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61" r:id="rId2"/>
    <p:sldId id="276" r:id="rId3"/>
    <p:sldId id="267" r:id="rId4"/>
    <p:sldId id="268" r:id="rId5"/>
    <p:sldId id="269" r:id="rId6"/>
    <p:sldId id="270" r:id="rId7"/>
    <p:sldId id="277" r:id="rId8"/>
    <p:sldId id="279" r:id="rId9"/>
    <p:sldId id="271" r:id="rId10"/>
    <p:sldId id="266" r:id="rId11"/>
    <p:sldId id="284" r:id="rId12"/>
    <p:sldId id="282" r:id="rId13"/>
    <p:sldId id="281" r:id="rId14"/>
    <p:sldId id="278" r:id="rId15"/>
    <p:sldId id="272" r:id="rId16"/>
    <p:sldId id="280" r:id="rId17"/>
    <p:sldId id="285" r:id="rId18"/>
  </p:sldIdLst>
  <p:sldSz cx="9144000" cy="6858000" type="screen4x3"/>
  <p:notesSz cx="6858000" cy="9144000"/>
  <p:embeddedFontLst>
    <p:embeddedFont>
      <p:font typeface="微软雅黑" panose="020B0503020204020204" pitchFamily="34" charset="-122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Monotype Corsiva" panose="03010101010201010101" pitchFamily="66" charset="0"/>
      <p:italic r:id="rId26"/>
    </p:embeddedFont>
    <p:embeddedFont>
      <p:font typeface="宋体" panose="02010600030101010101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atilda" panose="020B0604020202020204" charset="0"/>
      <p:regular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D8DC30"/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5" d="100"/>
          <a:sy n="105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F7C30-8BE4-422B-9675-9A0C49FFD337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A0E5-A33B-4EF0-9A4B-684E6E2CFB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9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B8276-DA25-494A-B1F0-2AD4184EBA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2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31.03.2022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31.03.2022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31.03.2022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Matild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h3@rybadm.ru" TargetMode="External"/><Relationship Id="rId2" Type="http://schemas.openxmlformats.org/officeDocument/2006/relationships/hyperlink" Target="https://ryb3sh.edu.yar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529661" y="3428999"/>
            <a:ext cx="6948772" cy="2734563"/>
            <a:chOff x="856862" y="5192635"/>
            <a:chExt cx="7682983" cy="3412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4" y="5192635"/>
              <a:ext cx="7165477" cy="1497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ФОРМИРОВАНИЕ ИНКЛЮЗИВНОЙ МОТИВАЦИОННОЙ СРЕДЫ В ОБРАЗОВАТЕЛЬНОЙ ОРГАНИЗАЦИИ»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56862" y="7798654"/>
              <a:ext cx="7682983" cy="806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Заместитель директора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по УВР Зверева А.В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.,,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Р</a:t>
              </a:r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уководитель методического 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отдела школы </a:t>
              </a:r>
              <a:r>
                <a:rPr lang="ru-RU" dirty="0" err="1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Чайченко</a:t>
              </a:r>
              <a:r>
                <a:rPr lang="ru-RU" dirty="0">
                  <a:solidFill>
                    <a:schemeClr val="accent5">
                      <a:lumMod val="75000"/>
                    </a:schemeClr>
                  </a:solidFill>
                  <a:latin typeface="Comic Sans MS" pitchFamily="66" charset="0"/>
                  <a:cs typeface="Arial" charset="0"/>
                </a:rPr>
                <a:t> Н.Н., </a:t>
              </a: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3926114" cy="22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995120" cy="4900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Песочная анимация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1" descr="G:\DCIM\100CANON\IMG_8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623" y="1165452"/>
            <a:ext cx="24860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конкурсные рисунки, благ.письма\фото конкурс 05.05.2016\IMG_15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800716"/>
            <a:ext cx="2486016" cy="16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rt\Desktop\2020-11-01_1656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299" y="4800716"/>
            <a:ext cx="2813501" cy="16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rt\Desktop\2020-11-01_1732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227779"/>
            <a:ext cx="2520280" cy="15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tatic.nahnews.org/uploads/2016/12/09/orig-dsc0206-14813062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959519"/>
            <a:ext cx="2580877" cy="1717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944" y="476672"/>
            <a:ext cx="3466728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Работы 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детей</a:t>
            </a:r>
            <a:endParaRPr lang="ru-RU" dirty="0"/>
          </a:p>
        </p:txBody>
      </p:sp>
      <p:pic>
        <p:nvPicPr>
          <p:cNvPr id="4" name="Picture 10" descr="https://i.ytimg.com/vi/ZgMElYYLJBM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897" y="2447807"/>
            <a:ext cx="2867635" cy="1891054"/>
          </a:xfrm>
          <a:prstGeom prst="rect">
            <a:avLst/>
          </a:prstGeom>
          <a:noFill/>
        </p:spPr>
      </p:pic>
      <p:pic>
        <p:nvPicPr>
          <p:cNvPr id="5" name="Picture 6" descr="https://i.ytimg.com/vi/SHcQ7Vyv1GM/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4666" y="4600508"/>
            <a:ext cx="3207996" cy="1780820"/>
          </a:xfrm>
          <a:prstGeom prst="rect">
            <a:avLst/>
          </a:prstGeom>
          <a:noFill/>
        </p:spPr>
      </p:pic>
      <p:pic>
        <p:nvPicPr>
          <p:cNvPr id="6" name="Picture 6" descr="https://pp.userapi.com/c841238/u105354024/video/y_6f8ddd6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851" y="2475852"/>
            <a:ext cx="3168352" cy="1800200"/>
          </a:xfrm>
          <a:prstGeom prst="rect">
            <a:avLst/>
          </a:prstGeom>
          <a:noFill/>
        </p:spPr>
      </p:pic>
      <p:pic>
        <p:nvPicPr>
          <p:cNvPr id="7" name="Picture 8" descr="https://i.ytimg.com/vi/wmCjhxnGOBY/maxresdefaul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898" y="4600508"/>
            <a:ext cx="3165902" cy="1780820"/>
          </a:xfrm>
          <a:prstGeom prst="rect">
            <a:avLst/>
          </a:prstGeom>
          <a:noFill/>
        </p:spPr>
      </p:pic>
      <p:pic>
        <p:nvPicPr>
          <p:cNvPr id="8" name="Picture 7" descr="http://sandstori.com/wp-content/uploads/sites/1/nggallery/risunki-peskom/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648663"/>
            <a:ext cx="1943420" cy="1374656"/>
          </a:xfrm>
          <a:prstGeom prst="rect">
            <a:avLst/>
          </a:prstGeom>
          <a:noFill/>
        </p:spPr>
      </p:pic>
      <p:pic>
        <p:nvPicPr>
          <p:cNvPr id="9" name="Picture 9" descr="http://aloha-system.com/userfiles/docs/images/3273/549bfb1700f74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249" y="629627"/>
            <a:ext cx="2016224" cy="1345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475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1986"/>
            <a:ext cx="8531147" cy="576064"/>
          </a:xfrm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>Основные направления школьного спортивного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клуба «Импульс»:</a:t>
            </a:r>
            <a: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9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1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7544" y="948050"/>
            <a:ext cx="7328992" cy="4929222"/>
          </a:xfrm>
        </p:spPr>
        <p:txBody>
          <a:bodyPr>
            <a:noAutofit/>
          </a:bodyPr>
          <a:lstStyle/>
          <a:p>
            <a:pPr lvl="0"/>
            <a:r>
              <a:rPr lang="ru-RU" sz="2000" dirty="0"/>
              <a:t>Фитнес для укрепления </a:t>
            </a:r>
            <a:r>
              <a:rPr lang="ru-RU" sz="2000" dirty="0" smtClean="0"/>
              <a:t>здоровья</a:t>
            </a:r>
            <a:endParaRPr lang="ru-RU" sz="2000" dirty="0"/>
          </a:p>
          <a:p>
            <a:pPr lvl="0"/>
            <a:r>
              <a:rPr lang="ru-RU" sz="2000" dirty="0" smtClean="0"/>
              <a:t>Ритмика</a:t>
            </a:r>
            <a:endParaRPr lang="ru-RU" sz="2000" dirty="0"/>
          </a:p>
          <a:p>
            <a:pPr lvl="0"/>
            <a:r>
              <a:rPr lang="ru-RU" sz="2000" dirty="0"/>
              <a:t>Футбол </a:t>
            </a:r>
          </a:p>
          <a:p>
            <a:pPr lvl="0"/>
            <a:r>
              <a:rPr lang="ru-RU" sz="2000" dirty="0"/>
              <a:t>Баскетбол </a:t>
            </a:r>
          </a:p>
          <a:p>
            <a:pPr lvl="0"/>
            <a:r>
              <a:rPr lang="ru-RU" sz="2000" dirty="0"/>
              <a:t>Шахматы </a:t>
            </a:r>
          </a:p>
          <a:p>
            <a:pPr lvl="0"/>
            <a:r>
              <a:rPr lang="ru-RU" sz="2000" dirty="0"/>
              <a:t>Подвижные игры </a:t>
            </a:r>
          </a:p>
          <a:p>
            <a:pPr lvl="0"/>
            <a:r>
              <a:rPr lang="ru-RU" sz="2000" dirty="0"/>
              <a:t>Степ -аэробика </a:t>
            </a:r>
          </a:p>
        </p:txBody>
      </p:sp>
      <p:pic>
        <p:nvPicPr>
          <p:cNvPr id="4" name="Рисунок 3" descr="F:\кл руков. 2019\кл.рук.6а 2019\фото\5а б\IMG_13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861049"/>
            <a:ext cx="3240360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https://sun9-11.userapi.com/c857124/v857124261/54161/I7MEf4vWsw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198" y="1628800"/>
            <a:ext cx="2736304" cy="18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D:\Открыт. уроки, проекты, конференц\патриотич. конфер2015\Патриотич воспитание конфер\дёмино 2015\DSC01839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3861049"/>
            <a:ext cx="3098240" cy="2047096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31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634082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Спортивно – массовые мероприятия</a:t>
            </a:r>
          </a:p>
        </p:txBody>
      </p:sp>
      <p:pic>
        <p:nvPicPr>
          <p:cNvPr id="6" name="Рисунок 5" descr="C:\Users\Дом\Desktop\Патриотич. воспитание\день космонавтики\IMG_35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876396"/>
            <a:ext cx="2862318" cy="1742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F:\день здоровья\Муравейник 2019\DSC0524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475" y="2777566"/>
            <a:ext cx="2826314" cy="176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Открыт. уроки, проекты, конференц\патриотич. конфер2015\дёмино 2015\DSC0171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4667777"/>
            <a:ext cx="1841376" cy="167727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Дом\Desktop\фото для конференции\для конференции\100CANON\IMG_168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198" y="922463"/>
            <a:ext cx="2340260" cy="174169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 descr="F:\презентации по внеур. 2018\Шостак фото внеур. 2018\DSC04179.JPG"/>
          <p:cNvPicPr>
            <a:picLocks noGrp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4699654"/>
            <a:ext cx="2376264" cy="160966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4" descr="https://sun9-38.userapi.com/c604526/v604526711/3fd49/SBaBOxmxuqk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4617930"/>
            <a:ext cx="2491562" cy="167787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hc-impuls.ru/wp-content/uploads/2015/10/%D0%B8%D0%BC%D1%83%D0%BB%D1%8C%D1%81_%D0%BB%D0%BE%D0%B3%D0%BE_%D1%81%D0%B0%D0%B9%D1%8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02764">
            <a:off x="1624530" y="3070889"/>
            <a:ext cx="1528510" cy="13544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311351" y="3244334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кто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11351" y="3244334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кто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626460">
            <a:off x="6634578" y="2942220"/>
            <a:ext cx="1945776" cy="1352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Импульс всегда идёт вперёд, </a:t>
            </a:r>
            <a:endParaRPr lang="ru-RU" sz="12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Никогда не отстаёт. </a:t>
            </a:r>
            <a:endParaRPr lang="ru-RU" sz="12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Торопит всех, кто позади</a:t>
            </a:r>
            <a:endParaRPr lang="ru-RU" sz="1200" dirty="0">
              <a:solidFill>
                <a:prstClr val="black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не сбивается с пути!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58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Юный друг полиции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rt\Desktop\Ната 2\ЮИД\к ролику\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9990" y="4025088"/>
            <a:ext cx="4043475" cy="188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5155" y="4036265"/>
            <a:ext cx="2810594" cy="187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185" y="1556792"/>
            <a:ext cx="3435026" cy="22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Юный инспектор дорожного движения</a:t>
            </a:r>
            <a:endParaRPr lang="ru-RU" sz="2800" dirty="0"/>
          </a:p>
        </p:txBody>
      </p:sp>
      <p:pic>
        <p:nvPicPr>
          <p:cNvPr id="4" name="Picture 2" descr="F:\ЮИД\Система работы Ярославль 15.12.2020\hlQlnHFga8w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466" y="916888"/>
            <a:ext cx="3400254" cy="25190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Лана Бельских\Desktop\IMG_425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103" y="3751612"/>
            <a:ext cx="3625697" cy="25937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103" y="908720"/>
            <a:ext cx="3625697" cy="252028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1766" y="3751612"/>
            <a:ext cx="3386954" cy="259372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5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570"/>
            <a:ext cx="6890194" cy="42170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Взаимодействие с родителями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детей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документы\МИП 2019\Рождественская снежинка\ноябрь 2018\P1090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7682" y="1427385"/>
            <a:ext cx="1804724" cy="13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инклюзивная школа\Фото школы\IMG_69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614" y="3695482"/>
            <a:ext cx="1909276" cy="14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инклюзивная школа\jBRUMIyGxX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0278" y="1393429"/>
            <a:ext cx="2101949" cy="14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инклюзивная школа\IMG_69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630" y="3771240"/>
            <a:ext cx="1707100" cy="12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900igr.net/up/datas/179249/0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404" y="1426334"/>
            <a:ext cx="3360784" cy="35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118556" y="2060848"/>
            <a:ext cx="5987008" cy="348095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latin typeface="+mn-lt"/>
              </a:rPr>
              <a:t>Директор школы № 3 </a:t>
            </a:r>
          </a:p>
          <a:p>
            <a:pPr marL="0" indent="0" algn="ctr">
              <a:buNone/>
              <a:defRPr/>
            </a:pPr>
            <a:r>
              <a:rPr lang="ru-RU" dirty="0">
                <a:latin typeface="+mn-lt"/>
              </a:rPr>
              <a:t>Солнцева Светлана Николаевна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Сайт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школы:</a:t>
            </a: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00458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https://ryb3sh.edu.yar.ru</a:t>
            </a:r>
            <a:r>
              <a:rPr lang="en-US" dirty="0" smtClean="0">
                <a:solidFill>
                  <a:srgbClr val="00458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45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sch3@rybadm.ru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832095"/>
            <a:ext cx="655272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cs typeface="Arial" charset="0"/>
              </a:rPr>
              <a:t>Приглашаем к совместной работе</a:t>
            </a:r>
            <a:endParaRPr lang="ru-RU" sz="28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0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913" y="248765"/>
            <a:ext cx="4766300" cy="55067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История школы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83" y="1066423"/>
            <a:ext cx="4474106" cy="324643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№ 3 одна из старейших в Ярославской области.</a:t>
            </a:r>
            <a:endParaRPr lang="ru-RU" sz="1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История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началась в середине XIX века. Десятого ноября 1848-го года открыто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одноклассное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женское училище. Преимуществом при поступлении в училище пользовались дочери обедневших купцов и мещан, а также круглые сироты. Первым почётным блюстителем училища с 1848-го по 1854-е год был купец второй гильдии Михаил Афанасьевич </a:t>
            </a:r>
            <a:r>
              <a:rPr lang="ru-RU" sz="1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Тюменев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1870-му году слава о рыбинском женском училище настолько утвердилась, что оно поступило под высочайшее покровительство великой княгини Марии Фёдоровны (матери Николая II, в будущем императрицы) и получило право называться Мариинским. А через год училище преобразовали в 4-классную прогимназию, которая спустя ещё три года стала гимназией.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1918-м году Мариинская женская гимназия была преобразована в советскую трудовую школу второй ступени. С тех пор в ней могли учиться и мальчики. С 1936-го года школа стала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историю учебное заведение поменяло несколько зданий. Сначала были деревянные, в 1876-м году гимназии выделили каменное здание на </a:t>
            </a:r>
            <a:r>
              <a:rPr lang="ru-RU" sz="1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Угличской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улице, ныне улице Ломоносова, где она и находилась до недавнего времени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4444" y="2592237"/>
            <a:ext cx="868233" cy="1515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cheremuha.com/wp-content/uploads/2014/09/mariinskaya_gimnaziya-1200x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818" y="1374256"/>
            <a:ext cx="1247035" cy="8989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heremuha.com/wp-content/uploads/oldsiteall/pustie_koridori_zhenskoj_gimnazii-_ili_kak_slozhilas_sudba_shkolnogo_doma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6213" y="1374256"/>
            <a:ext cx="1404612" cy="9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heremuha.com/wp-content/uploads/oldsiteall/pustie_koridori_zhenskoj_gimnazii-_ili_kak_slozhilas_sudba_shkolnogo_doma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0818" y="4380836"/>
            <a:ext cx="1235487" cy="8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yarnovosti.ru/photos/YarStarosti/Gakstgauzen/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5"/>
          <a:stretch/>
        </p:blipFill>
        <p:spPr bwMode="auto">
          <a:xfrm>
            <a:off x="7462849" y="2689639"/>
            <a:ext cx="1131340" cy="13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img06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078" y="4437112"/>
            <a:ext cx="1252882" cy="841682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73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>
          <a:xfrm>
            <a:off x="1104290" y="2259621"/>
            <a:ext cx="2175736" cy="2194578"/>
            <a:chOff x="5644542" y="1260307"/>
            <a:chExt cx="2695876" cy="2534334"/>
          </a:xfrm>
        </p:grpSpPr>
        <p:sp>
          <p:nvSpPr>
            <p:cNvPr id="5" name="椭圆 2"/>
            <p:cNvSpPr/>
            <p:nvPr/>
          </p:nvSpPr>
          <p:spPr bwMode="auto">
            <a:xfrm>
              <a:off x="5679267" y="1311604"/>
              <a:ext cx="2417982" cy="244573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381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3"/>
            <p:cNvSpPr/>
            <p:nvPr/>
          </p:nvSpPr>
          <p:spPr bwMode="auto">
            <a:xfrm>
              <a:off x="5644542" y="1260307"/>
              <a:ext cx="2695876" cy="253433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altLang="zh-CN" sz="3600" dirty="0" smtClean="0">
                  <a:solidFill>
                    <a:srgbClr val="002060"/>
                  </a:solidFill>
                  <a:cs typeface="+mn-ea"/>
                  <a:sym typeface="+mn-lt"/>
                </a:rPr>
                <a:t>364 </a:t>
              </a:r>
              <a:r>
                <a:rPr lang="ru-RU" altLang="zh-CN" dirty="0">
                  <a:solidFill>
                    <a:srgbClr val="002060"/>
                  </a:solidFill>
                  <a:cs typeface="+mn-ea"/>
                  <a:sym typeface="+mn-lt"/>
                </a:rPr>
                <a:t>обучающийся</a:t>
              </a:r>
              <a:endParaRPr lang="zh-CN" altLang="en-US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弧形 4"/>
          <p:cNvSpPr/>
          <p:nvPr/>
        </p:nvSpPr>
        <p:spPr>
          <a:xfrm rot="5400000">
            <a:off x="378390" y="1882764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5"/>
          <p:cNvSpPr/>
          <p:nvPr/>
        </p:nvSpPr>
        <p:spPr bwMode="auto">
          <a:xfrm>
            <a:off x="2466623" y="1829843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6"/>
          <p:cNvSpPr/>
          <p:nvPr/>
        </p:nvSpPr>
        <p:spPr bwMode="auto">
          <a:xfrm>
            <a:off x="3258711" y="2586509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7"/>
          <p:cNvSpPr/>
          <p:nvPr/>
        </p:nvSpPr>
        <p:spPr bwMode="auto">
          <a:xfrm>
            <a:off x="3280026" y="3831902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8"/>
          <p:cNvSpPr/>
          <p:nvPr/>
        </p:nvSpPr>
        <p:spPr bwMode="auto">
          <a:xfrm>
            <a:off x="2466623" y="4754318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圆角矩形 9"/>
          <p:cNvSpPr/>
          <p:nvPr/>
        </p:nvSpPr>
        <p:spPr bwMode="auto">
          <a:xfrm flipH="1">
            <a:off x="3781879" y="145064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dirty="0">
                <a:solidFill>
                  <a:srgbClr val="002060"/>
                </a:solidFill>
                <a:cs typeface="+mn-ea"/>
                <a:sym typeface="+mn-lt"/>
              </a:rPr>
              <a:t>3 ребенка – Вариант 6.1, 6.2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5" name="圆角矩形 12"/>
          <p:cNvSpPr/>
          <p:nvPr/>
        </p:nvSpPr>
        <p:spPr bwMode="auto">
          <a:xfrm flipH="1">
            <a:off x="4342316" y="251895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dirty="0" smtClean="0">
                <a:solidFill>
                  <a:srgbClr val="002060"/>
                </a:solidFill>
                <a:cs typeface="+mn-ea"/>
                <a:sym typeface="+mn-lt"/>
              </a:rPr>
              <a:t>135 детей - Вариант </a:t>
            </a:r>
            <a:r>
              <a:rPr lang="ru-RU" altLang="zh-CN" dirty="0">
                <a:solidFill>
                  <a:srgbClr val="002060"/>
                </a:solidFill>
                <a:cs typeface="+mn-ea"/>
                <a:sym typeface="+mn-lt"/>
              </a:rPr>
              <a:t>7.1, 7.2, ЗПР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8" name="圆角矩形 15"/>
          <p:cNvSpPr/>
          <p:nvPr/>
        </p:nvSpPr>
        <p:spPr bwMode="auto">
          <a:xfrm flipH="1">
            <a:off x="4342316" y="3587647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dirty="0">
                <a:solidFill>
                  <a:srgbClr val="002060"/>
                </a:solidFill>
                <a:cs typeface="+mn-ea"/>
                <a:sym typeface="+mn-lt"/>
              </a:rPr>
              <a:t>9 детей с легкой умственной отсталостью, Вариант 1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21" name="圆角矩形 18"/>
          <p:cNvSpPr/>
          <p:nvPr/>
        </p:nvSpPr>
        <p:spPr bwMode="auto">
          <a:xfrm flipH="1">
            <a:off x="3766252" y="4656337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zh-CN" dirty="0">
                <a:solidFill>
                  <a:srgbClr val="002060"/>
                </a:solidFill>
                <a:cs typeface="+mn-ea"/>
                <a:sym typeface="+mn-lt"/>
              </a:rPr>
              <a:t>49 детей – инклюзия (в общеобразовательных классах</a:t>
            </a:r>
            <a:endParaRPr lang="zh-CN" altLang="en-US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25" name="组合 22"/>
          <p:cNvGrpSpPr/>
          <p:nvPr/>
        </p:nvGrpSpPr>
        <p:grpSpPr>
          <a:xfrm>
            <a:off x="3290156" y="1306700"/>
            <a:ext cx="900000" cy="900000"/>
            <a:chOff x="4229236" y="3968984"/>
            <a:chExt cx="792000" cy="792000"/>
          </a:xfrm>
        </p:grpSpPr>
        <p:sp>
          <p:nvSpPr>
            <p:cNvPr id="27" name="MH_Other_2"/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200" b="1" dirty="0">
                  <a:cs typeface="+mn-ea"/>
                  <a:sym typeface="+mn-lt"/>
                </a:rPr>
                <a:t>НОДА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3781879" y="2359570"/>
            <a:ext cx="900000" cy="900000"/>
            <a:chOff x="4229236" y="3968984"/>
            <a:chExt cx="792000" cy="792000"/>
          </a:xfrm>
        </p:grpSpPr>
        <p:sp>
          <p:nvSpPr>
            <p:cNvPr id="32" name="MH_Other_2"/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200" b="1" dirty="0">
                  <a:cs typeface="+mn-ea"/>
                  <a:sym typeface="+mn-lt"/>
                </a:rPr>
                <a:t>ЗПР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2"/>
          <p:cNvGrpSpPr/>
          <p:nvPr/>
        </p:nvGrpSpPr>
        <p:grpSpPr>
          <a:xfrm>
            <a:off x="3781879" y="3429775"/>
            <a:ext cx="900000" cy="900000"/>
            <a:chOff x="4229236" y="3968984"/>
            <a:chExt cx="792000" cy="792000"/>
          </a:xfrm>
        </p:grpSpPr>
        <p:sp>
          <p:nvSpPr>
            <p:cNvPr id="37" name="MH_Other_2"/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200" b="1" dirty="0">
                  <a:cs typeface="+mn-ea"/>
                  <a:sym typeface="+mn-lt"/>
                </a:rPr>
                <a:t>У/О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  <p:grpSp>
        <p:nvGrpSpPr>
          <p:cNvPr id="40" name="组合 37"/>
          <p:cNvGrpSpPr/>
          <p:nvPr/>
        </p:nvGrpSpPr>
        <p:grpSpPr>
          <a:xfrm>
            <a:off x="3290156" y="4485168"/>
            <a:ext cx="900000" cy="900000"/>
            <a:chOff x="4229236" y="3968984"/>
            <a:chExt cx="792000" cy="792000"/>
          </a:xfrm>
        </p:grpSpPr>
        <p:sp>
          <p:nvSpPr>
            <p:cNvPr id="42" name="MH_Other_2"/>
            <p:cNvSpPr/>
            <p:nvPr>
              <p:custDataLst>
                <p:tags r:id="rId1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ru-RU" altLang="zh-CN" sz="1200" b="1" dirty="0">
                  <a:cs typeface="+mn-ea"/>
                  <a:sym typeface="+mn-lt"/>
                </a:rPr>
                <a:t>ОВЗ</a:t>
              </a:r>
              <a:endParaRPr lang="zh-CN" altLang="en-US" sz="12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55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928663"/>
              </p:ext>
            </p:extLst>
          </p:nvPr>
        </p:nvGraphicFramePr>
        <p:xfrm>
          <a:off x="899592" y="274638"/>
          <a:ext cx="8008144" cy="610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Слайд" r:id="rId3" imgW="1313664" imgH="984367" progId="PowerPoint.Slide.8">
                  <p:embed/>
                </p:oleObj>
              </mc:Choice>
              <mc:Fallback>
                <p:oleObj name="Слайд" r:id="rId3" imgW="1313664" imgH="984367" progId="PowerPoint.Slide.8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4638"/>
                        <a:ext cx="8008144" cy="6106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1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56476"/>
            <a:ext cx="6336704" cy="8381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Образовательная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74936"/>
            <a:ext cx="7056784" cy="4165464"/>
          </a:xfrm>
        </p:spPr>
        <p:txBody>
          <a:bodyPr/>
          <a:lstStyle/>
          <a:p>
            <a:pPr lvl="0"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образовательные программы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с ОВЗ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Архитектурная среда</a:t>
            </a:r>
          </a:p>
          <a:p>
            <a:pPr lvl="0"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</a:p>
          <a:p>
            <a:pPr lvl="0"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обучающихся 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потребностями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65089" y="3760063"/>
            <a:ext cx="1398398" cy="1114183"/>
          </a:xfrm>
          <a:prstGeom prst="round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4630658" y="3729087"/>
            <a:ext cx="1476856" cy="1075543"/>
          </a:xfrm>
          <a:prstGeom prst="round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2" descr="C:\Users\admin\Desktop\Фото\IMG_21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265" y="3651329"/>
            <a:ext cx="1657858" cy="11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707" y="5481173"/>
            <a:ext cx="1527586" cy="1022199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493223"/>
            <a:ext cx="1512168" cy="104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125" y="5500667"/>
            <a:ext cx="1478365" cy="9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036" y="5489496"/>
            <a:ext cx="1424956" cy="100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C:\Users\admin\Desktop\Фото\IMG_2189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809" y="4128806"/>
            <a:ext cx="1582994" cy="10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695844" y="4214015"/>
            <a:ext cx="1205359" cy="1031645"/>
          </a:xfrm>
          <a:prstGeom prst="roundRect">
            <a:avLst/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70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22EC5-61DE-4D44-9B9C-E467DFC7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854" y="327149"/>
            <a:ext cx="7010153" cy="5722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Характеристика педагогических кадров</a:t>
            </a:r>
            <a:endParaRPr lang="x-non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832D852D-7402-CB4F-900E-D997481B986E}"/>
              </a:ext>
            </a:extLst>
          </p:cNvPr>
          <p:cNvGrpSpPr>
            <a:grpSpLocks/>
          </p:cNvGrpSpPr>
          <p:nvPr/>
        </p:nvGrpSpPr>
        <p:grpSpPr bwMode="auto">
          <a:xfrm>
            <a:off x="1889867" y="4527559"/>
            <a:ext cx="3801666" cy="503635"/>
            <a:chOff x="1271" y="1402"/>
            <a:chExt cx="3193" cy="423"/>
          </a:xfrm>
          <a:solidFill>
            <a:srgbClr val="AE5A96"/>
          </a:solidFill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A542A245-E6C4-1D46-A6BF-25B269EC1A9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grp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1A4BB76E-25DD-2743-AC9B-04608784F4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88" y="1385"/>
              <a:ext cx="362" cy="396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350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6C2E85F3-1374-EF4E-9CE0-C3D78F89E6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836" cy="343"/>
            </a:xfrm>
            <a:prstGeom prst="round2Diag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Учитель-дефектолог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968D83DE-B9C3-704B-BD53-CFD26475C04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48" y="1482"/>
              <a:ext cx="298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02060"/>
                  </a:solidFill>
                </a:rPr>
                <a:t>16</a:t>
              </a:r>
              <a:endParaRPr lang="en-US" sz="1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7C26EEEB-F8C5-374C-B3C3-9DDD96C6A666}"/>
              </a:ext>
            </a:extLst>
          </p:cNvPr>
          <p:cNvGrpSpPr>
            <a:grpSpLocks/>
          </p:cNvGrpSpPr>
          <p:nvPr/>
        </p:nvGrpSpPr>
        <p:grpSpPr bwMode="auto">
          <a:xfrm>
            <a:off x="1940413" y="2416181"/>
            <a:ext cx="3829050" cy="458391"/>
            <a:chOff x="1248" y="2030"/>
            <a:chExt cx="3216" cy="385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9E11F495-E9E6-B44A-B986-C56A824064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3B0316E9-1FB3-0A41-AB2E-1D0D0DED828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350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CED2AC02-2E01-F245-A77F-37CE20F5F8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802" cy="343"/>
            </a:xfrm>
            <a:prstGeom prst="round2Diag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Педагога-психолога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88C53EE2-5448-B640-AE7C-21DB08B641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5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2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B0C6697A-0AD5-3042-9579-53E1F0D0B7B9}"/>
              </a:ext>
            </a:extLst>
          </p:cNvPr>
          <p:cNvGrpSpPr>
            <a:grpSpLocks/>
          </p:cNvGrpSpPr>
          <p:nvPr/>
        </p:nvGrpSpPr>
        <p:grpSpPr bwMode="auto">
          <a:xfrm>
            <a:off x="1895802" y="3105905"/>
            <a:ext cx="3829050" cy="458391"/>
            <a:chOff x="1248" y="2640"/>
            <a:chExt cx="3216" cy="385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B4CC9A0C-A21C-1140-9AD6-B515F1C67DA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D145E8E6-0987-664D-9949-44BB34B2D39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350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4F7BA7D2-DE55-BA4A-B323-F195EDADCB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662" cy="343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Учителя-логопеда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2C6A9D1E-E556-1449-BBF4-E354AF036A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5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0D61E4E4-B717-5C40-9A2D-0B7516724525}"/>
              </a:ext>
            </a:extLst>
          </p:cNvPr>
          <p:cNvGrpSpPr>
            <a:grpSpLocks/>
          </p:cNvGrpSpPr>
          <p:nvPr/>
        </p:nvGrpSpPr>
        <p:grpSpPr bwMode="auto">
          <a:xfrm>
            <a:off x="1946277" y="3775653"/>
            <a:ext cx="4046935" cy="458391"/>
            <a:chOff x="1248" y="3230"/>
            <a:chExt cx="3399" cy="385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6DB1D367-B80F-9E4D-B731-65BDA54AD48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9E23BBE7-73F2-2B4C-B3E0-D3CE0E67518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350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65E17FE2-25F6-0D40-A9DD-CD21E9FB9B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2391" cy="343"/>
            </a:xfrm>
            <a:prstGeom prst="round2Diag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Координатор по инклюзии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4C11A913-100D-0A4E-8BBB-B4C366AEDC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32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1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91400FC7-5ACF-E54E-BE81-D8716A47C5A5}"/>
              </a:ext>
            </a:extLst>
          </p:cNvPr>
          <p:cNvGrpSpPr>
            <a:grpSpLocks/>
          </p:cNvGrpSpPr>
          <p:nvPr/>
        </p:nvGrpSpPr>
        <p:grpSpPr bwMode="auto">
          <a:xfrm>
            <a:off x="1967888" y="5324141"/>
            <a:ext cx="3818334" cy="484584"/>
            <a:chOff x="1257" y="3208"/>
            <a:chExt cx="3207" cy="407"/>
          </a:xfrm>
          <a:solidFill>
            <a:srgbClr val="FFFF00"/>
          </a:solidFill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32B266BD-0B7E-4E44-8607-D9130121DB6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grp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9D663B01-14ED-8047-84E3-1729B95ABB8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87" y="3178"/>
              <a:ext cx="352" cy="411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1350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B91D22BF-B795-5B43-A087-827D1C54815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885" cy="343"/>
            </a:xfrm>
            <a:prstGeom prst="round2Diag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dirty="0">
                  <a:solidFill>
                    <a:srgbClr val="000000"/>
                  </a:solidFill>
                </a:rPr>
                <a:t>Социальный педагог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4E8FCC06-8769-A849-9BBD-A6C661BB3D0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34" y="3244"/>
              <a:ext cx="214" cy="3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1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9" name="Рисунок 28" descr="C:\Users\user\AppData\Local\Microsoft\Windows\INetCache\Content.Word\imag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633" y="845064"/>
            <a:ext cx="3924724" cy="136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95" y="2433556"/>
            <a:ext cx="1557593" cy="19722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50" y="4680512"/>
            <a:ext cx="2236357" cy="16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1300313" y="3907243"/>
            <a:ext cx="7440441" cy="408570"/>
            <a:chOff x="1269" y="1296"/>
            <a:chExt cx="3193" cy="334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350"/>
            </a:p>
          </p:txBody>
        </p:sp>
        <p:grpSp>
          <p:nvGrpSpPr>
            <p:cNvPr id="2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66" y="1292"/>
                <a:ext cx="132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 b="1" dirty="0"/>
                  <a:t>1</a:t>
                </a:r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1279572" y="4413619"/>
            <a:ext cx="7622997" cy="563126"/>
            <a:chOff x="1268" y="1776"/>
            <a:chExt cx="3439" cy="380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212" cy="380"/>
            </a:xfrm>
            <a:prstGeom prst="roundRect">
              <a:avLst>
                <a:gd name="adj" fmla="val 50000"/>
              </a:avLst>
            </a:prstGeom>
            <a:solidFill>
              <a:srgbClr val="D8DC3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02"/>
              <a:ext cx="3182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dirty="0"/>
                <a:t>добрые, отзывчивые, ответственные, справляющиеся с образовательной программой ученики;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20" cy="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71" y="1802"/>
                <a:ext cx="1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1350" b="1" dirty="0"/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1286609" y="5163622"/>
            <a:ext cx="7454145" cy="481148"/>
            <a:chOff x="1270" y="2247"/>
            <a:chExt cx="3192" cy="345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rgbClr val="66FF99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602" y="2285"/>
              <a:ext cx="2633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500" dirty="0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30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79" y="2283"/>
                <a:ext cx="130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 b="1" dirty="0"/>
                  <a:t>3</a:t>
                </a:r>
              </a:p>
            </p:txBody>
          </p:sp>
        </p:grpSp>
      </p:grpSp>
      <p:grpSp>
        <p:nvGrpSpPr>
          <p:cNvPr id="241" name="Group 95"/>
          <p:cNvGrpSpPr>
            <a:grpSpLocks/>
          </p:cNvGrpSpPr>
          <p:nvPr/>
        </p:nvGrpSpPr>
        <p:grpSpPr bwMode="auto">
          <a:xfrm>
            <a:off x="1321688" y="5780884"/>
            <a:ext cx="7419066" cy="522849"/>
            <a:chOff x="1268" y="2727"/>
            <a:chExt cx="3194" cy="345"/>
          </a:xfrm>
        </p:grpSpPr>
        <p:sp>
          <p:nvSpPr>
            <p:cNvPr id="242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 sz="1350"/>
            </a:p>
          </p:txBody>
        </p:sp>
        <p:sp>
          <p:nvSpPr>
            <p:cNvPr id="24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1500" dirty="0">
                <a:solidFill>
                  <a:srgbClr val="000000"/>
                </a:solidFill>
              </a:endParaRPr>
            </a:p>
          </p:txBody>
        </p:sp>
        <p:grpSp>
          <p:nvGrpSpPr>
            <p:cNvPr id="244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01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246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sp>
              <p:nvSpPr>
                <p:cNvPr id="25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62" y="1282"/>
                  <a:ext cx="172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 sz="1350"/>
                </a:p>
              </p:txBody>
            </p:sp>
            <p:pic>
              <p:nvPicPr>
                <p:cNvPr id="25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5" y="1290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7" name="Text Box 84"/>
              <p:cNvSpPr txBox="1">
                <a:spLocks noChangeArrowheads="1"/>
              </p:cNvSpPr>
              <p:nvPr/>
            </p:nvSpPr>
            <p:spPr bwMode="gray">
              <a:xfrm>
                <a:off x="1491" y="2759"/>
                <a:ext cx="101" cy="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350" b="1" dirty="0"/>
                  <a:t>4</a:t>
                </a:r>
              </a:p>
            </p:txBody>
          </p:sp>
        </p:grpSp>
      </p:grp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823" y="1584208"/>
            <a:ext cx="2079719" cy="1448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395" y="1567440"/>
            <a:ext cx="2025197" cy="1474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7" name="Заголовок 1"/>
          <p:cNvSpPr txBox="1">
            <a:spLocks/>
          </p:cNvSpPr>
          <p:nvPr/>
        </p:nvSpPr>
        <p:spPr>
          <a:xfrm>
            <a:off x="3263443" y="371847"/>
            <a:ext cx="3737967" cy="4839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atilda" charset="0"/>
              </a:rPr>
              <a:t>Миссия школы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8227" y="1196935"/>
            <a:ext cx="300631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Создание условий для формирования психически, физически здоровой личности, социально адаптированной к современной жизни. Воспитание духовно-нравственных ценностей, толерантности у субъектов образовательного процесса</a:t>
            </a:r>
            <a:r>
              <a:rPr lang="ru-RU" sz="16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5105" y="3978333"/>
            <a:ext cx="419396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 smtClean="0"/>
              <a:t>комфортная, мотивационная, образовательная среда;</a:t>
            </a:r>
            <a:endParaRPr lang="ru-RU" sz="13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0963" y="5245927"/>
            <a:ext cx="44230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доброжелательные, высокопрофессиональные педагоги;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4139" y="5779231"/>
            <a:ext cx="68534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/>
              <a:t>единое образовательное пространство, ориентированное на индивидуальные особенности каждого обучающегося.</a:t>
            </a:r>
          </a:p>
        </p:txBody>
      </p:sp>
    </p:spTree>
    <p:extLst>
      <p:ext uri="{BB962C8B-B14F-4D97-AF65-F5344CB8AC3E}">
        <p14:creationId xmlns:p14="http://schemas.microsoft.com/office/powerpoint/2010/main" val="12897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74263" cy="6375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100" b="1" dirty="0">
                <a:solidFill>
                  <a:schemeClr val="accent6">
                    <a:lumMod val="75000"/>
                  </a:schemeClr>
                </a:solidFill>
              </a:rPr>
              <a:t>Проектирование индивидуальных образовательных маршрутов обучающихся с ОВЗ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391" y="1100505"/>
            <a:ext cx="3807042" cy="183620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227" y="3095982"/>
            <a:ext cx="2952328" cy="2160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3173" y="4422459"/>
            <a:ext cx="3381375" cy="206692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6127" y="3095982"/>
            <a:ext cx="3281783" cy="191719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73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9"/>
          <p:cNvSpPr/>
          <p:nvPr/>
        </p:nvSpPr>
        <p:spPr bwMode="auto">
          <a:xfrm>
            <a:off x="2764353" y="4723969"/>
            <a:ext cx="1998017" cy="128000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4640615" y="4772350"/>
            <a:ext cx="1453245" cy="571234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6" name="Freeform 21"/>
          <p:cNvSpPr/>
          <p:nvPr/>
        </p:nvSpPr>
        <p:spPr bwMode="auto">
          <a:xfrm>
            <a:off x="4829490" y="2858877"/>
            <a:ext cx="1326808" cy="541580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7" name="Freeform 22"/>
          <p:cNvSpPr/>
          <p:nvPr/>
        </p:nvSpPr>
        <p:spPr bwMode="auto">
          <a:xfrm>
            <a:off x="3877311" y="3522195"/>
            <a:ext cx="575991" cy="1331318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8" name="Freeform 23"/>
          <p:cNvSpPr/>
          <p:nvPr/>
        </p:nvSpPr>
        <p:spPr bwMode="auto">
          <a:xfrm>
            <a:off x="5091728" y="3979493"/>
            <a:ext cx="1614023" cy="1290739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9" name="Freeform 24"/>
          <p:cNvSpPr/>
          <p:nvPr/>
        </p:nvSpPr>
        <p:spPr bwMode="auto">
          <a:xfrm>
            <a:off x="3365321" y="2420307"/>
            <a:ext cx="1397050" cy="541580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0" name="Freeform 25"/>
          <p:cNvSpPr/>
          <p:nvPr/>
        </p:nvSpPr>
        <p:spPr bwMode="auto">
          <a:xfrm>
            <a:off x="3240443" y="3817175"/>
            <a:ext cx="1094226" cy="55718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1" name="Freeform 26"/>
          <p:cNvSpPr/>
          <p:nvPr/>
        </p:nvSpPr>
        <p:spPr bwMode="auto">
          <a:xfrm>
            <a:off x="4334669" y="2988418"/>
            <a:ext cx="557260" cy="1094084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2" name="Freeform 27"/>
          <p:cNvSpPr/>
          <p:nvPr/>
        </p:nvSpPr>
        <p:spPr bwMode="auto">
          <a:xfrm>
            <a:off x="4696810" y="1941157"/>
            <a:ext cx="560382" cy="1094084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342424">
              <a:defRPr/>
            </a:pPr>
            <a:endParaRPr lang="zh-CN" altLang="en-US" kern="0">
              <a:solidFill>
                <a:srgbClr val="103154"/>
              </a:solidFill>
              <a:latin typeface="Century Gothic" panose="020B0502020202020204"/>
            </a:endParaRPr>
          </a:p>
        </p:txBody>
      </p:sp>
      <p:sp>
        <p:nvSpPr>
          <p:cNvPr id="13" name="椭圆 41"/>
          <p:cNvSpPr/>
          <p:nvPr/>
        </p:nvSpPr>
        <p:spPr>
          <a:xfrm>
            <a:off x="2606908" y="4686511"/>
            <a:ext cx="334043" cy="333999"/>
          </a:xfrm>
          <a:prstGeom prst="ellipse">
            <a:avLst/>
          </a:prstGeom>
          <a:solidFill>
            <a:srgbClr val="FFFF00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4" name="椭圆 42"/>
          <p:cNvSpPr/>
          <p:nvPr/>
        </p:nvSpPr>
        <p:spPr>
          <a:xfrm>
            <a:off x="3169156" y="3569199"/>
            <a:ext cx="334043" cy="333999"/>
          </a:xfrm>
          <a:prstGeom prst="ellipse">
            <a:avLst/>
          </a:prstGeom>
          <a:solidFill>
            <a:srgbClr val="92D050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5" name="椭圆 43"/>
          <p:cNvSpPr/>
          <p:nvPr/>
        </p:nvSpPr>
        <p:spPr>
          <a:xfrm>
            <a:off x="6529153" y="3915503"/>
            <a:ext cx="334043" cy="333999"/>
          </a:xfrm>
          <a:prstGeom prst="ellipse">
            <a:avLst/>
          </a:prstGeom>
          <a:solidFill>
            <a:srgbClr val="C00000"/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6" name="椭圆 44"/>
          <p:cNvSpPr/>
          <p:nvPr/>
        </p:nvSpPr>
        <p:spPr>
          <a:xfrm>
            <a:off x="5907061" y="2635982"/>
            <a:ext cx="334043" cy="3339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7" name="椭圆 45"/>
          <p:cNvSpPr/>
          <p:nvPr/>
        </p:nvSpPr>
        <p:spPr>
          <a:xfrm>
            <a:off x="3278123" y="2161562"/>
            <a:ext cx="334043" cy="3339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424">
              <a:defRPr/>
            </a:pPr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18" name="TextBox 22"/>
          <p:cNvSpPr txBox="1"/>
          <p:nvPr/>
        </p:nvSpPr>
        <p:spPr>
          <a:xfrm>
            <a:off x="1533478" y="5109066"/>
            <a:ext cx="1635678" cy="698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дополнительного образования детей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1531932" y="3337159"/>
            <a:ext cx="1587054" cy="698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Учебно-воспитательная система 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6899358" y="3569199"/>
            <a:ext cx="1443617" cy="698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Материально-техническая система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6341836" y="2391782"/>
            <a:ext cx="1646226" cy="698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Информационно- технологическая система</a:t>
            </a:r>
          </a:p>
        </p:txBody>
      </p:sp>
      <p:sp>
        <p:nvSpPr>
          <p:cNvPr id="22" name="椭圆 50"/>
          <p:cNvSpPr/>
          <p:nvPr/>
        </p:nvSpPr>
        <p:spPr>
          <a:xfrm>
            <a:off x="5074789" y="1851344"/>
            <a:ext cx="334043" cy="3339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8393" y="1776930"/>
            <a:ext cx="1362794" cy="482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465097" y="1557012"/>
            <a:ext cx="2635295" cy="4828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Система научно-методического сопровождения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9" y="402083"/>
            <a:ext cx="6945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Matilda" charset="0"/>
                <a:ea typeface="+mj-ea"/>
                <a:cs typeface="+mj-cs"/>
              </a:rPr>
              <a:t>Содержательные аспекты изменений</a:t>
            </a:r>
          </a:p>
        </p:txBody>
      </p:sp>
      <p:sp>
        <p:nvSpPr>
          <p:cNvPr id="25" name="椭圆 43"/>
          <p:cNvSpPr/>
          <p:nvPr/>
        </p:nvSpPr>
        <p:spPr>
          <a:xfrm>
            <a:off x="5824895" y="4625962"/>
            <a:ext cx="334043" cy="33399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 cap="flat" cmpd="sng" algn="ctr">
            <a:noFill/>
            <a:prstDash val="solid"/>
          </a:ln>
          <a:effectLst>
            <a:outerShdw blurRad="368300" dist="101600" dir="10800000" algn="r" rotWithShape="0">
              <a:prstClr val="black">
                <a:alpha val="40000"/>
              </a:prstClr>
            </a:outerShdw>
          </a:effectLst>
        </p:spPr>
        <p:txBody>
          <a:bodyPr lIns="51435" tIns="25718" rIns="51435" bIns="25718" rtlCol="0" anchor="ctr"/>
          <a:lstStyle/>
          <a:p>
            <a:pPr algn="ctr" defTabSz="342424"/>
            <a:endParaRPr lang="zh-CN" altLang="en-US" kern="0">
              <a:solidFill>
                <a:srgbClr val="57C6C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6221450" y="4671375"/>
            <a:ext cx="1451688" cy="698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51435" tIns="25718" rIns="51435" bIns="25718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zh-CN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Психолого-педагогическое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3052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303</Words>
  <Application>Microsoft Office PowerPoint</Application>
  <PresentationFormat>Экран (4:3)</PresentationFormat>
  <Paragraphs>84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微软雅黑</vt:lpstr>
      <vt:lpstr>Comic Sans MS</vt:lpstr>
      <vt:lpstr>Monotype Corsiva</vt:lpstr>
      <vt:lpstr>宋体</vt:lpstr>
      <vt:lpstr>Calibri</vt:lpstr>
      <vt:lpstr>Matilda</vt:lpstr>
      <vt:lpstr>Times New Roman</vt:lpstr>
      <vt:lpstr>Century Gothic</vt:lpstr>
      <vt:lpstr>1_Тема Office</vt:lpstr>
      <vt:lpstr>Слайд</vt:lpstr>
      <vt:lpstr>Презентация PowerPoint</vt:lpstr>
      <vt:lpstr>История школы</vt:lpstr>
      <vt:lpstr>Презентация PowerPoint</vt:lpstr>
      <vt:lpstr>Презентация PowerPoint</vt:lpstr>
      <vt:lpstr>Образовательная среда</vt:lpstr>
      <vt:lpstr>Характеристика педагогических кадров</vt:lpstr>
      <vt:lpstr>Презентация PowerPoint</vt:lpstr>
      <vt:lpstr>Проектирование индивидуальных образовательных маршрутов обучающихся с ОВЗ</vt:lpstr>
      <vt:lpstr>Презентация PowerPoint</vt:lpstr>
      <vt:lpstr>Песочная анимация</vt:lpstr>
      <vt:lpstr>Работы  детей</vt:lpstr>
      <vt:lpstr>Основные направления школьного спортивного клуба «Импульс»: </vt:lpstr>
      <vt:lpstr>Спортивно – массовые мероприятия</vt:lpstr>
      <vt:lpstr>Юный друг полиции</vt:lpstr>
      <vt:lpstr>Юный инспектор дорожного движения</vt:lpstr>
      <vt:lpstr>Взаимодействие с родителями детей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Наталья Николаевна Новикова</cp:lastModifiedBy>
  <cp:revision>97</cp:revision>
  <dcterms:created xsi:type="dcterms:W3CDTF">2014-07-06T18:18:01Z</dcterms:created>
  <dcterms:modified xsi:type="dcterms:W3CDTF">2022-03-31T12:13:57Z</dcterms:modified>
</cp:coreProperties>
</file>