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67" r:id="rId4"/>
    <p:sldId id="294" r:id="rId5"/>
    <p:sldId id="269" r:id="rId6"/>
    <p:sldId id="309" r:id="rId7"/>
    <p:sldId id="280" r:id="rId8"/>
    <p:sldId id="268" r:id="rId9"/>
    <p:sldId id="276" r:id="rId10"/>
    <p:sldId id="289" r:id="rId11"/>
    <p:sldId id="281" r:id="rId12"/>
    <p:sldId id="282" r:id="rId13"/>
    <p:sldId id="272" r:id="rId14"/>
    <p:sldId id="274" r:id="rId15"/>
    <p:sldId id="295" r:id="rId16"/>
    <p:sldId id="296" r:id="rId17"/>
    <p:sldId id="297" r:id="rId18"/>
    <p:sldId id="298" r:id="rId19"/>
    <p:sldId id="299" r:id="rId20"/>
    <p:sldId id="300" r:id="rId21"/>
    <p:sldId id="301" r:id="rId22"/>
    <p:sldId id="302" r:id="rId23"/>
    <p:sldId id="303" r:id="rId24"/>
    <p:sldId id="308" r:id="rId25"/>
    <p:sldId id="304" r:id="rId26"/>
    <p:sldId id="307" r:id="rId27"/>
    <p:sldId id="305" r:id="rId28"/>
    <p:sldId id="306" r:id="rId29"/>
    <p:sldId id="284" r:id="rId30"/>
    <p:sldId id="285" r:id="rId31"/>
    <p:sldId id="286" r:id="rId32"/>
    <p:sldId id="287" r:id="rId33"/>
    <p:sldId id="288" r:id="rId34"/>
    <p:sldId id="277" r:id="rId35"/>
    <p:sldId id="291" r:id="rId36"/>
    <p:sldId id="292" r:id="rId37"/>
    <p:sldId id="293" r:id="rId38"/>
    <p:sldId id="264" r:id="rId39"/>
    <p:sldId id="278" r:id="rId40"/>
    <p:sldId id="283" r:id="rId41"/>
    <p:sldId id="263" r:id="rId42"/>
    <p:sldId id="265" r:id="rId43"/>
    <p:sldId id="290" r:id="rId44"/>
    <p:sldId id="279" r:id="rId45"/>
    <p:sldId id="259"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777777"/>
    <a:srgbClr val="3251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183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2362200"/>
            <a:ext cx="5943600" cy="2057400"/>
          </a:xfrm>
        </p:spPr>
        <p:txBody>
          <a:bodyPr/>
          <a:lstStyle>
            <a:lvl1pPr>
              <a:defRPr/>
            </a:lvl1pPr>
          </a:lstStyle>
          <a:p>
            <a:pPr lvl="0"/>
            <a:r>
              <a:rPr lang="ru-RU" noProof="0"/>
              <a:t>Образец заголовка</a:t>
            </a:r>
            <a:endParaRPr lang="en-US" noProof="0"/>
          </a:p>
        </p:txBody>
      </p:sp>
      <p:sp>
        <p:nvSpPr>
          <p:cNvPr id="3075" name="Rectangle 3"/>
          <p:cNvSpPr>
            <a:spLocks noGrp="1" noChangeArrowheads="1"/>
          </p:cNvSpPr>
          <p:nvPr>
            <p:ph type="subTitle" idx="1"/>
          </p:nvPr>
        </p:nvSpPr>
        <p:spPr>
          <a:xfrm>
            <a:off x="1676400" y="4648200"/>
            <a:ext cx="6096000" cy="533400"/>
          </a:xfrm>
        </p:spPr>
        <p:txBody>
          <a:bodyPr/>
          <a:lstStyle>
            <a:lvl1pPr marL="0" indent="0">
              <a:buFontTx/>
              <a:buNone/>
              <a:defRPr sz="2400">
                <a:solidFill>
                  <a:schemeClr val="bg1"/>
                </a:solidFill>
              </a:defRPr>
            </a:lvl1pPr>
          </a:lstStyle>
          <a:p>
            <a:pPr lvl="0"/>
            <a:r>
              <a:rPr lang="ru-RU" noProof="0"/>
              <a:t>Образец подзаголовка</a:t>
            </a:r>
            <a:endParaRPr lang="en-US" noProof="0"/>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9D092CFE-AE8D-4BD8-ACFE-B7AA0297199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443C882-F14F-4C44-BEEA-D5FCD3E628FB}" type="slidenum">
              <a:rPr lang="en-US"/>
              <a:pPr/>
              <a:t>‹#›</a:t>
            </a:fld>
            <a:endParaRPr lang="en-US"/>
          </a:p>
        </p:txBody>
      </p:sp>
    </p:spTree>
    <p:extLst>
      <p:ext uri="{BB962C8B-B14F-4D97-AF65-F5344CB8AC3E}">
        <p14:creationId xmlns:p14="http://schemas.microsoft.com/office/powerpoint/2010/main" val="811960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05650" y="152400"/>
            <a:ext cx="2038350" cy="5973763"/>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990600" y="152400"/>
            <a:ext cx="5962650" cy="597376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8926748-D4B2-44A0-890E-F308142593DB}" type="slidenum">
              <a:rPr lang="en-US"/>
              <a:pPr/>
              <a:t>‹#›</a:t>
            </a:fld>
            <a:endParaRPr lang="en-US"/>
          </a:p>
        </p:txBody>
      </p:sp>
    </p:spTree>
    <p:extLst>
      <p:ext uri="{BB962C8B-B14F-4D97-AF65-F5344CB8AC3E}">
        <p14:creationId xmlns:p14="http://schemas.microsoft.com/office/powerpoint/2010/main" val="736449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FF26B83-F483-4A59-8801-5EE7301DA5AF}" type="slidenum">
              <a:rPr lang="en-US"/>
              <a:pPr/>
              <a:t>‹#›</a:t>
            </a:fld>
            <a:endParaRPr lang="en-US"/>
          </a:p>
        </p:txBody>
      </p:sp>
    </p:spTree>
    <p:extLst>
      <p:ext uri="{BB962C8B-B14F-4D97-AF65-F5344CB8AC3E}">
        <p14:creationId xmlns:p14="http://schemas.microsoft.com/office/powerpoint/2010/main" val="3457792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79E0EEA-DB8B-49B0-BC67-FFE825DEC576}" type="slidenum">
              <a:rPr lang="en-US"/>
              <a:pPr/>
              <a:t>‹#›</a:t>
            </a:fld>
            <a:endParaRPr lang="en-US"/>
          </a:p>
        </p:txBody>
      </p:sp>
    </p:spTree>
    <p:extLst>
      <p:ext uri="{BB962C8B-B14F-4D97-AF65-F5344CB8AC3E}">
        <p14:creationId xmlns:p14="http://schemas.microsoft.com/office/powerpoint/2010/main" val="3866797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066800" y="1219200"/>
            <a:ext cx="37338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953000" y="1219200"/>
            <a:ext cx="37338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EFF4CA50-B415-4AAC-87DA-0B0AA947AF8D}" type="slidenum">
              <a:rPr lang="en-US"/>
              <a:pPr/>
              <a:t>‹#›</a:t>
            </a:fld>
            <a:endParaRPr lang="en-US"/>
          </a:p>
        </p:txBody>
      </p:sp>
    </p:spTree>
    <p:extLst>
      <p:ext uri="{BB962C8B-B14F-4D97-AF65-F5344CB8AC3E}">
        <p14:creationId xmlns:p14="http://schemas.microsoft.com/office/powerpoint/2010/main" val="2325712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25AB702F-70F6-4576-823E-0DE8334D84BF}" type="slidenum">
              <a:rPr lang="en-US"/>
              <a:pPr/>
              <a:t>‹#›</a:t>
            </a:fld>
            <a:endParaRPr lang="en-US"/>
          </a:p>
        </p:txBody>
      </p:sp>
    </p:spTree>
    <p:extLst>
      <p:ext uri="{BB962C8B-B14F-4D97-AF65-F5344CB8AC3E}">
        <p14:creationId xmlns:p14="http://schemas.microsoft.com/office/powerpoint/2010/main" val="240738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A7D7DA34-4888-4DB5-8B75-2B4F2D1648D0}" type="slidenum">
              <a:rPr lang="en-US"/>
              <a:pPr/>
              <a:t>‹#›</a:t>
            </a:fld>
            <a:endParaRPr lang="en-US"/>
          </a:p>
        </p:txBody>
      </p:sp>
    </p:spTree>
    <p:extLst>
      <p:ext uri="{BB962C8B-B14F-4D97-AF65-F5344CB8AC3E}">
        <p14:creationId xmlns:p14="http://schemas.microsoft.com/office/powerpoint/2010/main" val="941350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9F58CB8A-A9EE-453E-BAF4-F0617A579FDD}" type="slidenum">
              <a:rPr lang="en-US"/>
              <a:pPr/>
              <a:t>‹#›</a:t>
            </a:fld>
            <a:endParaRPr lang="en-US"/>
          </a:p>
        </p:txBody>
      </p:sp>
    </p:spTree>
    <p:extLst>
      <p:ext uri="{BB962C8B-B14F-4D97-AF65-F5344CB8AC3E}">
        <p14:creationId xmlns:p14="http://schemas.microsoft.com/office/powerpoint/2010/main" val="3330089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8BDE2956-C1E3-44C8-8EF3-8BFA54CFE467}" type="slidenum">
              <a:rPr lang="en-US"/>
              <a:pPr/>
              <a:t>‹#›</a:t>
            </a:fld>
            <a:endParaRPr lang="en-US"/>
          </a:p>
        </p:txBody>
      </p:sp>
    </p:spTree>
    <p:extLst>
      <p:ext uri="{BB962C8B-B14F-4D97-AF65-F5344CB8AC3E}">
        <p14:creationId xmlns:p14="http://schemas.microsoft.com/office/powerpoint/2010/main" val="1944528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5EC6FD7E-8106-4321-946B-89BB9B2070DC}" type="slidenum">
              <a:rPr lang="en-US"/>
              <a:pPr/>
              <a:t>‹#›</a:t>
            </a:fld>
            <a:endParaRPr lang="en-US"/>
          </a:p>
        </p:txBody>
      </p:sp>
    </p:spTree>
    <p:extLst>
      <p:ext uri="{BB962C8B-B14F-4D97-AF65-F5344CB8AC3E}">
        <p14:creationId xmlns:p14="http://schemas.microsoft.com/office/powerpoint/2010/main" val="105415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8153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Образец заголовка</a:t>
            </a:r>
            <a:endParaRPr lang="en-US"/>
          </a:p>
        </p:txBody>
      </p:sp>
      <p:sp>
        <p:nvSpPr>
          <p:cNvPr id="1027" name="Rectangle 3"/>
          <p:cNvSpPr>
            <a:spLocks noGrp="1" noChangeArrowheads="1"/>
          </p:cNvSpPr>
          <p:nvPr>
            <p:ph type="body" idx="1"/>
          </p:nvPr>
        </p:nvSpPr>
        <p:spPr bwMode="auto">
          <a:xfrm>
            <a:off x="1066800" y="1219200"/>
            <a:ext cx="7620000"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B0C5993-9FAA-4C59-9628-04CBF075157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Times New Roman" pitchFamily="18" charset="0"/>
        </a:defRPr>
      </a:lvl2pPr>
      <a:lvl3pPr algn="l" rtl="0" eaLnBrk="1" fontAlgn="base" hangingPunct="1">
        <a:spcBef>
          <a:spcPct val="0"/>
        </a:spcBef>
        <a:spcAft>
          <a:spcPct val="0"/>
        </a:spcAft>
        <a:defRPr sz="4400">
          <a:solidFill>
            <a:schemeClr val="bg1"/>
          </a:solidFill>
          <a:latin typeface="Times New Roman" pitchFamily="18" charset="0"/>
        </a:defRPr>
      </a:lvl3pPr>
      <a:lvl4pPr algn="l" rtl="0" eaLnBrk="1" fontAlgn="base" hangingPunct="1">
        <a:spcBef>
          <a:spcPct val="0"/>
        </a:spcBef>
        <a:spcAft>
          <a:spcPct val="0"/>
        </a:spcAft>
        <a:defRPr sz="4400">
          <a:solidFill>
            <a:schemeClr val="bg1"/>
          </a:solidFill>
          <a:latin typeface="Times New Roman" pitchFamily="18" charset="0"/>
        </a:defRPr>
      </a:lvl4pPr>
      <a:lvl5pPr algn="l" rtl="0" eaLnBrk="1" fontAlgn="base" hangingPunct="1">
        <a:spcBef>
          <a:spcPct val="0"/>
        </a:spcBef>
        <a:spcAft>
          <a:spcPct val="0"/>
        </a:spcAft>
        <a:defRPr sz="4400">
          <a:solidFill>
            <a:schemeClr val="bg1"/>
          </a:solidFill>
          <a:latin typeface="Times New Roman" pitchFamily="18" charset="0"/>
        </a:defRPr>
      </a:lvl5pPr>
      <a:lvl6pPr marL="457200" algn="l" rtl="0" eaLnBrk="1" fontAlgn="base" hangingPunct="1">
        <a:spcBef>
          <a:spcPct val="0"/>
        </a:spcBef>
        <a:spcAft>
          <a:spcPct val="0"/>
        </a:spcAft>
        <a:defRPr sz="4400">
          <a:solidFill>
            <a:schemeClr val="bg1"/>
          </a:solidFill>
          <a:latin typeface="Times New Roman" pitchFamily="18" charset="0"/>
        </a:defRPr>
      </a:lvl6pPr>
      <a:lvl7pPr marL="914400" algn="l" rtl="0" eaLnBrk="1" fontAlgn="base" hangingPunct="1">
        <a:spcBef>
          <a:spcPct val="0"/>
        </a:spcBef>
        <a:spcAft>
          <a:spcPct val="0"/>
        </a:spcAft>
        <a:defRPr sz="4400">
          <a:solidFill>
            <a:schemeClr val="bg1"/>
          </a:solidFill>
          <a:latin typeface="Times New Roman" pitchFamily="18" charset="0"/>
        </a:defRPr>
      </a:lvl7pPr>
      <a:lvl8pPr marL="1371600" algn="l" rtl="0" eaLnBrk="1" fontAlgn="base" hangingPunct="1">
        <a:spcBef>
          <a:spcPct val="0"/>
        </a:spcBef>
        <a:spcAft>
          <a:spcPct val="0"/>
        </a:spcAft>
        <a:defRPr sz="4400">
          <a:solidFill>
            <a:schemeClr val="bg1"/>
          </a:solidFill>
          <a:latin typeface="Times New Roman" pitchFamily="18" charset="0"/>
        </a:defRPr>
      </a:lvl8pPr>
      <a:lvl9pPr marL="1828800" algn="l" rtl="0" eaLnBrk="1" fontAlgn="base" hangingPunct="1">
        <a:spcBef>
          <a:spcPct val="0"/>
        </a:spcBef>
        <a:spcAft>
          <a:spcPct val="0"/>
        </a:spcAft>
        <a:defRPr sz="4400">
          <a:solidFill>
            <a:schemeClr val="bg1"/>
          </a:solidFill>
          <a:latin typeface="Times New Roman" pitchFamily="18" charset="0"/>
        </a:defRPr>
      </a:lvl9pPr>
    </p:titleStyle>
    <p:bodyStyle>
      <a:lvl1pPr marL="342900" indent="-342900" algn="l" rtl="0" eaLnBrk="1" fontAlgn="base" hangingPunct="1">
        <a:spcBef>
          <a:spcPct val="20000"/>
        </a:spcBef>
        <a:spcAft>
          <a:spcPct val="0"/>
        </a:spcAft>
        <a:buChar char="•"/>
        <a:defRPr sz="2800" b="1">
          <a:solidFill>
            <a:srgbClr val="32515E"/>
          </a:solidFill>
          <a:latin typeface="+mn-lt"/>
          <a:ea typeface="+mn-ea"/>
          <a:cs typeface="+mn-cs"/>
        </a:defRPr>
      </a:lvl1pPr>
      <a:lvl2pPr marL="742950" indent="-285750" algn="l" rtl="0" eaLnBrk="1" fontAlgn="base" hangingPunct="1">
        <a:spcBef>
          <a:spcPct val="20000"/>
        </a:spcBef>
        <a:spcAft>
          <a:spcPct val="0"/>
        </a:spcAft>
        <a:buChar char="–"/>
        <a:defRPr sz="2400" b="1">
          <a:solidFill>
            <a:srgbClr val="32515E"/>
          </a:solidFill>
          <a:latin typeface="+mn-lt"/>
        </a:defRPr>
      </a:lvl2pPr>
      <a:lvl3pPr marL="1143000" indent="-228600" algn="l" rtl="0" eaLnBrk="1" fontAlgn="base" hangingPunct="1">
        <a:spcBef>
          <a:spcPct val="20000"/>
        </a:spcBef>
        <a:spcAft>
          <a:spcPct val="0"/>
        </a:spcAft>
        <a:buChar char="•"/>
        <a:defRPr sz="2000" b="1">
          <a:solidFill>
            <a:srgbClr val="32515E"/>
          </a:solidFill>
          <a:latin typeface="+mn-lt"/>
        </a:defRPr>
      </a:lvl3pPr>
      <a:lvl4pPr marL="1600200" indent="-228600" algn="l" rtl="0" eaLnBrk="1" fontAlgn="base" hangingPunct="1">
        <a:spcBef>
          <a:spcPct val="20000"/>
        </a:spcBef>
        <a:spcAft>
          <a:spcPct val="0"/>
        </a:spcAft>
        <a:buChar char="–"/>
        <a:defRPr b="1">
          <a:solidFill>
            <a:srgbClr val="32515E"/>
          </a:solidFill>
          <a:latin typeface="+mn-lt"/>
        </a:defRPr>
      </a:lvl4pPr>
      <a:lvl5pPr marL="2057400" indent="-228600" algn="l" rtl="0" eaLnBrk="1" fontAlgn="base" hangingPunct="1">
        <a:spcBef>
          <a:spcPct val="20000"/>
        </a:spcBef>
        <a:spcAft>
          <a:spcPct val="0"/>
        </a:spcAft>
        <a:buChar char="»"/>
        <a:defRPr b="1">
          <a:solidFill>
            <a:srgbClr val="32515E"/>
          </a:solidFill>
          <a:latin typeface="+mn-lt"/>
        </a:defRPr>
      </a:lvl5pPr>
      <a:lvl6pPr marL="2514600" indent="-228600" algn="l" rtl="0" eaLnBrk="1" fontAlgn="base" hangingPunct="1">
        <a:spcBef>
          <a:spcPct val="20000"/>
        </a:spcBef>
        <a:spcAft>
          <a:spcPct val="0"/>
        </a:spcAft>
        <a:buChar char="»"/>
        <a:defRPr b="1">
          <a:solidFill>
            <a:srgbClr val="32515E"/>
          </a:solidFill>
          <a:latin typeface="+mn-lt"/>
        </a:defRPr>
      </a:lvl6pPr>
      <a:lvl7pPr marL="2971800" indent="-228600" algn="l" rtl="0" eaLnBrk="1" fontAlgn="base" hangingPunct="1">
        <a:spcBef>
          <a:spcPct val="20000"/>
        </a:spcBef>
        <a:spcAft>
          <a:spcPct val="0"/>
        </a:spcAft>
        <a:buChar char="»"/>
        <a:defRPr b="1">
          <a:solidFill>
            <a:srgbClr val="32515E"/>
          </a:solidFill>
          <a:latin typeface="+mn-lt"/>
        </a:defRPr>
      </a:lvl7pPr>
      <a:lvl8pPr marL="3429000" indent="-228600" algn="l" rtl="0" eaLnBrk="1" fontAlgn="base" hangingPunct="1">
        <a:spcBef>
          <a:spcPct val="20000"/>
        </a:spcBef>
        <a:spcAft>
          <a:spcPct val="0"/>
        </a:spcAft>
        <a:buChar char="»"/>
        <a:defRPr b="1">
          <a:solidFill>
            <a:srgbClr val="32515E"/>
          </a:solidFill>
          <a:latin typeface="+mn-lt"/>
        </a:defRPr>
      </a:lvl8pPr>
      <a:lvl9pPr marL="3886200" indent="-228600" algn="l" rtl="0" eaLnBrk="1" fontAlgn="base" hangingPunct="1">
        <a:spcBef>
          <a:spcPct val="20000"/>
        </a:spcBef>
        <a:spcAft>
          <a:spcPct val="0"/>
        </a:spcAft>
        <a:buChar char="»"/>
        <a:defRPr b="1">
          <a:solidFill>
            <a:srgbClr val="32515E"/>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gn="ctr"/>
            <a:r>
              <a:rPr lang="ru-RU" dirty="0"/>
              <a:t>Профилактика табакокурения </a:t>
            </a:r>
            <a:endParaRPr lang="en-US" dirty="0"/>
          </a:p>
        </p:txBody>
      </p:sp>
      <p:pic>
        <p:nvPicPr>
          <p:cNvPr id="3" name="Рисунок 2">
            <a:extLst>
              <a:ext uri="{FF2B5EF4-FFF2-40B4-BE49-F238E27FC236}">
                <a16:creationId xmlns:a16="http://schemas.microsoft.com/office/drawing/2014/main" id="{3667DF1B-C9CE-9993-40EB-6151F4EE40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7991" y="293614"/>
            <a:ext cx="2658577" cy="2047191"/>
          </a:xfrm>
          <a:prstGeom prst="rect">
            <a:avLst/>
          </a:prstGeom>
        </p:spPr>
      </p:pic>
      <p:sp>
        <p:nvSpPr>
          <p:cNvPr id="8" name="Объект 2">
            <a:extLst>
              <a:ext uri="{FF2B5EF4-FFF2-40B4-BE49-F238E27FC236}">
                <a16:creationId xmlns:a16="http://schemas.microsoft.com/office/drawing/2014/main" id="{101014D7-16F5-B161-EC5B-2CB3AE323556}"/>
              </a:ext>
            </a:extLst>
          </p:cNvPr>
          <p:cNvSpPr txBox="1">
            <a:spLocks/>
          </p:cNvSpPr>
          <p:nvPr/>
        </p:nvSpPr>
        <p:spPr bwMode="auto">
          <a:xfrm>
            <a:off x="746814" y="5301208"/>
            <a:ext cx="8003232" cy="11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b="1">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b="1">
                <a:solidFill>
                  <a:srgbClr val="32515E"/>
                </a:solidFill>
                <a:latin typeface="+mn-lt"/>
              </a:defRPr>
            </a:lvl2pPr>
            <a:lvl3pPr marL="1143000" indent="-228600" algn="l" rtl="0" eaLnBrk="1" fontAlgn="base" hangingPunct="1">
              <a:spcBef>
                <a:spcPct val="20000"/>
              </a:spcBef>
              <a:spcAft>
                <a:spcPct val="0"/>
              </a:spcAft>
              <a:buChar char="•"/>
              <a:defRPr sz="2000" b="1">
                <a:solidFill>
                  <a:srgbClr val="32515E"/>
                </a:solidFill>
                <a:latin typeface="+mn-lt"/>
              </a:defRPr>
            </a:lvl3pPr>
            <a:lvl4pPr marL="1600200" indent="-228600" algn="l" rtl="0" eaLnBrk="1" fontAlgn="base" hangingPunct="1">
              <a:spcBef>
                <a:spcPct val="20000"/>
              </a:spcBef>
              <a:spcAft>
                <a:spcPct val="0"/>
              </a:spcAft>
              <a:buChar char="–"/>
              <a:defRPr b="1">
                <a:solidFill>
                  <a:srgbClr val="32515E"/>
                </a:solidFill>
                <a:latin typeface="+mn-lt"/>
              </a:defRPr>
            </a:lvl4pPr>
            <a:lvl5pPr marL="2057400" indent="-228600" algn="l" rtl="0" eaLnBrk="1" fontAlgn="base" hangingPunct="1">
              <a:spcBef>
                <a:spcPct val="20000"/>
              </a:spcBef>
              <a:spcAft>
                <a:spcPct val="0"/>
              </a:spcAft>
              <a:buChar char="»"/>
              <a:defRPr b="1">
                <a:solidFill>
                  <a:srgbClr val="32515E"/>
                </a:solidFill>
                <a:latin typeface="+mn-lt"/>
              </a:defRPr>
            </a:lvl5pPr>
            <a:lvl6pPr marL="2514600" indent="-228600" algn="l" rtl="0" eaLnBrk="1" fontAlgn="base" hangingPunct="1">
              <a:spcBef>
                <a:spcPct val="20000"/>
              </a:spcBef>
              <a:spcAft>
                <a:spcPct val="0"/>
              </a:spcAft>
              <a:buChar char="»"/>
              <a:defRPr b="1">
                <a:solidFill>
                  <a:srgbClr val="32515E"/>
                </a:solidFill>
                <a:latin typeface="+mn-lt"/>
              </a:defRPr>
            </a:lvl6pPr>
            <a:lvl7pPr marL="2971800" indent="-228600" algn="l" rtl="0" eaLnBrk="1" fontAlgn="base" hangingPunct="1">
              <a:spcBef>
                <a:spcPct val="20000"/>
              </a:spcBef>
              <a:spcAft>
                <a:spcPct val="0"/>
              </a:spcAft>
              <a:buChar char="»"/>
              <a:defRPr b="1">
                <a:solidFill>
                  <a:srgbClr val="32515E"/>
                </a:solidFill>
                <a:latin typeface="+mn-lt"/>
              </a:defRPr>
            </a:lvl7pPr>
            <a:lvl8pPr marL="3429000" indent="-228600" algn="l" rtl="0" eaLnBrk="1" fontAlgn="base" hangingPunct="1">
              <a:spcBef>
                <a:spcPct val="20000"/>
              </a:spcBef>
              <a:spcAft>
                <a:spcPct val="0"/>
              </a:spcAft>
              <a:buChar char="»"/>
              <a:defRPr b="1">
                <a:solidFill>
                  <a:srgbClr val="32515E"/>
                </a:solidFill>
                <a:latin typeface="+mn-lt"/>
              </a:defRPr>
            </a:lvl8pPr>
            <a:lvl9pPr marL="3886200" indent="-228600" algn="l" rtl="0" eaLnBrk="1" fontAlgn="base" hangingPunct="1">
              <a:spcBef>
                <a:spcPct val="20000"/>
              </a:spcBef>
              <a:spcAft>
                <a:spcPct val="0"/>
              </a:spcAft>
              <a:buChar char="»"/>
              <a:defRPr b="1">
                <a:solidFill>
                  <a:srgbClr val="32515E"/>
                </a:solidFill>
                <a:latin typeface="+mn-lt"/>
              </a:defRPr>
            </a:lvl9pPr>
          </a:lstStyle>
          <a:p>
            <a:pPr algn="ctr"/>
            <a:r>
              <a:rPr lang="ru-RU" sz="2000" kern="0" dirty="0">
                <a:latin typeface="+mj-lt"/>
              </a:rPr>
              <a:t>Главный специалист по профилактической медицине департамента здравоохранения и фармации Ярославской области </a:t>
            </a:r>
          </a:p>
          <a:p>
            <a:pPr algn="ctr"/>
            <a:r>
              <a:rPr lang="ru-RU" sz="2000" kern="0" dirty="0">
                <a:latin typeface="+mj-lt"/>
              </a:rPr>
              <a:t>С.В. Яковлев</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4" name="Рисунок 3" descr="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6632"/>
            <a:ext cx="8136904" cy="6408712"/>
          </a:xfrm>
          <a:prstGeom prst="rect">
            <a:avLst/>
          </a:prstGeom>
          <a:noFill/>
          <a:ln>
            <a:noFill/>
          </a:ln>
        </p:spPr>
      </p:pic>
    </p:spTree>
    <p:extLst>
      <p:ext uri="{BB962C8B-B14F-4D97-AF65-F5344CB8AC3E}">
        <p14:creationId xmlns:p14="http://schemas.microsoft.com/office/powerpoint/2010/main" val="2352101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Еще немного статистики:</a:t>
            </a:r>
          </a:p>
        </p:txBody>
      </p:sp>
      <p:sp>
        <p:nvSpPr>
          <p:cNvPr id="3" name="Объект 2"/>
          <p:cNvSpPr>
            <a:spLocks noGrp="1"/>
          </p:cNvSpPr>
          <p:nvPr>
            <p:ph idx="1"/>
          </p:nvPr>
        </p:nvSpPr>
        <p:spPr/>
        <p:txBody>
          <a:bodyPr/>
          <a:lstStyle/>
          <a:p>
            <a:r>
              <a:rPr lang="ru-RU" sz="2400" dirty="0"/>
              <a:t>Из-за наличия в табачных изделиях радиоактивного полония-210, человек, выкуривающий по 20 сигарет в день, за год получает ту же дозу радиации, как и после 200 рентгеновских снимков.</a:t>
            </a:r>
          </a:p>
          <a:p>
            <a:r>
              <a:rPr lang="ru-RU" sz="2400" dirty="0"/>
              <a:t>Регулярное курение сокращает жизнь в среднем на 15 лет, причем одновременно снижается ее качество за счет ухудшения самочувствия и снижения физических возможностей. Люди, выкуривающие 1-9 сигарет в день, живут меньше на 4,6 года, 10-19 сигарет – на 5,5 лет, 20-39 сигарет – на 6,2 года.</a:t>
            </a:r>
          </a:p>
        </p:txBody>
      </p:sp>
    </p:spTree>
    <p:extLst>
      <p:ext uri="{BB962C8B-B14F-4D97-AF65-F5344CB8AC3E}">
        <p14:creationId xmlns:p14="http://schemas.microsoft.com/office/powerpoint/2010/main" val="3738734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ru-RU" dirty="0"/>
              <a:t>Последствия курения:</a:t>
            </a:r>
            <a:endParaRPr lang="en-US" dirty="0"/>
          </a:p>
        </p:txBody>
      </p:sp>
      <p:sp>
        <p:nvSpPr>
          <p:cNvPr id="4099" name="Rectangle 3"/>
          <p:cNvSpPr>
            <a:spLocks noGrp="1" noChangeArrowheads="1"/>
          </p:cNvSpPr>
          <p:nvPr>
            <p:ph type="body" idx="1"/>
          </p:nvPr>
        </p:nvSpPr>
        <p:spPr/>
        <p:txBody>
          <a:bodyPr/>
          <a:lstStyle/>
          <a:p>
            <a:pPr>
              <a:lnSpc>
                <a:spcPct val="80000"/>
              </a:lnSpc>
              <a:buClr>
                <a:srgbClr val="800000"/>
              </a:buClr>
              <a:buSzPct val="120000"/>
            </a:pPr>
            <a:r>
              <a:rPr lang="ru-RU" dirty="0">
                <a:ln>
                  <a:noFill/>
                </a:ln>
                <a:solidFill>
                  <a:srgbClr val="57201F"/>
                </a:solidFill>
              </a:rPr>
              <a:t>риск развития </a:t>
            </a:r>
            <a:r>
              <a:rPr lang="ru-RU" dirty="0">
                <a:solidFill>
                  <a:srgbClr val="57201F"/>
                </a:solidFill>
              </a:rPr>
              <a:t>сердечно – сосудистых болезней</a:t>
            </a:r>
            <a:r>
              <a:rPr lang="ru-RU" dirty="0">
                <a:ln>
                  <a:noFill/>
                </a:ln>
                <a:solidFill>
                  <a:srgbClr val="57201F"/>
                </a:solidFill>
              </a:rPr>
              <a:t> </a:t>
            </a:r>
            <a:r>
              <a:rPr lang="ru-RU" dirty="0">
                <a:ln>
                  <a:noFill/>
                </a:ln>
              </a:rPr>
              <a:t>в </a:t>
            </a:r>
            <a:r>
              <a:rPr lang="ru-RU" dirty="0"/>
              <a:t>3 раза выше </a:t>
            </a:r>
            <a:r>
              <a:rPr lang="ru-RU" dirty="0">
                <a:ln>
                  <a:noFill/>
                </a:ln>
              </a:rPr>
              <a:t>чем у никогда не куривших </a:t>
            </a:r>
            <a:endParaRPr lang="en-US" dirty="0">
              <a:ln>
                <a:noFill/>
              </a:ln>
            </a:endParaRPr>
          </a:p>
          <a:p>
            <a:pPr>
              <a:lnSpc>
                <a:spcPct val="80000"/>
              </a:lnSpc>
              <a:buClr>
                <a:srgbClr val="800000"/>
              </a:buClr>
              <a:buSzPct val="120000"/>
            </a:pPr>
            <a:r>
              <a:rPr lang="ru-RU" dirty="0">
                <a:ln>
                  <a:noFill/>
                </a:ln>
                <a:solidFill>
                  <a:srgbClr val="57201F"/>
                </a:solidFill>
              </a:rPr>
              <a:t>риск развития </a:t>
            </a:r>
            <a:r>
              <a:rPr lang="ru-RU" dirty="0">
                <a:solidFill>
                  <a:srgbClr val="57201F"/>
                </a:solidFill>
              </a:rPr>
              <a:t>хронических респираторных  болезней</a:t>
            </a:r>
            <a:r>
              <a:rPr lang="ru-RU" dirty="0">
                <a:ln>
                  <a:noFill/>
                </a:ln>
                <a:solidFill>
                  <a:srgbClr val="57201F"/>
                </a:solidFill>
              </a:rPr>
              <a:t> </a:t>
            </a:r>
            <a:r>
              <a:rPr lang="ru-RU" dirty="0">
                <a:ln>
                  <a:noFill/>
                </a:ln>
              </a:rPr>
              <a:t>выше в </a:t>
            </a:r>
            <a:r>
              <a:rPr lang="ru-RU" dirty="0"/>
              <a:t>10</a:t>
            </a:r>
            <a:r>
              <a:rPr lang="ru-RU" dirty="0">
                <a:ln>
                  <a:noFill/>
                </a:ln>
              </a:rPr>
              <a:t> раз</a:t>
            </a:r>
            <a:endParaRPr lang="en-US" dirty="0">
              <a:ln>
                <a:noFill/>
              </a:ln>
            </a:endParaRPr>
          </a:p>
          <a:p>
            <a:pPr>
              <a:lnSpc>
                <a:spcPct val="80000"/>
              </a:lnSpc>
              <a:buClr>
                <a:srgbClr val="800000"/>
              </a:buClr>
              <a:buSzPct val="120000"/>
            </a:pPr>
            <a:r>
              <a:rPr lang="ru-RU" dirty="0"/>
              <a:t>Стаж курения</a:t>
            </a:r>
            <a:r>
              <a:rPr lang="ru-RU" dirty="0">
                <a:ln>
                  <a:noFill/>
                </a:ln>
              </a:rPr>
              <a:t> увеличивает риск развития сердечнососудистых </a:t>
            </a:r>
            <a:r>
              <a:rPr lang="en-GB" dirty="0">
                <a:ln>
                  <a:noFill/>
                </a:ln>
              </a:rPr>
              <a:t> </a:t>
            </a:r>
            <a:r>
              <a:rPr lang="ru-RU" dirty="0">
                <a:ln>
                  <a:noFill/>
                </a:ln>
              </a:rPr>
              <a:t>и хронических респираторных болезней, включая комбинированную патологию</a:t>
            </a:r>
            <a:endParaRPr lang="en-GB" dirty="0">
              <a:ln>
                <a:noFill/>
              </a:ln>
            </a:endParaRPr>
          </a:p>
        </p:txBody>
      </p:sp>
    </p:spTree>
    <p:extLst>
      <p:ext uri="{BB962C8B-B14F-4D97-AF65-F5344CB8AC3E}">
        <p14:creationId xmlns:p14="http://schemas.microsoft.com/office/powerpoint/2010/main" val="3316600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Пассивное курение:</a:t>
            </a:r>
          </a:p>
        </p:txBody>
      </p:sp>
      <p:sp>
        <p:nvSpPr>
          <p:cNvPr id="3" name="Объект 2"/>
          <p:cNvSpPr>
            <a:spLocks noGrp="1"/>
          </p:cNvSpPr>
          <p:nvPr>
            <p:ph idx="1"/>
          </p:nvPr>
        </p:nvSpPr>
        <p:spPr>
          <a:xfrm>
            <a:off x="1066800" y="1219200"/>
            <a:ext cx="7620000" cy="5306144"/>
          </a:xfrm>
        </p:spPr>
        <p:txBody>
          <a:bodyPr/>
          <a:lstStyle/>
          <a:p>
            <a:pPr marL="0" indent="0">
              <a:buNone/>
            </a:pPr>
            <a:endParaRPr lang="ru-RU" altLang="ja-JP" dirty="0">
              <a:solidFill>
                <a:srgbClr val="FFFF00"/>
              </a:solidFill>
            </a:endParaRPr>
          </a:p>
          <a:p>
            <a:pPr marL="0" indent="0">
              <a:buNone/>
            </a:pPr>
            <a:endParaRPr lang="ru-RU" altLang="ja-JP" dirty="0">
              <a:solidFill>
                <a:srgbClr val="FFFF00"/>
              </a:solidFill>
            </a:endParaRPr>
          </a:p>
          <a:p>
            <a:pPr marL="0" indent="0">
              <a:spcBef>
                <a:spcPts val="0"/>
              </a:spcBef>
              <a:buNone/>
            </a:pPr>
            <a:r>
              <a:rPr lang="ru-RU" altLang="ja-JP" dirty="0">
                <a:solidFill>
                  <a:schemeClr val="accent1">
                    <a:lumMod val="50000"/>
                  </a:schemeClr>
                </a:solidFill>
              </a:rPr>
              <a:t>Пассивное курение </a:t>
            </a:r>
          </a:p>
          <a:p>
            <a:pPr marL="0" indent="0">
              <a:spcBef>
                <a:spcPts val="0"/>
              </a:spcBef>
              <a:buNone/>
            </a:pPr>
            <a:r>
              <a:rPr lang="ru-RU" altLang="ja-JP" dirty="0">
                <a:solidFill>
                  <a:schemeClr val="accent1">
                    <a:lumMod val="50000"/>
                  </a:schemeClr>
                </a:solidFill>
              </a:rPr>
              <a:t>ускоряет рост уже </a:t>
            </a:r>
          </a:p>
          <a:p>
            <a:pPr marL="0" indent="0">
              <a:spcBef>
                <a:spcPts val="0"/>
              </a:spcBef>
              <a:buNone/>
            </a:pPr>
            <a:r>
              <a:rPr lang="ru-RU" altLang="ja-JP" dirty="0">
                <a:solidFill>
                  <a:schemeClr val="accent1">
                    <a:lumMod val="50000"/>
                  </a:schemeClr>
                </a:solidFill>
              </a:rPr>
              <a:t>существующих опухолей</a:t>
            </a:r>
          </a:p>
          <a:p>
            <a:pPr marL="0" indent="0">
              <a:spcBef>
                <a:spcPts val="0"/>
              </a:spcBef>
              <a:buNone/>
            </a:pPr>
            <a:endParaRPr lang="ru-RU" altLang="ja-JP" dirty="0">
              <a:solidFill>
                <a:schemeClr val="accent1">
                  <a:lumMod val="50000"/>
                </a:schemeClr>
              </a:solidFill>
            </a:endParaRPr>
          </a:p>
          <a:p>
            <a:pPr>
              <a:lnSpc>
                <a:spcPct val="80000"/>
              </a:lnSpc>
              <a:defRPr/>
            </a:pPr>
            <a:r>
              <a:rPr lang="ru-RU" altLang="ja-JP" dirty="0">
                <a:solidFill>
                  <a:schemeClr val="accent1">
                    <a:lumMod val="50000"/>
                  </a:schemeClr>
                </a:solidFill>
              </a:rPr>
              <a:t>Мыши с индуцированным раком легкого в течение 17 дней подвергались воздействию табачного дыма или чистого воздуха.</a:t>
            </a:r>
          </a:p>
          <a:p>
            <a:pPr>
              <a:lnSpc>
                <a:spcPct val="80000"/>
              </a:lnSpc>
              <a:defRPr/>
            </a:pPr>
            <a:r>
              <a:rPr lang="ru-RU" altLang="ja-JP" dirty="0">
                <a:solidFill>
                  <a:schemeClr val="accent1">
                    <a:lumMod val="50000"/>
                  </a:schemeClr>
                </a:solidFill>
              </a:rPr>
              <a:t>	У мышей, дышавших дымом, опухоли в 5 раз быстрее росли и прогрессировали.</a:t>
            </a:r>
          </a:p>
          <a:p>
            <a:pPr marL="0" indent="0">
              <a:buNone/>
            </a:pPr>
            <a:endParaRPr lang="ru-RU"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940152" y="908720"/>
            <a:ext cx="2819400" cy="293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88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Пассивное курение:</a:t>
            </a:r>
          </a:p>
        </p:txBody>
      </p:sp>
      <p:sp>
        <p:nvSpPr>
          <p:cNvPr id="3" name="Объект 2"/>
          <p:cNvSpPr>
            <a:spLocks noGrp="1"/>
          </p:cNvSpPr>
          <p:nvPr>
            <p:ph idx="1"/>
          </p:nvPr>
        </p:nvSpPr>
        <p:spPr/>
        <p:txBody>
          <a:bodyPr/>
          <a:lstStyle/>
          <a:p>
            <a:pPr marL="0" indent="0">
              <a:buNone/>
            </a:pPr>
            <a:r>
              <a:rPr lang="ru-RU" sz="2400" dirty="0"/>
              <a:t>В помещении, где курят, загрязнённость воздуха может увеличиться в 6 раз. Девушки, работающие в пропитанном сигаретным дымом воздухе учреждений, как бы выкуривают до 20 сигарет ежедневно. Жена интенсивно курящего человека в сутки пассивно выкуривает 10 – 12 сигарет, а его дети – 6 – 7. Живущие в накуренных помещениях дети чаще и больше страдают заболеваниями органов дыхания. У детей курящих родителей в течение первого года жизни увеличивается частота бронхитов и пневмонии и повышается риск развития серьезных заболеваний. </a:t>
            </a:r>
          </a:p>
        </p:txBody>
      </p:sp>
    </p:spTree>
    <p:extLst>
      <p:ext uri="{BB962C8B-B14F-4D97-AF65-F5344CB8AC3E}">
        <p14:creationId xmlns:p14="http://schemas.microsoft.com/office/powerpoint/2010/main" val="665693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Аддиктивное</a:t>
            </a:r>
            <a:r>
              <a:rPr lang="ru-RU" dirty="0"/>
              <a:t> поведение:</a:t>
            </a:r>
          </a:p>
        </p:txBody>
      </p:sp>
      <p:sp>
        <p:nvSpPr>
          <p:cNvPr id="3" name="Объект 2"/>
          <p:cNvSpPr>
            <a:spLocks noGrp="1"/>
          </p:cNvSpPr>
          <p:nvPr>
            <p:ph idx="1"/>
          </p:nvPr>
        </p:nvSpPr>
        <p:spPr/>
        <p:txBody>
          <a:bodyPr/>
          <a:lstStyle/>
          <a:p>
            <a:pPr marL="0" indent="0">
              <a:buNone/>
            </a:pPr>
            <a:r>
              <a:rPr lang="ru-RU" sz="2400" dirty="0"/>
              <a:t>- разновидность девиантного (отклоняющегося)	поведения, характеризующегося непреодолимой подчиненностью собственных интересов интересам другой личности или группы, чрезмерной и длительной фиксацией внимания на определенных видах деятельности или предметах (фетишах), становящихся сверхценными, снижением или нарушением способности контролировать вовлеченность в какую-либо деятельность, а также невозможностью	быть самостоятельным и свободным в выборе поведения.</a:t>
            </a:r>
          </a:p>
        </p:txBody>
      </p:sp>
    </p:spTree>
    <p:extLst>
      <p:ext uri="{BB962C8B-B14F-4D97-AF65-F5344CB8AC3E}">
        <p14:creationId xmlns:p14="http://schemas.microsoft.com/office/powerpoint/2010/main" val="3127290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Аддикция (зависимость):</a:t>
            </a:r>
          </a:p>
        </p:txBody>
      </p:sp>
      <p:sp>
        <p:nvSpPr>
          <p:cNvPr id="3" name="Объект 2"/>
          <p:cNvSpPr>
            <a:spLocks noGrp="1"/>
          </p:cNvSpPr>
          <p:nvPr>
            <p:ph idx="1"/>
          </p:nvPr>
        </p:nvSpPr>
        <p:spPr/>
        <p:txBody>
          <a:bodyPr/>
          <a:lstStyle/>
          <a:p>
            <a:pPr marL="0" indent="0">
              <a:buNone/>
            </a:pPr>
            <a:r>
              <a:rPr lang="ru-RU" sz="2400" dirty="0"/>
              <a:t>В медицинском смысле зависимость — навязчивая потребность в использовании привычных стимулов, сопровождающаяся ростом толерантности (переносимости) и выраженными физиологическими и психологическими симптомами.</a:t>
            </a:r>
          </a:p>
          <a:p>
            <a:pPr marL="0" indent="0">
              <a:buNone/>
            </a:pPr>
            <a:r>
              <a:rPr lang="ru-RU" dirty="0"/>
              <a:t> Виды аддикций </a:t>
            </a:r>
          </a:p>
          <a:p>
            <a:pPr marL="0" indent="0">
              <a:buNone/>
            </a:pPr>
            <a:r>
              <a:rPr lang="ru-RU" sz="2400" dirty="0"/>
              <a:t>Аддикции (зависимости)</a:t>
            </a:r>
          </a:p>
          <a:p>
            <a:pPr marL="0" indent="0">
              <a:buNone/>
            </a:pPr>
            <a:r>
              <a:rPr lang="ru-RU" sz="2400" dirty="0"/>
              <a:t>•	</a:t>
            </a:r>
            <a:r>
              <a:rPr lang="ru-RU" sz="2000" dirty="0"/>
              <a:t>Химические –зависимость от психоактивных веществ</a:t>
            </a:r>
          </a:p>
          <a:p>
            <a:pPr marL="0" indent="0">
              <a:buNone/>
            </a:pPr>
            <a:r>
              <a:rPr lang="ru-RU" sz="2000" dirty="0"/>
              <a:t>•	Пищевые</a:t>
            </a:r>
          </a:p>
          <a:p>
            <a:pPr marL="0" indent="0">
              <a:buNone/>
            </a:pPr>
            <a:r>
              <a:rPr lang="ru-RU" sz="2000" dirty="0"/>
              <a:t>•	Нехимические - (поведенческие, эмоциональные)</a:t>
            </a:r>
          </a:p>
        </p:txBody>
      </p:sp>
    </p:spTree>
    <p:extLst>
      <p:ext uri="{BB962C8B-B14F-4D97-AF65-F5344CB8AC3E}">
        <p14:creationId xmlns:p14="http://schemas.microsoft.com/office/powerpoint/2010/main" val="1134744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Нехимические аддикции: классификация:</a:t>
            </a:r>
          </a:p>
        </p:txBody>
      </p:sp>
      <p:sp>
        <p:nvSpPr>
          <p:cNvPr id="3" name="Объект 2"/>
          <p:cNvSpPr>
            <a:spLocks noGrp="1"/>
          </p:cNvSpPr>
          <p:nvPr>
            <p:ph idx="1"/>
          </p:nvPr>
        </p:nvSpPr>
        <p:spPr>
          <a:xfrm>
            <a:off x="1066800" y="1124744"/>
            <a:ext cx="7620000" cy="5001419"/>
          </a:xfrm>
        </p:spPr>
        <p:txBody>
          <a:bodyPr/>
          <a:lstStyle/>
          <a:p>
            <a:pPr marL="0" indent="0">
              <a:buNone/>
            </a:pPr>
            <a:r>
              <a:rPr lang="ru-RU" sz="2000" dirty="0"/>
              <a:t>1.	</a:t>
            </a:r>
            <a:r>
              <a:rPr lang="ru-RU" sz="1600" dirty="0"/>
              <a:t>Патологическое влечение к азартным играм (</a:t>
            </a:r>
            <a:r>
              <a:rPr lang="ru-RU" sz="1600" dirty="0" err="1"/>
              <a:t>гемблинг</a:t>
            </a:r>
            <a:r>
              <a:rPr lang="ru-RU" sz="1600" dirty="0"/>
              <a:t>)</a:t>
            </a:r>
          </a:p>
          <a:p>
            <a:pPr marL="0" indent="0">
              <a:buNone/>
            </a:pPr>
            <a:r>
              <a:rPr lang="ru-RU" sz="1600" dirty="0"/>
              <a:t>2.	Эротические аддикции:</a:t>
            </a:r>
          </a:p>
          <a:p>
            <a:pPr marL="0" indent="0">
              <a:buNone/>
            </a:pPr>
            <a:r>
              <a:rPr lang="ru-RU" sz="1600" dirty="0"/>
              <a:t>2.1.	Любовные аддикции</a:t>
            </a:r>
          </a:p>
          <a:p>
            <a:pPr marL="0" indent="0">
              <a:buNone/>
            </a:pPr>
            <a:r>
              <a:rPr lang="ru-RU" sz="1600" dirty="0"/>
              <a:t>2.2.	Сексуальные аддикции</a:t>
            </a:r>
          </a:p>
          <a:p>
            <a:pPr marL="0" indent="0">
              <a:buNone/>
            </a:pPr>
            <a:r>
              <a:rPr lang="ru-RU" sz="1600" dirty="0"/>
              <a:t>2.3.	Смешанные эротические аддикции.</a:t>
            </a:r>
          </a:p>
          <a:p>
            <a:pPr marL="0" indent="0">
              <a:buNone/>
            </a:pPr>
            <a:r>
              <a:rPr lang="ru-RU" sz="1600" dirty="0"/>
              <a:t>3.	«Социально приемлемые» аддикции:</a:t>
            </a:r>
          </a:p>
          <a:p>
            <a:pPr marL="0" indent="0">
              <a:buNone/>
            </a:pPr>
            <a:r>
              <a:rPr lang="ru-RU" sz="1600" dirty="0"/>
              <a:t>3.1.	</a:t>
            </a:r>
            <a:r>
              <a:rPr lang="ru-RU" sz="1600" dirty="0" err="1"/>
              <a:t>Работоголизм</a:t>
            </a:r>
            <a:r>
              <a:rPr lang="ru-RU" sz="1600" dirty="0"/>
              <a:t>.</a:t>
            </a:r>
          </a:p>
          <a:p>
            <a:pPr marL="0" indent="0">
              <a:buNone/>
            </a:pPr>
            <a:r>
              <a:rPr lang="ru-RU" sz="1600" dirty="0"/>
              <a:t>3.2.	Спортивные аддикции (аддикция упражнений)</a:t>
            </a:r>
          </a:p>
          <a:p>
            <a:pPr marL="0" indent="0">
              <a:buNone/>
            </a:pPr>
            <a:r>
              <a:rPr lang="ru-RU" sz="1600" dirty="0"/>
              <a:t>3.3.	Аддикция отношений</a:t>
            </a:r>
          </a:p>
          <a:p>
            <a:pPr marL="0" indent="0">
              <a:buNone/>
            </a:pPr>
            <a:r>
              <a:rPr lang="ru-RU" sz="1600" dirty="0"/>
              <a:t>3.4.	Аддикция к трате денег (покупкам)</a:t>
            </a:r>
          </a:p>
          <a:p>
            <a:pPr marL="0" indent="0">
              <a:buNone/>
            </a:pPr>
            <a:r>
              <a:rPr lang="ru-RU" sz="1600" dirty="0"/>
              <a:t>3.5.	Религиозная аддикция</a:t>
            </a:r>
          </a:p>
          <a:p>
            <a:pPr marL="0" indent="0">
              <a:buNone/>
            </a:pPr>
            <a:r>
              <a:rPr lang="ru-RU" sz="1600" dirty="0"/>
              <a:t>4.	Технологические аддикции:</a:t>
            </a:r>
          </a:p>
          <a:p>
            <a:pPr marL="0" indent="0">
              <a:buNone/>
            </a:pPr>
            <a:r>
              <a:rPr lang="ru-RU" sz="1600" dirty="0"/>
              <a:t>4.1.	Интернет-аддикции</a:t>
            </a:r>
          </a:p>
          <a:p>
            <a:pPr marL="0" indent="0">
              <a:buNone/>
            </a:pPr>
            <a:r>
              <a:rPr lang="ru-RU" sz="1600" dirty="0"/>
              <a:t>4.2.	Аддикция к мобильным телефонам</a:t>
            </a:r>
          </a:p>
          <a:p>
            <a:pPr marL="0" indent="0">
              <a:buNone/>
            </a:pPr>
            <a:r>
              <a:rPr lang="ru-RU" sz="1600" dirty="0"/>
              <a:t>4.3.	Другие технологические аддикции (телевизионная аддикция, тамагочи- аддикция, гаджет-аддикция и др.).</a:t>
            </a:r>
          </a:p>
          <a:p>
            <a:pPr marL="0" indent="0">
              <a:buNone/>
            </a:pPr>
            <a:r>
              <a:rPr lang="ru-RU" sz="1600" dirty="0"/>
              <a:t>5.	Пищевые аддикции.</a:t>
            </a:r>
          </a:p>
          <a:p>
            <a:pPr marL="0" indent="0">
              <a:buNone/>
            </a:pPr>
            <a:r>
              <a:rPr lang="ru-RU" sz="1600" dirty="0"/>
              <a:t>5.1.	Аддикция к перееданию (булимия)</a:t>
            </a:r>
          </a:p>
          <a:p>
            <a:pPr marL="0" indent="0">
              <a:buNone/>
            </a:pPr>
            <a:r>
              <a:rPr lang="ru-RU" sz="1600" dirty="0"/>
              <a:t>5.2.	Аддикция к голоданию (анорексия)</a:t>
            </a:r>
          </a:p>
          <a:p>
            <a:pPr marL="0" indent="0">
              <a:buNone/>
            </a:pPr>
            <a:endParaRPr lang="ru-RU" sz="2000" dirty="0"/>
          </a:p>
        </p:txBody>
      </p:sp>
    </p:spTree>
    <p:extLst>
      <p:ext uri="{BB962C8B-B14F-4D97-AF65-F5344CB8AC3E}">
        <p14:creationId xmlns:p14="http://schemas.microsoft.com/office/powerpoint/2010/main" val="1776551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600" y="152400"/>
            <a:ext cx="8153400" cy="1476400"/>
          </a:xfrm>
        </p:spPr>
        <p:txBody>
          <a:bodyPr/>
          <a:lstStyle/>
          <a:p>
            <a:r>
              <a:rPr lang="ru-RU" sz="3600" dirty="0"/>
              <a:t>Динамика частоты зависимостей (по обращаемости)</a:t>
            </a:r>
            <a:br>
              <a:rPr lang="ru-RU" sz="3600" dirty="0"/>
            </a:br>
            <a:r>
              <a:rPr lang="ru-RU" dirty="0"/>
              <a:t>:</a:t>
            </a:r>
          </a:p>
        </p:txBody>
      </p:sp>
      <p:sp>
        <p:nvSpPr>
          <p:cNvPr id="3" name="Объект 2"/>
          <p:cNvSpPr>
            <a:spLocks noGrp="1"/>
          </p:cNvSpPr>
          <p:nvPr>
            <p:ph idx="1"/>
          </p:nvPr>
        </p:nvSpPr>
        <p:spPr/>
        <p:txBody>
          <a:bodyPr/>
          <a:lstStyle/>
          <a:p>
            <a:pPr marL="0" indent="0">
              <a:buNone/>
            </a:pPr>
            <a:r>
              <a:rPr lang="ru-RU" sz="2000" dirty="0"/>
              <a:t>•	</a:t>
            </a:r>
            <a:r>
              <a:rPr lang="ru-RU" sz="3000" dirty="0"/>
              <a:t>Алкогольная: 47%- 67%</a:t>
            </a:r>
          </a:p>
          <a:p>
            <a:pPr marL="0" indent="0">
              <a:buNone/>
            </a:pPr>
            <a:r>
              <a:rPr lang="ru-RU" sz="3000" dirty="0"/>
              <a:t>•	Наркотическая: 3% - 15%</a:t>
            </a:r>
          </a:p>
          <a:p>
            <a:pPr marL="0" indent="0">
              <a:buNone/>
            </a:pPr>
            <a:r>
              <a:rPr lang="ru-RU" sz="3000" dirty="0"/>
              <a:t>•	Никотиновая: 12% - 9%</a:t>
            </a:r>
          </a:p>
          <a:p>
            <a:pPr marL="0" indent="0">
              <a:buNone/>
            </a:pPr>
            <a:r>
              <a:rPr lang="ru-RU" sz="3000" dirty="0"/>
              <a:t>•	Пищевые: 8% - 12%</a:t>
            </a:r>
          </a:p>
          <a:p>
            <a:pPr marL="0" indent="0">
              <a:buNone/>
            </a:pPr>
            <a:r>
              <a:rPr lang="ru-RU" sz="3000" dirty="0"/>
              <a:t>•	Сексуальные: 2% - 5%</a:t>
            </a:r>
          </a:p>
          <a:p>
            <a:pPr marL="0" indent="0">
              <a:buNone/>
            </a:pPr>
            <a:r>
              <a:rPr lang="ru-RU" sz="3000" dirty="0"/>
              <a:t>•	</a:t>
            </a:r>
            <a:r>
              <a:rPr lang="ru-RU" sz="3000" dirty="0" err="1"/>
              <a:t>Гемблинг</a:t>
            </a:r>
            <a:r>
              <a:rPr lang="ru-RU" sz="3000" dirty="0"/>
              <a:t>: 0,5% - 6%</a:t>
            </a:r>
          </a:p>
          <a:p>
            <a:pPr marL="0" indent="0">
              <a:buNone/>
            </a:pPr>
            <a:r>
              <a:rPr lang="ru-RU" sz="3000" dirty="0"/>
              <a:t>•	Интернет: 0% - 2%</a:t>
            </a:r>
          </a:p>
          <a:p>
            <a:pPr marL="0" indent="0">
              <a:buNone/>
            </a:pPr>
            <a:r>
              <a:rPr lang="ru-RU" sz="3000" dirty="0"/>
              <a:t>•	«Патологические привычки»: 6% -4%</a:t>
            </a:r>
          </a:p>
          <a:p>
            <a:pPr marL="0" indent="0">
              <a:buNone/>
            </a:pPr>
            <a:endParaRPr lang="ru-RU" sz="2000" dirty="0"/>
          </a:p>
        </p:txBody>
      </p:sp>
    </p:spTree>
    <p:extLst>
      <p:ext uri="{BB962C8B-B14F-4D97-AF65-F5344CB8AC3E}">
        <p14:creationId xmlns:p14="http://schemas.microsoft.com/office/powerpoint/2010/main" val="3334891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Аддикции в Россий Федерации:</a:t>
            </a:r>
          </a:p>
        </p:txBody>
      </p:sp>
      <p:sp>
        <p:nvSpPr>
          <p:cNvPr id="3" name="Объект 2"/>
          <p:cNvSpPr>
            <a:spLocks noGrp="1"/>
          </p:cNvSpPr>
          <p:nvPr>
            <p:ph idx="1"/>
          </p:nvPr>
        </p:nvSpPr>
        <p:spPr>
          <a:xfrm>
            <a:off x="1066800" y="1124744"/>
            <a:ext cx="7620000" cy="5001419"/>
          </a:xfrm>
        </p:spPr>
        <p:txBody>
          <a:bodyPr/>
          <a:lstStyle/>
          <a:p>
            <a:r>
              <a:rPr lang="ru-RU" sz="2400" dirty="0"/>
              <a:t>курят - 43,9 млн. взрослых</a:t>
            </a:r>
          </a:p>
          <a:p>
            <a:pPr marL="0" indent="0">
              <a:buNone/>
            </a:pPr>
            <a:r>
              <a:rPr lang="ru-RU" sz="1200" dirty="0"/>
              <a:t>         (Глобальный опрос взрослого населения о потреблении табака (GATS)</a:t>
            </a:r>
          </a:p>
          <a:p>
            <a:r>
              <a:rPr lang="ru-RU" sz="2400" dirty="0"/>
              <a:t>страдают алкоголизмом — 2 млн.100 тыс. человек</a:t>
            </a:r>
          </a:p>
          <a:p>
            <a:r>
              <a:rPr lang="ru-RU" sz="2400" dirty="0"/>
              <a:t>употребляют наркотики — 2,5 млн человек, из них почти 600 000 страдают наркоманией </a:t>
            </a:r>
            <a:r>
              <a:rPr lang="ru-RU" sz="1200" dirty="0"/>
              <a:t>(ННЦ наркологии)</a:t>
            </a:r>
          </a:p>
          <a:p>
            <a:r>
              <a:rPr lang="ru-RU" sz="2400" dirty="0"/>
              <a:t>имеют игровую зависимость (</a:t>
            </a:r>
            <a:r>
              <a:rPr lang="ru-RU" sz="2400" dirty="0" err="1"/>
              <a:t>гемблинг</a:t>
            </a:r>
            <a:r>
              <a:rPr lang="ru-RU" sz="2400" dirty="0"/>
              <a:t>) - ? </a:t>
            </a:r>
          </a:p>
          <a:p>
            <a:r>
              <a:rPr lang="ru-RU" sz="2400" dirty="0"/>
              <a:t>имеют Интернет-зависимости - ?</a:t>
            </a:r>
          </a:p>
          <a:p>
            <a:r>
              <a:rPr lang="ru-RU" sz="2400" dirty="0"/>
              <a:t>имеют религиозную аддикцию (фанатизм) - ?</a:t>
            </a:r>
          </a:p>
          <a:p>
            <a:pPr marL="0" indent="0">
              <a:buNone/>
            </a:pPr>
            <a:endParaRPr lang="ru-RU" sz="1800" dirty="0"/>
          </a:p>
          <a:p>
            <a:pPr marL="0" indent="0">
              <a:buNone/>
            </a:pPr>
            <a:r>
              <a:rPr lang="ru-RU" sz="1800" dirty="0"/>
              <a:t>Зависимость стала отличительной чертой прогрессивного сообщества, начиная от курения и завершая алкоголизмом и наркоманией.</a:t>
            </a:r>
          </a:p>
          <a:p>
            <a:pPr marL="0" indent="0">
              <a:buNone/>
            </a:pPr>
            <a:endParaRPr lang="ru-RU" sz="2400" dirty="0"/>
          </a:p>
          <a:p>
            <a:pPr marL="0" indent="0">
              <a:buNone/>
            </a:pPr>
            <a:endParaRPr lang="ru-RU" sz="2000" dirty="0"/>
          </a:p>
        </p:txBody>
      </p:sp>
    </p:spTree>
    <p:extLst>
      <p:ext uri="{BB962C8B-B14F-4D97-AF65-F5344CB8AC3E}">
        <p14:creationId xmlns:p14="http://schemas.microsoft.com/office/powerpoint/2010/main" val="3124608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marL="0" indent="0" algn="ctr">
              <a:buNone/>
            </a:pPr>
            <a:r>
              <a:rPr lang="ru-RU" sz="3200" dirty="0"/>
              <a:t>Курение – лидер среди причин смертности, на которые можно повлиять</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996952"/>
            <a:ext cx="2880320" cy="222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descr="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965228"/>
            <a:ext cx="3190875" cy="3381375"/>
          </a:xfrm>
          <a:prstGeom prst="rect">
            <a:avLst/>
          </a:prstGeom>
          <a:noFill/>
          <a:ln>
            <a:noFill/>
          </a:ln>
        </p:spPr>
      </p:pic>
    </p:spTree>
    <p:extLst>
      <p:ext uri="{BB962C8B-B14F-4D97-AF65-F5344CB8AC3E}">
        <p14:creationId xmlns:p14="http://schemas.microsoft.com/office/powerpoint/2010/main" val="3721226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Табачная зависимость = никотиновая зависимость:</a:t>
            </a:r>
          </a:p>
        </p:txBody>
      </p:sp>
      <p:sp>
        <p:nvSpPr>
          <p:cNvPr id="3" name="Объект 2"/>
          <p:cNvSpPr>
            <a:spLocks noGrp="1"/>
          </p:cNvSpPr>
          <p:nvPr>
            <p:ph idx="1"/>
          </p:nvPr>
        </p:nvSpPr>
        <p:spPr>
          <a:xfrm>
            <a:off x="1066800" y="1124744"/>
            <a:ext cx="7620000" cy="5001419"/>
          </a:xfrm>
        </p:spPr>
        <p:txBody>
          <a:bodyPr/>
          <a:lstStyle/>
          <a:p>
            <a:pPr marL="0" indent="0">
              <a:buNone/>
            </a:pPr>
            <a:r>
              <a:rPr lang="ru-RU" sz="1500" dirty="0"/>
              <a:t>Компонентом табака, вызывающим зависимость является никотин.</a:t>
            </a:r>
          </a:p>
          <a:p>
            <a:pPr marL="0" indent="0">
              <a:buNone/>
            </a:pPr>
            <a:r>
              <a:rPr lang="ru-RU" sz="1500" dirty="0"/>
              <a:t>Никотин влияет на центральную нервную систему, действуя как агонист никотинового подтипа рецепторов к нейромедиатору ацетилхолину.</a:t>
            </a:r>
          </a:p>
          <a:p>
            <a:pPr marL="0" indent="0">
              <a:buNone/>
            </a:pPr>
            <a:r>
              <a:rPr lang="ru-RU" sz="1500" dirty="0"/>
              <a:t>Никотин, как и другие наркотики, вызывает зависимость путем действия на </a:t>
            </a:r>
            <a:r>
              <a:rPr lang="ru-RU" sz="1500" dirty="0" err="1"/>
              <a:t>дофаминовые</a:t>
            </a:r>
            <a:r>
              <a:rPr lang="ru-RU" sz="1500" dirty="0"/>
              <a:t> структуры головного мозга, в результате чего закрепляется восприятие «позитивного» его эффекта и формируется желание этот эффект повторять.</a:t>
            </a:r>
          </a:p>
          <a:p>
            <a:pPr marL="0" indent="0">
              <a:buNone/>
            </a:pPr>
            <a:r>
              <a:rPr lang="ru-RU" sz="1500" dirty="0"/>
              <a:t>Дофамин служит важной частью «системы вознаграждения» мозга, поскольку вызывает чувство удовольствия (или удовлетворения) - гормон, отвечающий за психоэмоциональное состояние человека. Дофамин естественным образом вырабатывается в больших количествах во время положительного, по субъективному представлению человека, опыта — к примеру, секса, приёма вкусной пищи, приятных телесных ощущений.</a:t>
            </a:r>
          </a:p>
          <a:p>
            <a:pPr marL="0" indent="0">
              <a:buNone/>
            </a:pPr>
            <a:r>
              <a:rPr lang="ru-RU" sz="1500" dirty="0"/>
              <a:t>Примерно 25% никотина, попавшего в организм при курении, проникает в кровоток и уже через 15 секунд достигает мозга. Таким образом, по скорости действия на мозг никотин сопоставим с наркотиками, вводимыми внутривенно.</a:t>
            </a:r>
          </a:p>
          <a:p>
            <a:pPr marL="0" indent="0">
              <a:buNone/>
            </a:pPr>
            <a:r>
              <a:rPr lang="ru-RU" sz="1500" dirty="0"/>
              <a:t>Одной из особенностей, обусловливающих пристрастие к табаку, является быстрое  его разрушение в организме (на 50% за 2 часа) и быстрое возникновение желания закурить повторно, что и поддерживает формирование зависимости.</a:t>
            </a:r>
          </a:p>
          <a:p>
            <a:pPr marL="0" indent="0">
              <a:buNone/>
            </a:pPr>
            <a:endParaRPr lang="ru-RU" sz="1800" dirty="0"/>
          </a:p>
          <a:p>
            <a:pPr marL="0" indent="0">
              <a:buNone/>
            </a:pPr>
            <a:endParaRPr lang="ru-RU" sz="2400" dirty="0"/>
          </a:p>
          <a:p>
            <a:pPr marL="0" indent="0">
              <a:buNone/>
            </a:pPr>
            <a:endParaRPr lang="ru-RU" sz="2000" dirty="0"/>
          </a:p>
        </p:txBody>
      </p:sp>
    </p:spTree>
    <p:extLst>
      <p:ext uri="{BB962C8B-B14F-4D97-AF65-F5344CB8AC3E}">
        <p14:creationId xmlns:p14="http://schemas.microsoft.com/office/powerpoint/2010/main" val="3857614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Особое место никотиновой зависимости:</a:t>
            </a:r>
          </a:p>
        </p:txBody>
      </p:sp>
      <p:sp>
        <p:nvSpPr>
          <p:cNvPr id="3" name="Объект 2"/>
          <p:cNvSpPr>
            <a:spLocks noGrp="1"/>
          </p:cNvSpPr>
          <p:nvPr>
            <p:ph idx="1"/>
          </p:nvPr>
        </p:nvSpPr>
        <p:spPr>
          <a:xfrm>
            <a:off x="1066800" y="1124744"/>
            <a:ext cx="7620000" cy="5001419"/>
          </a:xfrm>
        </p:spPr>
        <p:txBody>
          <a:bodyPr/>
          <a:lstStyle/>
          <a:p>
            <a:pPr marL="0" indent="0">
              <a:buNone/>
            </a:pPr>
            <a:r>
              <a:rPr lang="ru-RU" sz="2400" dirty="0"/>
              <a:t>Табак не относится к "Перечню наркотических средств, психотропных веществ и их прекурсоров, подлежащих контролю в РФ, а отсутствие в клинике табачной зависимости изменений личности, вызванных курением табака, определяет особое место табачной зависимости в ряду расстройств.</a:t>
            </a:r>
          </a:p>
          <a:p>
            <a:pPr marL="0" indent="0">
              <a:buNone/>
            </a:pPr>
            <a:r>
              <a:rPr lang="ru-RU" sz="2400" dirty="0"/>
              <a:t>Еще до развития никотиновой зависимости употребление любых видов табака (сигарет, сигар, папирос) на протяжении не менее 12 последних месяцев вызывает вредные для здоровья последствия как в физической, так и в психической сфере.</a:t>
            </a:r>
          </a:p>
          <a:p>
            <a:pPr marL="0" indent="0">
              <a:buNone/>
            </a:pPr>
            <a:endParaRPr lang="ru-RU" sz="2000" dirty="0"/>
          </a:p>
        </p:txBody>
      </p:sp>
    </p:spTree>
    <p:extLst>
      <p:ext uri="{BB962C8B-B14F-4D97-AF65-F5344CB8AC3E}">
        <p14:creationId xmlns:p14="http://schemas.microsoft.com/office/powerpoint/2010/main" val="2570461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Обратимость зависимости на 1 этапе:</a:t>
            </a:r>
          </a:p>
        </p:txBody>
      </p:sp>
      <p:sp>
        <p:nvSpPr>
          <p:cNvPr id="3" name="Объект 2"/>
          <p:cNvSpPr>
            <a:spLocks noGrp="1"/>
          </p:cNvSpPr>
          <p:nvPr>
            <p:ph idx="1"/>
          </p:nvPr>
        </p:nvSpPr>
        <p:spPr>
          <a:xfrm>
            <a:off x="1066800" y="1124744"/>
            <a:ext cx="7620000" cy="5001419"/>
          </a:xfrm>
        </p:spPr>
        <p:txBody>
          <a:bodyPr/>
          <a:lstStyle/>
          <a:p>
            <a:pPr marL="0" indent="0">
              <a:buNone/>
            </a:pPr>
            <a:r>
              <a:rPr lang="ru-RU" dirty="0"/>
              <a:t>На 1 этапе курения человек еще способен самостоятельно и легко его прекратить, так как физическая зависимость от никотина на данном этапе еще не сформировалась.</a:t>
            </a:r>
          </a:p>
          <a:p>
            <a:pPr marL="0" indent="0">
              <a:buNone/>
            </a:pPr>
            <a:endParaRPr lang="ru-RU" dirty="0"/>
          </a:p>
          <a:p>
            <a:pPr marL="0" indent="0">
              <a:buNone/>
            </a:pPr>
            <a:r>
              <a:rPr lang="ru-RU" dirty="0"/>
              <a:t>Длительное курение формирует зависимость от никотина примерно в 90% случаев – психологическую (психическую) БЫСТРУЮ и физическую СИЛЬНУЮ.</a:t>
            </a:r>
          </a:p>
          <a:p>
            <a:pPr marL="0" indent="0">
              <a:buNone/>
            </a:pPr>
            <a:endParaRPr lang="ru-RU" dirty="0"/>
          </a:p>
          <a:p>
            <a:pPr marL="0" indent="0">
              <a:buNone/>
            </a:pPr>
            <a:endParaRPr lang="ru-RU" sz="2000" dirty="0"/>
          </a:p>
        </p:txBody>
      </p:sp>
    </p:spTree>
    <p:extLst>
      <p:ext uri="{BB962C8B-B14F-4D97-AF65-F5344CB8AC3E}">
        <p14:creationId xmlns:p14="http://schemas.microsoft.com/office/powerpoint/2010/main" val="396765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Насколько опасен никотин для человека? </a:t>
            </a:r>
          </a:p>
        </p:txBody>
      </p:sp>
      <p:sp>
        <p:nvSpPr>
          <p:cNvPr id="3" name="Объект 2"/>
          <p:cNvSpPr>
            <a:spLocks noGrp="1"/>
          </p:cNvSpPr>
          <p:nvPr>
            <p:ph idx="1"/>
          </p:nvPr>
        </p:nvSpPr>
        <p:spPr>
          <a:xfrm>
            <a:off x="1066800" y="1124744"/>
            <a:ext cx="7620000" cy="5001419"/>
          </a:xfrm>
        </p:spPr>
        <p:txBody>
          <a:bodyPr/>
          <a:lstStyle/>
          <a:p>
            <a:pPr marL="0" indent="0">
              <a:buNone/>
            </a:pPr>
            <a:r>
              <a:rPr lang="ru-RU" sz="2400" dirty="0"/>
              <a:t>Место табака в структуре взаимоотношений</a:t>
            </a:r>
          </a:p>
          <a:p>
            <a:pPr marL="0" indent="0">
              <a:buNone/>
            </a:pPr>
            <a:r>
              <a:rPr lang="ru-RU" sz="2400" dirty="0"/>
              <a:t>«Человек- </a:t>
            </a:r>
            <a:r>
              <a:rPr lang="ru-RU" sz="2400" dirty="0" err="1"/>
              <a:t>ПсихоАктивные</a:t>
            </a:r>
            <a:r>
              <a:rPr lang="ru-RU" sz="2400" dirty="0"/>
              <a:t> Вещества»</a:t>
            </a:r>
          </a:p>
          <a:p>
            <a:pPr marL="0" indent="0">
              <a:buNone/>
            </a:pPr>
            <a:endParaRPr lang="ru-RU" sz="2400" dirty="0"/>
          </a:p>
          <a:p>
            <a:pPr marL="0" indent="0">
              <a:buNone/>
            </a:pPr>
            <a:endParaRPr lang="ru-RU" sz="2400" dirty="0"/>
          </a:p>
          <a:p>
            <a:pPr marL="400050" lvl="1" indent="0">
              <a:buNone/>
            </a:pPr>
            <a:r>
              <a:rPr lang="ru-RU" sz="2800" dirty="0"/>
              <a:t>•Является «первичным наркотиком»</a:t>
            </a:r>
          </a:p>
          <a:p>
            <a:pPr marL="400050" lvl="1" indent="0">
              <a:buNone/>
            </a:pPr>
            <a:endParaRPr lang="ru-RU" sz="2800" dirty="0"/>
          </a:p>
          <a:p>
            <a:pPr marL="400050" lvl="1" indent="0" defTabSz="179388">
              <a:buNone/>
            </a:pPr>
            <a:r>
              <a:rPr lang="ru-RU" sz="2800" dirty="0"/>
              <a:t>•	Выступает веществом, поддерживающими </a:t>
            </a:r>
            <a:r>
              <a:rPr lang="ru-RU" sz="2800" dirty="0" err="1"/>
              <a:t>аддиктивную</a:t>
            </a:r>
            <a:r>
              <a:rPr lang="ru-RU" sz="2800" dirty="0"/>
              <a:t> направленность Личности</a:t>
            </a:r>
          </a:p>
          <a:p>
            <a:pPr marL="0" indent="0">
              <a:buNone/>
            </a:pPr>
            <a:endParaRPr lang="ru-RU" sz="3200" dirty="0"/>
          </a:p>
          <a:p>
            <a:pPr marL="0" indent="0">
              <a:buNone/>
            </a:pPr>
            <a:endParaRPr lang="ru-RU" sz="1800" dirty="0"/>
          </a:p>
          <a:p>
            <a:pPr marL="0" indent="0">
              <a:buNone/>
            </a:pPr>
            <a:endParaRPr lang="ru-RU" sz="2000" dirty="0"/>
          </a:p>
        </p:txBody>
      </p:sp>
    </p:spTree>
    <p:extLst>
      <p:ext uri="{BB962C8B-B14F-4D97-AF65-F5344CB8AC3E}">
        <p14:creationId xmlns:p14="http://schemas.microsoft.com/office/powerpoint/2010/main" val="1497160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Стадии никотиновой зависимости:</a:t>
            </a:r>
          </a:p>
        </p:txBody>
      </p:sp>
      <p:sp>
        <p:nvSpPr>
          <p:cNvPr id="3" name="Объект 2"/>
          <p:cNvSpPr>
            <a:spLocks noGrp="1"/>
          </p:cNvSpPr>
          <p:nvPr>
            <p:ph idx="1"/>
          </p:nvPr>
        </p:nvSpPr>
        <p:spPr>
          <a:xfrm>
            <a:off x="1066800" y="1124744"/>
            <a:ext cx="7620000" cy="5001419"/>
          </a:xfrm>
        </p:spPr>
        <p:txBody>
          <a:bodyPr/>
          <a:lstStyle/>
          <a:p>
            <a:pPr marL="0" indent="0">
              <a:buNone/>
            </a:pPr>
            <a:r>
              <a:rPr lang="ru-RU" sz="2400" dirty="0"/>
              <a:t>Развиваясь, зависимость последовательно проходит через несколько стадий. Каждая последующая стадия не сменяет предыдущую, а добавляет к картине заболевания все новые проявления, причем физиологические проявления находятся на втором месте после психологических.</a:t>
            </a:r>
            <a:endParaRPr lang="ru-RU" sz="1800" dirty="0"/>
          </a:p>
          <a:p>
            <a:pPr marL="0" indent="0">
              <a:buNone/>
            </a:pPr>
            <a:r>
              <a:rPr lang="ru-RU" sz="3200" dirty="0"/>
              <a:t>1 стадия психологическая зависимость</a:t>
            </a:r>
          </a:p>
          <a:p>
            <a:pPr marL="0" indent="0">
              <a:buNone/>
            </a:pPr>
            <a:r>
              <a:rPr lang="ru-RU" sz="3200" dirty="0"/>
              <a:t>2 стадия физическая зависимость</a:t>
            </a:r>
          </a:p>
          <a:p>
            <a:pPr marL="0" indent="0">
              <a:buNone/>
            </a:pPr>
            <a:r>
              <a:rPr lang="ru-RU" sz="3200" dirty="0"/>
              <a:t>3. стадия завершающая</a:t>
            </a:r>
          </a:p>
          <a:p>
            <a:pPr marL="0" indent="0">
              <a:buNone/>
            </a:pPr>
            <a:endParaRPr lang="ru-RU" sz="3200" dirty="0"/>
          </a:p>
          <a:p>
            <a:pPr marL="0" indent="0">
              <a:buNone/>
            </a:pPr>
            <a:endParaRPr lang="ru-RU" sz="1800" dirty="0"/>
          </a:p>
          <a:p>
            <a:pPr marL="0" indent="0">
              <a:buNone/>
            </a:pPr>
            <a:endParaRPr lang="ru-RU" sz="2000" dirty="0"/>
          </a:p>
        </p:txBody>
      </p:sp>
    </p:spTree>
    <p:extLst>
      <p:ext uri="{BB962C8B-B14F-4D97-AF65-F5344CB8AC3E}">
        <p14:creationId xmlns:p14="http://schemas.microsoft.com/office/powerpoint/2010/main" val="2843786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Привычка или зависимость?</a:t>
            </a:r>
          </a:p>
        </p:txBody>
      </p:sp>
      <p:sp>
        <p:nvSpPr>
          <p:cNvPr id="3" name="Объект 2"/>
          <p:cNvSpPr>
            <a:spLocks noGrp="1"/>
          </p:cNvSpPr>
          <p:nvPr>
            <p:ph idx="1"/>
          </p:nvPr>
        </p:nvSpPr>
        <p:spPr>
          <a:xfrm>
            <a:off x="1066800" y="1124744"/>
            <a:ext cx="7620000" cy="5001419"/>
          </a:xfrm>
        </p:spPr>
        <p:txBody>
          <a:bodyPr/>
          <a:lstStyle/>
          <a:p>
            <a:pPr marL="0" indent="0">
              <a:buNone/>
            </a:pPr>
            <a:r>
              <a:rPr lang="ru-RU" sz="1800" dirty="0"/>
              <a:t>Диагноз «зависимость от табака» может быть установлен в результате неоднократного, длительного курения при наличии трех или более признаков, отмечавшихся в течение последнего года:</a:t>
            </a:r>
          </a:p>
          <a:p>
            <a:pPr marL="0" indent="0">
              <a:buNone/>
            </a:pPr>
            <a:r>
              <a:rPr lang="ru-RU" sz="1800" dirty="0"/>
              <a:t>•	сильная потребность (желание) или чувство трудно преодолимой тяги к курению;</a:t>
            </a:r>
          </a:p>
          <a:p>
            <a:pPr marL="0" indent="0">
              <a:buNone/>
            </a:pPr>
            <a:r>
              <a:rPr lang="ru-RU" sz="1800" dirty="0"/>
              <a:t>•	сниженная способность контролировать курение. Проявляется в употреблении сигарет в больших количествах и на протяжении периода времени большего, чем намеревалось. Главный признак неспособности контролировать, приписываемый «слабой воле» курильщика, — безуспешные попытки бросить, постоянное желание сократить или контролировать употребление табака;</a:t>
            </a:r>
          </a:p>
          <a:p>
            <a:pPr marL="0" indent="0">
              <a:buNone/>
            </a:pPr>
            <a:r>
              <a:rPr lang="ru-RU" sz="1800" dirty="0"/>
              <a:t>•	при уменьшении или прекращении приема никотина развивается состояние отмены никотина, или абстинентный синдром. Возобновление курения облегчает или предупреждает симптомы отмены. Состояние отмены никотина — одно из основных проявлений физической зависимости от этого вещества.</a:t>
            </a:r>
          </a:p>
          <a:p>
            <a:pPr marL="0" indent="0">
              <a:buNone/>
            </a:pPr>
            <a:endParaRPr lang="ru-RU" sz="1800" dirty="0"/>
          </a:p>
          <a:p>
            <a:pPr marL="0" indent="0">
              <a:buNone/>
            </a:pPr>
            <a:endParaRPr lang="ru-RU" sz="2000" dirty="0"/>
          </a:p>
        </p:txBody>
      </p:sp>
    </p:spTree>
    <p:extLst>
      <p:ext uri="{BB962C8B-B14F-4D97-AF65-F5344CB8AC3E}">
        <p14:creationId xmlns:p14="http://schemas.microsoft.com/office/powerpoint/2010/main" val="2573821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Синдром отмены. Симптомы</a:t>
            </a:r>
          </a:p>
        </p:txBody>
      </p:sp>
      <p:sp>
        <p:nvSpPr>
          <p:cNvPr id="3" name="Объект 2"/>
          <p:cNvSpPr>
            <a:spLocks noGrp="1"/>
          </p:cNvSpPr>
          <p:nvPr>
            <p:ph idx="1"/>
          </p:nvPr>
        </p:nvSpPr>
        <p:spPr>
          <a:xfrm>
            <a:off x="1066800" y="1124744"/>
            <a:ext cx="7620000" cy="5001419"/>
          </a:xfrm>
        </p:spPr>
        <p:txBody>
          <a:bodyPr/>
          <a:lstStyle/>
          <a:p>
            <a:pPr marL="0" indent="0">
              <a:buNone/>
            </a:pPr>
            <a:r>
              <a:rPr lang="ru-RU" sz="1800" dirty="0"/>
              <a:t>Синдром отмены никотина проявляется уже через 3–4 часа после прекращения курения и достигает пика в пределах 24–28 часов.</a:t>
            </a:r>
          </a:p>
          <a:p>
            <a:pPr marL="0" indent="0">
              <a:buNone/>
            </a:pPr>
            <a:r>
              <a:rPr lang="ru-RU" sz="2000" dirty="0"/>
              <a:t>Как правило, при отмене табака наблюдаются следующие признаки: страстное желание покурить; чувство недомогания или слабость; дисфория; раздражительность и нетерпимость; чувство тревоги или беспокойство; нарушение сна; повышенный аппетит; сильный кашель; головная боль; затруднение концентрации внимания, ощущение дискомфорта или боли в области внутренних органов, замедление сердцебиения, снижение кровяного давления, усиление кашля, снижение умственной (психической) и физической деятельности.</a:t>
            </a:r>
          </a:p>
          <a:p>
            <a:pPr marL="0" indent="0">
              <a:buNone/>
            </a:pPr>
            <a:endParaRPr lang="ru-RU" sz="1800" dirty="0"/>
          </a:p>
          <a:p>
            <a:pPr marL="0" indent="0">
              <a:buNone/>
            </a:pPr>
            <a:endParaRPr lang="ru-RU" sz="1800" dirty="0"/>
          </a:p>
          <a:p>
            <a:pPr marL="0" indent="0">
              <a:buNone/>
            </a:pPr>
            <a:endParaRPr lang="ru-RU" sz="1800" dirty="0"/>
          </a:p>
          <a:p>
            <a:pPr marL="0" indent="0">
              <a:buNone/>
            </a:pPr>
            <a:endParaRPr lang="ru-RU" sz="2000" dirty="0"/>
          </a:p>
        </p:txBody>
      </p:sp>
    </p:spTree>
    <p:extLst>
      <p:ext uri="{BB962C8B-B14F-4D97-AF65-F5344CB8AC3E}">
        <p14:creationId xmlns:p14="http://schemas.microsoft.com/office/powerpoint/2010/main" val="297892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Причины развития табачной зависимости</a:t>
            </a:r>
          </a:p>
        </p:txBody>
      </p:sp>
      <p:sp>
        <p:nvSpPr>
          <p:cNvPr id="3" name="Объект 2"/>
          <p:cNvSpPr>
            <a:spLocks noGrp="1"/>
          </p:cNvSpPr>
          <p:nvPr>
            <p:ph idx="1"/>
          </p:nvPr>
        </p:nvSpPr>
        <p:spPr>
          <a:xfrm>
            <a:off x="1066800" y="1124744"/>
            <a:ext cx="7620000" cy="5001419"/>
          </a:xfrm>
        </p:spPr>
        <p:txBody>
          <a:bodyPr/>
          <a:lstStyle/>
          <a:p>
            <a:pPr marL="0" indent="0">
              <a:buNone/>
            </a:pPr>
            <a:endParaRPr lang="ru-RU" sz="1800" dirty="0"/>
          </a:p>
          <a:p>
            <a:pPr marL="0" indent="0">
              <a:buNone/>
            </a:pPr>
            <a:endParaRPr lang="ru-RU" sz="1800" dirty="0"/>
          </a:p>
          <a:p>
            <a:pPr marL="0" indent="0">
              <a:buNone/>
            </a:pPr>
            <a:r>
              <a:rPr lang="ru-RU" sz="3200" dirty="0"/>
              <a:t>Табачная зависимость, как и любая другая, является заболеванием, формирующимся на основе взаимодействия генетических, биологических, психосоциальных факторов и влияния внешней среды.</a:t>
            </a:r>
          </a:p>
          <a:p>
            <a:pPr marL="0" indent="0">
              <a:buNone/>
            </a:pPr>
            <a:endParaRPr lang="ru-RU" sz="2000" dirty="0"/>
          </a:p>
        </p:txBody>
      </p:sp>
    </p:spTree>
    <p:extLst>
      <p:ext uri="{BB962C8B-B14F-4D97-AF65-F5344CB8AC3E}">
        <p14:creationId xmlns:p14="http://schemas.microsoft.com/office/powerpoint/2010/main" val="3509117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Сравнение с другими видами зависимостей</a:t>
            </a:r>
          </a:p>
        </p:txBody>
      </p:sp>
      <p:sp>
        <p:nvSpPr>
          <p:cNvPr id="3" name="Объект 2"/>
          <p:cNvSpPr>
            <a:spLocks noGrp="1"/>
          </p:cNvSpPr>
          <p:nvPr>
            <p:ph idx="1"/>
          </p:nvPr>
        </p:nvSpPr>
        <p:spPr>
          <a:xfrm>
            <a:off x="1066800" y="1268760"/>
            <a:ext cx="7620000" cy="4857403"/>
          </a:xfrm>
        </p:spPr>
        <p:txBody>
          <a:bodyPr/>
          <a:lstStyle/>
          <a:p>
            <a:pPr marL="0" indent="0">
              <a:buNone/>
            </a:pPr>
            <a:r>
              <a:rPr lang="ru-RU" sz="2600" dirty="0"/>
              <a:t>В сравнении с другими видами зависимостей:</a:t>
            </a:r>
          </a:p>
          <a:p>
            <a:pPr marL="0" indent="0">
              <a:buNone/>
            </a:pPr>
            <a:r>
              <a:rPr lang="ru-RU" sz="2400" dirty="0"/>
              <a:t>1 место по критерию «вред для общества»</a:t>
            </a:r>
          </a:p>
          <a:p>
            <a:pPr marL="0" indent="0">
              <a:buNone/>
            </a:pPr>
            <a:r>
              <a:rPr lang="ru-RU" sz="2400" dirty="0"/>
              <a:t>1-2 место по выраженности </a:t>
            </a:r>
            <a:r>
              <a:rPr lang="ru-RU" sz="2400" dirty="0" err="1"/>
              <a:t>псих.зависимости</a:t>
            </a:r>
            <a:r>
              <a:rPr lang="ru-RU" sz="2400" dirty="0"/>
              <a:t> (с героином)</a:t>
            </a:r>
          </a:p>
          <a:p>
            <a:pPr marL="0" indent="0">
              <a:buNone/>
            </a:pPr>
            <a:r>
              <a:rPr lang="ru-RU" sz="2400" dirty="0"/>
              <a:t>2-3 место по выраженности </a:t>
            </a:r>
            <a:r>
              <a:rPr lang="ru-RU" sz="2400" dirty="0" err="1"/>
              <a:t>физ.зависимости</a:t>
            </a:r>
            <a:r>
              <a:rPr lang="ru-RU" sz="2400" dirty="0"/>
              <a:t> (с </a:t>
            </a:r>
            <a:r>
              <a:rPr lang="ru-RU" sz="2400" dirty="0" err="1"/>
              <a:t>крек</a:t>
            </a:r>
            <a:r>
              <a:rPr lang="ru-RU" sz="2400" dirty="0"/>
              <a:t> кокаином)</a:t>
            </a:r>
          </a:p>
          <a:p>
            <a:pPr marL="0" indent="0">
              <a:buNone/>
            </a:pPr>
            <a:r>
              <a:rPr lang="ru-RU" sz="2400" dirty="0"/>
              <a:t>1-2 место по критерию «косвенной» смертности (с героином)</a:t>
            </a:r>
          </a:p>
          <a:p>
            <a:pPr marL="0" indent="0">
              <a:buNone/>
            </a:pPr>
            <a:r>
              <a:rPr lang="ru-RU" sz="2400" dirty="0"/>
              <a:t>1-2 место по соматическим последствиям</a:t>
            </a:r>
          </a:p>
          <a:p>
            <a:pPr marL="0" indent="0">
              <a:buNone/>
            </a:pPr>
            <a:r>
              <a:rPr lang="ru-RU" sz="2400" dirty="0"/>
              <a:t>2-е место по экономическому урону</a:t>
            </a:r>
          </a:p>
          <a:p>
            <a:pPr marL="0" indent="0">
              <a:buNone/>
            </a:pPr>
            <a:endParaRPr lang="ru-RU" sz="1800" dirty="0"/>
          </a:p>
        </p:txBody>
      </p:sp>
    </p:spTree>
    <p:extLst>
      <p:ext uri="{BB962C8B-B14F-4D97-AF65-F5344CB8AC3E}">
        <p14:creationId xmlns:p14="http://schemas.microsoft.com/office/powerpoint/2010/main" val="2744167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a:t>Мифы, которые мешают бросить курить</a:t>
            </a:r>
          </a:p>
        </p:txBody>
      </p:sp>
      <p:sp>
        <p:nvSpPr>
          <p:cNvPr id="3" name="Объект 2"/>
          <p:cNvSpPr>
            <a:spLocks noGrp="1"/>
          </p:cNvSpPr>
          <p:nvPr>
            <p:ph idx="1"/>
          </p:nvPr>
        </p:nvSpPr>
        <p:spPr>
          <a:xfrm>
            <a:off x="1066800" y="1219200"/>
            <a:ext cx="7620000" cy="5378152"/>
          </a:xfrm>
        </p:spPr>
        <p:txBody>
          <a:bodyPr/>
          <a:lstStyle/>
          <a:p>
            <a:pPr marL="0" indent="0">
              <a:buNone/>
            </a:pPr>
            <a:r>
              <a:rPr lang="ru-RU" dirty="0"/>
              <a:t>1. Некоторые верят, что если курить и не затягиваться, пытаясь не вдыхать дым в легкие, можно избежать отрицательных последствий курения. На самом деле, даже если просто держать в руке зажженную сигарету, то уже вдыхаешь табачный дым. Поэтому не имеет значения, затягивается человек или нет — табачный дым все равно попадает в его легкие.</a:t>
            </a:r>
          </a:p>
          <a:p>
            <a:pPr marL="0" indent="0" algn="ctr">
              <a:buNone/>
            </a:pPr>
            <a:r>
              <a:rPr lang="ru-RU" dirty="0">
                <a:solidFill>
                  <a:schemeClr val="accent2"/>
                </a:solidFill>
              </a:rPr>
              <a:t>Вывод: Курить и не затягиваться — также вредно для здоровья.</a:t>
            </a:r>
          </a:p>
        </p:txBody>
      </p:sp>
    </p:spTree>
    <p:extLst>
      <p:ext uri="{BB962C8B-B14F-4D97-AF65-F5344CB8AC3E}">
        <p14:creationId xmlns:p14="http://schemas.microsoft.com/office/powerpoint/2010/main" val="2662017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Статистика:</a:t>
            </a:r>
          </a:p>
        </p:txBody>
      </p:sp>
      <p:sp>
        <p:nvSpPr>
          <p:cNvPr id="3" name="Объект 2"/>
          <p:cNvSpPr>
            <a:spLocks noGrp="1"/>
          </p:cNvSpPr>
          <p:nvPr>
            <p:ph idx="1"/>
          </p:nvPr>
        </p:nvSpPr>
        <p:spPr/>
        <p:txBody>
          <a:bodyPr/>
          <a:lstStyle/>
          <a:p>
            <a:pPr marL="0" indent="0">
              <a:buNone/>
            </a:pPr>
            <a:r>
              <a:rPr lang="ru-RU" sz="2400" dirty="0"/>
              <a:t>В конце XX века от пристрастия к табаку ежегодно в мире умирало 3 млн. человек, в начале XXI века – уже 3,5 миллиона. По прогнозам, к 2025 году от болезней, связанных </a:t>
            </a:r>
          </a:p>
          <a:p>
            <a:pPr marL="0" indent="0">
              <a:buNone/>
            </a:pPr>
            <a:r>
              <a:rPr lang="ru-RU" sz="2400" dirty="0"/>
              <a:t>с курением, ежегодно </a:t>
            </a:r>
          </a:p>
          <a:p>
            <a:pPr marL="0" indent="0">
              <a:buNone/>
            </a:pPr>
            <a:r>
              <a:rPr lang="ru-RU" sz="2400" dirty="0"/>
              <a:t>будут умирать более</a:t>
            </a:r>
          </a:p>
          <a:p>
            <a:pPr marL="0" indent="0">
              <a:buNone/>
            </a:pPr>
            <a:r>
              <a:rPr lang="ru-RU" sz="2400" dirty="0"/>
              <a:t>10 миллионов людей!</a:t>
            </a:r>
            <a:endParaRPr lang="ru-RU" sz="2400" dirty="0">
              <a:solidFill>
                <a:schemeClr val="accent5">
                  <a:lumMod val="50000"/>
                </a:schemeClr>
              </a:solidFill>
            </a:endParaRPr>
          </a:p>
          <a:p>
            <a:pPr marL="0" indent="0">
              <a:buNone/>
            </a:pPr>
            <a:r>
              <a:rPr lang="ru-RU" sz="2400" dirty="0">
                <a:solidFill>
                  <a:schemeClr val="accent5">
                    <a:lumMod val="50000"/>
                  </a:schemeClr>
                </a:solidFill>
              </a:rPr>
              <a:t>Ежегодно в России от </a:t>
            </a:r>
          </a:p>
          <a:p>
            <a:pPr marL="0" indent="0">
              <a:buNone/>
            </a:pPr>
            <a:r>
              <a:rPr lang="ru-RU" sz="2400" dirty="0">
                <a:solidFill>
                  <a:schemeClr val="accent5">
                    <a:lumMod val="50000"/>
                  </a:schemeClr>
                </a:solidFill>
              </a:rPr>
              <a:t>причин, связанных  с </a:t>
            </a:r>
          </a:p>
          <a:p>
            <a:pPr marL="0" indent="0">
              <a:buNone/>
            </a:pPr>
            <a:r>
              <a:rPr lang="ru-RU" sz="2400" dirty="0">
                <a:solidFill>
                  <a:schemeClr val="accent5">
                    <a:lumMod val="50000"/>
                  </a:schemeClr>
                </a:solidFill>
              </a:rPr>
              <a:t>курением преждевременно </a:t>
            </a:r>
          </a:p>
          <a:p>
            <a:pPr marL="0" indent="0">
              <a:buNone/>
            </a:pPr>
            <a:r>
              <a:rPr lang="ru-RU" sz="2400" dirty="0">
                <a:solidFill>
                  <a:schemeClr val="accent5">
                    <a:lumMod val="50000"/>
                  </a:schemeClr>
                </a:solidFill>
              </a:rPr>
              <a:t>умирает более 400 тыс. чел.</a:t>
            </a:r>
          </a:p>
        </p:txBody>
      </p:sp>
      <p:pic>
        <p:nvPicPr>
          <p:cNvPr id="4" name="Picture 3" descr="smokingde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410200" y="3068960"/>
            <a:ext cx="3733800" cy="3528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339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a:t>Мифы, которые мешают бросить курить</a:t>
            </a:r>
          </a:p>
        </p:txBody>
      </p:sp>
      <p:sp>
        <p:nvSpPr>
          <p:cNvPr id="3" name="Объект 2"/>
          <p:cNvSpPr>
            <a:spLocks noGrp="1"/>
          </p:cNvSpPr>
          <p:nvPr>
            <p:ph idx="1"/>
          </p:nvPr>
        </p:nvSpPr>
        <p:spPr>
          <a:xfrm>
            <a:off x="1066800" y="1219200"/>
            <a:ext cx="7620000" cy="5306144"/>
          </a:xfrm>
        </p:spPr>
        <p:txBody>
          <a:bodyPr/>
          <a:lstStyle/>
          <a:p>
            <a:pPr marL="0" indent="0">
              <a:buNone/>
            </a:pPr>
            <a:r>
              <a:rPr lang="ru-RU" dirty="0"/>
              <a:t>2. Кое-кто не сомневается, что сигареты с фильтром безопасны для здоровья. В действительности же, курение различных табачных изделий: сигарет с фильтром и без фильтра, папирос, трубок — вредно для здоровья. Дым любых табачных изделий содержит как ядовитые вещества, так и вещества, которые могут вызвать рак. Не бывает безопасных сигарет.</a:t>
            </a:r>
          </a:p>
          <a:p>
            <a:pPr marL="0" indent="0" algn="ctr">
              <a:buNone/>
            </a:pPr>
            <a:r>
              <a:rPr lang="ru-RU" dirty="0">
                <a:solidFill>
                  <a:schemeClr val="accent2"/>
                </a:solidFill>
              </a:rPr>
              <a:t>Вывод: Сигареты с фильтром также вредны для здоровья.</a:t>
            </a:r>
          </a:p>
        </p:txBody>
      </p:sp>
    </p:spTree>
    <p:extLst>
      <p:ext uri="{BB962C8B-B14F-4D97-AF65-F5344CB8AC3E}">
        <p14:creationId xmlns:p14="http://schemas.microsoft.com/office/powerpoint/2010/main" val="837325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a:t>Мифы, которые мешают бросить курить</a:t>
            </a:r>
          </a:p>
        </p:txBody>
      </p:sp>
      <p:sp>
        <p:nvSpPr>
          <p:cNvPr id="3" name="Объект 2"/>
          <p:cNvSpPr>
            <a:spLocks noGrp="1"/>
          </p:cNvSpPr>
          <p:nvPr>
            <p:ph idx="1"/>
          </p:nvPr>
        </p:nvSpPr>
        <p:spPr/>
        <p:txBody>
          <a:bodyPr/>
          <a:lstStyle/>
          <a:p>
            <a:pPr marL="0" indent="0">
              <a:buNone/>
            </a:pPr>
            <a:r>
              <a:rPr lang="ru-RU" dirty="0"/>
              <a:t>3. Иные уверены, что если вместо сигарет жевать табак, никакого вреда для здоровья не будет. Доказано, что жевание табака также вредно, как и курение сигарет или других табачных изделий. В жевательном табаке также содержатся ядовитые вещества и вещества, которые могут вызвать рак.</a:t>
            </a:r>
          </a:p>
          <a:p>
            <a:pPr marL="0" indent="0" algn="ctr">
              <a:buNone/>
            </a:pPr>
            <a:r>
              <a:rPr lang="ru-RU" dirty="0">
                <a:solidFill>
                  <a:schemeClr val="accent2"/>
                </a:solidFill>
              </a:rPr>
              <a:t>Вывод: Жевательный табак, как и сигареты, вредны для здоровья.</a:t>
            </a:r>
          </a:p>
        </p:txBody>
      </p:sp>
    </p:spTree>
    <p:extLst>
      <p:ext uri="{BB962C8B-B14F-4D97-AF65-F5344CB8AC3E}">
        <p14:creationId xmlns:p14="http://schemas.microsoft.com/office/powerpoint/2010/main" val="932816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600" y="188640"/>
            <a:ext cx="8153400" cy="914400"/>
          </a:xfrm>
        </p:spPr>
        <p:txBody>
          <a:bodyPr/>
          <a:lstStyle/>
          <a:p>
            <a:pPr algn="ctr"/>
            <a:r>
              <a:rPr lang="ru-RU" sz="3600" dirty="0"/>
              <a:t>Мифы, которые мешают бросить курить</a:t>
            </a:r>
          </a:p>
        </p:txBody>
      </p:sp>
      <p:sp>
        <p:nvSpPr>
          <p:cNvPr id="3" name="Объект 2"/>
          <p:cNvSpPr>
            <a:spLocks noGrp="1"/>
          </p:cNvSpPr>
          <p:nvPr>
            <p:ph idx="1"/>
          </p:nvPr>
        </p:nvSpPr>
        <p:spPr>
          <a:xfrm>
            <a:off x="1066800" y="1219200"/>
            <a:ext cx="7620000" cy="5306144"/>
          </a:xfrm>
        </p:spPr>
        <p:txBody>
          <a:bodyPr/>
          <a:lstStyle/>
          <a:p>
            <a:pPr marL="0" indent="0">
              <a:buNone/>
            </a:pPr>
            <a:r>
              <a:rPr lang="ru-RU" dirty="0"/>
              <a:t>4. Находятся и такие, которые уверены, что умеренное курение не вредит здоровью. Однако, известно, что курить много или мало одинаково вредно. Никотин вызывает привыкание, которое может развиться и после пары выкуренных сигарет. Никотин, смолы и угарный газ попадают в организм вместе с табачным дымом даже от одной выкуренной сигареты.</a:t>
            </a:r>
          </a:p>
          <a:p>
            <a:pPr marL="0" indent="0" algn="ctr">
              <a:buNone/>
            </a:pPr>
            <a:r>
              <a:rPr lang="ru-RU" dirty="0">
                <a:solidFill>
                  <a:schemeClr val="accent2"/>
                </a:solidFill>
              </a:rPr>
              <a:t>Вывод: Умеренное курение — вредно для здоровья.</a:t>
            </a:r>
          </a:p>
        </p:txBody>
      </p:sp>
    </p:spTree>
    <p:extLst>
      <p:ext uri="{BB962C8B-B14F-4D97-AF65-F5344CB8AC3E}">
        <p14:creationId xmlns:p14="http://schemas.microsoft.com/office/powerpoint/2010/main" val="2052965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a:t>Мифы, которые мешают бросить курить</a:t>
            </a:r>
          </a:p>
        </p:txBody>
      </p:sp>
      <p:sp>
        <p:nvSpPr>
          <p:cNvPr id="3" name="Объект 2"/>
          <p:cNvSpPr>
            <a:spLocks noGrp="1"/>
          </p:cNvSpPr>
          <p:nvPr>
            <p:ph idx="1"/>
          </p:nvPr>
        </p:nvSpPr>
        <p:spPr/>
        <p:txBody>
          <a:bodyPr/>
          <a:lstStyle/>
          <a:p>
            <a:pPr marL="0" indent="0">
              <a:buNone/>
            </a:pPr>
            <a:r>
              <a:rPr lang="ru-RU" sz="2000" dirty="0"/>
              <a:t>5. Отдельные женщины, да и мужчины, убеждены, что курение является лучшим средством для похудения. Те из них, которые уже курят, но хотели бы бросить, волнуются о том, что бросив курить, они наберут вес. Исследовано, что никотин угнетает аппетит, однако курение не решает проблему лишнего веса. Много курильщиков также имеют излишний вес. Проблема лишнего веса может быть решена лишь с помощью правильного и сбалансированного питания. Можно, например, перейти на низкокалорийную пищу и употреблять больше овощей и фруктов. Яблоки и морковь — вот наилучший способ для поддержания оптимального веса.</a:t>
            </a:r>
          </a:p>
          <a:p>
            <a:pPr marL="0" indent="0" algn="ctr">
              <a:buNone/>
            </a:pPr>
            <a:r>
              <a:rPr lang="ru-RU" sz="2000" dirty="0">
                <a:solidFill>
                  <a:schemeClr val="accent2"/>
                </a:solidFill>
              </a:rPr>
              <a:t>Вывод: Курение — это не средство для похудения.</a:t>
            </a:r>
          </a:p>
        </p:txBody>
      </p:sp>
    </p:spTree>
    <p:extLst>
      <p:ext uri="{BB962C8B-B14F-4D97-AF65-F5344CB8AC3E}">
        <p14:creationId xmlns:p14="http://schemas.microsoft.com/office/powerpoint/2010/main" val="527285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Когда нужно бить тревогу?</a:t>
            </a:r>
          </a:p>
        </p:txBody>
      </p:sp>
      <p:sp>
        <p:nvSpPr>
          <p:cNvPr id="3" name="Объект 2"/>
          <p:cNvSpPr>
            <a:spLocks noGrp="1"/>
          </p:cNvSpPr>
          <p:nvPr>
            <p:ph idx="1"/>
          </p:nvPr>
        </p:nvSpPr>
        <p:spPr/>
        <p:txBody>
          <a:bodyPr/>
          <a:lstStyle/>
          <a:p>
            <a:pPr marL="447675" indent="-382588">
              <a:defRPr/>
            </a:pPr>
            <a:r>
              <a:rPr lang="ru-RU" dirty="0">
                <a:solidFill>
                  <a:schemeClr val="accent1">
                    <a:lumMod val="50000"/>
                  </a:schemeClr>
                </a:solidFill>
              </a:rPr>
              <a:t>Отводится большое значение количеству выкуриваемых сигарет, существует понятие «Индекс курящего человека», он рассчитывается: количество сигарет выкуриваемых за сутки умножить на 12 месяцев.</a:t>
            </a:r>
          </a:p>
          <a:p>
            <a:pPr marL="447675" indent="-382588">
              <a:buNone/>
              <a:defRPr/>
            </a:pPr>
            <a:endParaRPr lang="ru-RU" dirty="0">
              <a:solidFill>
                <a:schemeClr val="accent1">
                  <a:lumMod val="50000"/>
                </a:schemeClr>
              </a:solidFill>
            </a:endParaRPr>
          </a:p>
          <a:p>
            <a:pPr marL="447675" indent="-382588">
              <a:defRPr/>
            </a:pPr>
            <a:r>
              <a:rPr lang="ru-RU" dirty="0">
                <a:solidFill>
                  <a:schemeClr val="accent1">
                    <a:lumMod val="50000"/>
                  </a:schemeClr>
                </a:solidFill>
              </a:rPr>
              <a:t>Пример: 25 х 12 = 300.</a:t>
            </a:r>
          </a:p>
          <a:p>
            <a:pPr marL="447675" indent="-382588">
              <a:buNone/>
              <a:defRPr/>
            </a:pPr>
            <a:endParaRPr lang="ru-RU" sz="700" dirty="0">
              <a:solidFill>
                <a:schemeClr val="accent1">
                  <a:lumMod val="50000"/>
                </a:schemeClr>
              </a:solidFill>
            </a:endParaRPr>
          </a:p>
          <a:p>
            <a:pPr marL="447675" indent="-382588">
              <a:defRPr/>
            </a:pPr>
            <a:r>
              <a:rPr lang="ru-RU" dirty="0">
                <a:solidFill>
                  <a:schemeClr val="accent1">
                    <a:lumMod val="50000"/>
                  </a:schemeClr>
                </a:solidFill>
              </a:rPr>
              <a:t>Индекс 200-250 относится к «злостным курильщикам».</a:t>
            </a:r>
          </a:p>
        </p:txBody>
      </p:sp>
    </p:spTree>
    <p:extLst>
      <p:ext uri="{BB962C8B-B14F-4D97-AF65-F5344CB8AC3E}">
        <p14:creationId xmlns:p14="http://schemas.microsoft.com/office/powerpoint/2010/main" val="2257044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dirty="0"/>
              <a:t>Оценка степени мотивации и готовности к отказу от курения</a:t>
            </a:r>
          </a:p>
        </p:txBody>
      </p:sp>
      <p:sp>
        <p:nvSpPr>
          <p:cNvPr id="3" name="Объект 2"/>
          <p:cNvSpPr>
            <a:spLocks noGrp="1"/>
          </p:cNvSpPr>
          <p:nvPr>
            <p:ph idx="1"/>
          </p:nvPr>
        </p:nvSpPr>
        <p:spPr/>
        <p:txBody>
          <a:bodyPr/>
          <a:lstStyle/>
          <a:p>
            <a:pPr marL="0" indent="0">
              <a:buNone/>
            </a:pPr>
            <a:endParaRPr lang="ru-RU" dirty="0"/>
          </a:p>
          <a:p>
            <a:pPr marL="0" indent="0">
              <a:buNone/>
            </a:pPr>
            <a:r>
              <a:rPr lang="ru-RU" dirty="0"/>
              <a:t>      Бросили бы вы курить, если бы это было легко?</a:t>
            </a:r>
          </a:p>
          <a:p>
            <a:pPr marL="0" lvl="0" indent="0">
              <a:buNone/>
            </a:pPr>
            <a:r>
              <a:rPr lang="ru-RU" dirty="0"/>
              <a:t>Определенно нет                0;</a:t>
            </a:r>
          </a:p>
          <a:p>
            <a:pPr marL="0" lvl="0" indent="0">
              <a:buNone/>
            </a:pPr>
            <a:r>
              <a:rPr lang="ru-RU" dirty="0"/>
              <a:t>Вероятнее всего, нет          1;</a:t>
            </a:r>
          </a:p>
          <a:p>
            <a:pPr marL="0" lvl="0" indent="0">
              <a:buNone/>
            </a:pPr>
            <a:r>
              <a:rPr lang="ru-RU" dirty="0"/>
              <a:t>Возможно, да                       2;</a:t>
            </a:r>
          </a:p>
          <a:p>
            <a:pPr marL="0" lvl="0" indent="0">
              <a:buNone/>
            </a:pPr>
            <a:r>
              <a:rPr lang="ru-RU" dirty="0"/>
              <a:t>Вероятнее всего, да             3;</a:t>
            </a:r>
          </a:p>
          <a:p>
            <a:pPr marL="0" lvl="0" indent="0">
              <a:buNone/>
            </a:pPr>
            <a:r>
              <a:rPr lang="ru-RU" dirty="0"/>
              <a:t>Определенно, да                 4;</a:t>
            </a:r>
          </a:p>
          <a:p>
            <a:pPr marL="0" indent="0">
              <a:buNone/>
            </a:pPr>
            <a:endParaRPr lang="ru-RU" dirty="0"/>
          </a:p>
        </p:txBody>
      </p:sp>
    </p:spTree>
    <p:extLst>
      <p:ext uri="{BB962C8B-B14F-4D97-AF65-F5344CB8AC3E}">
        <p14:creationId xmlns:p14="http://schemas.microsoft.com/office/powerpoint/2010/main" val="1388983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a:t>2.      Как сильно вы хотите бросить курить?</a:t>
            </a:r>
          </a:p>
          <a:p>
            <a:pPr marL="0" lvl="0" indent="0">
              <a:buNone/>
            </a:pPr>
            <a:r>
              <a:rPr lang="ru-RU" dirty="0"/>
              <a:t>Не хочу вообще                                 0;</a:t>
            </a:r>
          </a:p>
          <a:p>
            <a:pPr marL="0" lvl="0" indent="0">
              <a:buNone/>
            </a:pPr>
            <a:r>
              <a:rPr lang="ru-RU" dirty="0"/>
              <a:t>Слабое желание                               1;</a:t>
            </a:r>
          </a:p>
          <a:p>
            <a:pPr marL="0" lvl="0" indent="0">
              <a:buNone/>
            </a:pPr>
            <a:r>
              <a:rPr lang="ru-RU" dirty="0"/>
              <a:t>В средней степени                           2;</a:t>
            </a:r>
          </a:p>
          <a:p>
            <a:pPr marL="0" lvl="0" indent="0">
              <a:buNone/>
            </a:pPr>
            <a:r>
              <a:rPr lang="ru-RU" dirty="0"/>
              <a:t>Сильное желание                              3;</a:t>
            </a:r>
          </a:p>
          <a:p>
            <a:pPr marL="0" lvl="0" indent="0">
              <a:buNone/>
            </a:pPr>
            <a:r>
              <a:rPr lang="ru-RU" dirty="0"/>
              <a:t>Однозначно хочу бросить курить   4;</a:t>
            </a:r>
          </a:p>
          <a:p>
            <a:endParaRPr lang="ru-RU" dirty="0"/>
          </a:p>
        </p:txBody>
      </p:sp>
    </p:spTree>
    <p:extLst>
      <p:ext uri="{BB962C8B-B14F-4D97-AF65-F5344CB8AC3E}">
        <p14:creationId xmlns:p14="http://schemas.microsoft.com/office/powerpoint/2010/main" val="2299696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a:t>Результаты:</a:t>
            </a:r>
          </a:p>
          <a:p>
            <a:r>
              <a:rPr lang="ru-RU" dirty="0"/>
              <a:t>Сумма баллов больше 6: Высокая мотивация отказа от курения;</a:t>
            </a:r>
          </a:p>
          <a:p>
            <a:r>
              <a:rPr lang="ru-RU" dirty="0"/>
              <a:t>Сумма баллов от 4-6: Слабая мотивация;</a:t>
            </a:r>
          </a:p>
          <a:p>
            <a:r>
              <a:rPr lang="ru-RU" dirty="0"/>
              <a:t>Сумма баллов 3 и ниже: Отсутствие мотивации.</a:t>
            </a:r>
          </a:p>
          <a:p>
            <a:pPr marL="0" indent="0">
              <a:buNone/>
            </a:pPr>
            <a:endParaRPr lang="ru-RU" dirty="0"/>
          </a:p>
        </p:txBody>
      </p:sp>
    </p:spTree>
    <p:extLst>
      <p:ext uri="{BB962C8B-B14F-4D97-AF65-F5344CB8AC3E}">
        <p14:creationId xmlns:p14="http://schemas.microsoft.com/office/powerpoint/2010/main" val="2487893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Стадии отказа от курения:</a:t>
            </a:r>
          </a:p>
        </p:txBody>
      </p:sp>
      <p:sp>
        <p:nvSpPr>
          <p:cNvPr id="3" name="Объект 2"/>
          <p:cNvSpPr>
            <a:spLocks noGrp="1"/>
          </p:cNvSpPr>
          <p:nvPr>
            <p:ph idx="1"/>
          </p:nvPr>
        </p:nvSpPr>
        <p:spPr/>
        <p:txBody>
          <a:bodyPr/>
          <a:lstStyle/>
          <a:p>
            <a:pPr marL="514350" indent="-514350">
              <a:buAutoNum type="arabicPeriod"/>
            </a:pPr>
            <a:r>
              <a:rPr lang="ru-RU" dirty="0"/>
              <a:t>Курение.</a:t>
            </a:r>
          </a:p>
          <a:p>
            <a:pPr marL="514350" indent="-514350">
              <a:buAutoNum type="arabicPeriod"/>
            </a:pPr>
            <a:r>
              <a:rPr lang="ru-RU" dirty="0"/>
              <a:t>Обдумывание решения отказа от курения.</a:t>
            </a:r>
          </a:p>
          <a:p>
            <a:pPr marL="514350" indent="-514350">
              <a:buAutoNum type="arabicPeriod"/>
            </a:pPr>
            <a:r>
              <a:rPr lang="ru-RU" dirty="0"/>
              <a:t>Решение попытаться отказаться от курения.</a:t>
            </a:r>
          </a:p>
          <a:p>
            <a:pPr marL="514350" indent="-514350">
              <a:buAutoNum type="arabicPeriod"/>
            </a:pPr>
            <a:r>
              <a:rPr lang="ru-RU" dirty="0"/>
              <a:t>Попытка отказаться от курения.</a:t>
            </a:r>
          </a:p>
          <a:p>
            <a:pPr marL="514350" indent="-514350">
              <a:buAutoNum type="arabicPeriod"/>
            </a:pPr>
            <a:r>
              <a:rPr lang="ru-RU" dirty="0"/>
              <a:t>Отказ от курения – действия.</a:t>
            </a:r>
          </a:p>
          <a:p>
            <a:pPr marL="514350" indent="-514350">
              <a:buAutoNum type="arabicPeriod"/>
            </a:pPr>
            <a:r>
              <a:rPr lang="ru-RU" dirty="0"/>
              <a:t>Рецидив.</a:t>
            </a:r>
          </a:p>
          <a:p>
            <a:pPr marL="514350" indent="-514350">
              <a:buAutoNum type="arabicPeriod"/>
            </a:pPr>
            <a:r>
              <a:rPr lang="ru-RU" dirty="0"/>
              <a:t>Стойкое состояние не курения.</a:t>
            </a:r>
          </a:p>
        </p:txBody>
      </p:sp>
    </p:spTree>
    <p:extLst>
      <p:ext uri="{BB962C8B-B14F-4D97-AF65-F5344CB8AC3E}">
        <p14:creationId xmlns:p14="http://schemas.microsoft.com/office/powerpoint/2010/main" val="2221941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Эффекты прекращения курения</a:t>
            </a:r>
          </a:p>
        </p:txBody>
      </p:sp>
      <p:graphicFrame>
        <p:nvGraphicFramePr>
          <p:cNvPr id="4" name="Объект 3"/>
          <p:cNvGraphicFramePr>
            <a:graphicFrameLocks noGrp="1"/>
          </p:cNvGraphicFramePr>
          <p:nvPr>
            <p:ph idx="1"/>
          </p:nvPr>
        </p:nvGraphicFramePr>
        <p:xfrm>
          <a:off x="683568" y="908720"/>
          <a:ext cx="8352928" cy="5740385"/>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20000"/>
                    </a:ext>
                  </a:extLst>
                </a:gridCol>
                <a:gridCol w="5904656">
                  <a:extLst>
                    <a:ext uri="{9D8B030D-6E8A-4147-A177-3AD203B41FA5}">
                      <a16:colId xmlns:a16="http://schemas.microsoft.com/office/drawing/2014/main" val="20001"/>
                    </a:ext>
                  </a:extLst>
                </a:gridCol>
              </a:tblGrid>
              <a:tr h="57692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dirty="0">
                          <a:ln>
                            <a:noFill/>
                          </a:ln>
                          <a:solidFill>
                            <a:schemeClr val="accent1">
                              <a:lumMod val="50000"/>
                            </a:schemeClr>
                          </a:solidFill>
                          <a:effectLst>
                            <a:outerShdw blurRad="38100" dist="38100" dir="2700000" algn="tl">
                              <a:srgbClr val="000000"/>
                            </a:outerShdw>
                          </a:effectLst>
                          <a:latin typeface="Tahoma" pitchFamily="34" charset="0"/>
                        </a:rPr>
                        <a:t>Время после отказа от курения</a:t>
                      </a: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dirty="0">
                          <a:ln>
                            <a:noFill/>
                          </a:ln>
                          <a:solidFill>
                            <a:schemeClr val="accent1">
                              <a:lumMod val="50000"/>
                            </a:schemeClr>
                          </a:solidFill>
                          <a:effectLst>
                            <a:outerShdw blurRad="38100" dist="38100" dir="2700000" algn="tl">
                              <a:srgbClr val="000000"/>
                            </a:outerShdw>
                          </a:effectLst>
                          <a:latin typeface="Tahoma" pitchFamily="34" charset="0"/>
                        </a:rPr>
                        <a:t>Эффекты</a:t>
                      </a:r>
                    </a:p>
                  </a:txBody>
                  <a:tcPr marT="45722" marB="45722" horzOverflow="overflow"/>
                </a:tc>
                <a:extLst>
                  <a:ext uri="{0D108BD9-81ED-4DB2-BD59-A6C34878D82A}">
                    <a16:rowId xmlns:a16="http://schemas.microsoft.com/office/drawing/2014/main" val="10000"/>
                  </a:ext>
                </a:extLst>
              </a:tr>
              <a:tr h="63991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dirty="0">
                          <a:ln>
                            <a:noFill/>
                          </a:ln>
                          <a:solidFill>
                            <a:schemeClr val="accent1">
                              <a:lumMod val="50000"/>
                            </a:schemeClr>
                          </a:solidFill>
                          <a:effectLst>
                            <a:outerShdw blurRad="38100" dist="38100" dir="2700000" algn="tl">
                              <a:srgbClr val="000000"/>
                            </a:outerShdw>
                          </a:effectLst>
                          <a:latin typeface="Tahoma" pitchFamily="34" charset="0"/>
                        </a:rPr>
                        <a:t>20 минут</a:t>
                      </a: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dirty="0">
                          <a:ln>
                            <a:noFill/>
                          </a:ln>
                          <a:solidFill>
                            <a:schemeClr val="accent1">
                              <a:lumMod val="50000"/>
                            </a:schemeClr>
                          </a:solidFill>
                          <a:effectLst>
                            <a:outerShdw blurRad="38100" dist="38100" dir="2700000" algn="tl">
                              <a:srgbClr val="000000"/>
                            </a:outerShdw>
                          </a:effectLst>
                          <a:latin typeface="Tahoma" pitchFamily="34" charset="0"/>
                        </a:rPr>
                        <a:t>Нормализуется АД,  ЧСС и периферическая циркуляция</a:t>
                      </a:r>
                    </a:p>
                  </a:txBody>
                  <a:tcPr marT="45722" marB="45722" horzOverflow="overflow"/>
                </a:tc>
                <a:extLst>
                  <a:ext uri="{0D108BD9-81ED-4DB2-BD59-A6C34878D82A}">
                    <a16:rowId xmlns:a16="http://schemas.microsoft.com/office/drawing/2014/main" val="10001"/>
                  </a:ext>
                </a:extLst>
              </a:tr>
              <a:tr h="44438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a:ln>
                            <a:noFill/>
                          </a:ln>
                          <a:solidFill>
                            <a:schemeClr val="accent1">
                              <a:lumMod val="50000"/>
                            </a:schemeClr>
                          </a:solidFill>
                          <a:effectLst>
                            <a:outerShdw blurRad="38100" dist="38100" dir="2700000" algn="tl">
                              <a:srgbClr val="000000"/>
                            </a:outerShdw>
                          </a:effectLst>
                          <a:latin typeface="Tahoma" pitchFamily="34" charset="0"/>
                        </a:rPr>
                        <a:t>12 часов</a:t>
                      </a: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dirty="0">
                          <a:ln>
                            <a:noFill/>
                          </a:ln>
                          <a:solidFill>
                            <a:schemeClr val="accent1">
                              <a:lumMod val="50000"/>
                            </a:schemeClr>
                          </a:solidFill>
                          <a:effectLst>
                            <a:outerShdw blurRad="38100" dist="38100" dir="2700000" algn="tl">
                              <a:srgbClr val="000000"/>
                            </a:outerShdw>
                          </a:effectLst>
                          <a:latin typeface="Tahoma" pitchFamily="34" charset="0"/>
                        </a:rPr>
                        <a:t>Содержание СО в крови нормализуется</a:t>
                      </a:r>
                    </a:p>
                  </a:txBody>
                  <a:tcPr marT="45722" marB="45722" horzOverflow="overflow"/>
                </a:tc>
                <a:extLst>
                  <a:ext uri="{0D108BD9-81ED-4DB2-BD59-A6C34878D82A}">
                    <a16:rowId xmlns:a16="http://schemas.microsoft.com/office/drawing/2014/main" val="10002"/>
                  </a:ext>
                </a:extLst>
              </a:tr>
              <a:tr h="83544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a:ln>
                            <a:noFill/>
                          </a:ln>
                          <a:solidFill>
                            <a:schemeClr val="accent1">
                              <a:lumMod val="50000"/>
                            </a:schemeClr>
                          </a:solidFill>
                          <a:effectLst>
                            <a:outerShdw blurRad="38100" dist="38100" dir="2700000" algn="tl">
                              <a:srgbClr val="000000"/>
                            </a:outerShdw>
                          </a:effectLst>
                          <a:latin typeface="Tahoma" pitchFamily="34" charset="0"/>
                        </a:rPr>
                        <a:t>48 часов</a:t>
                      </a: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dirty="0">
                          <a:ln>
                            <a:noFill/>
                          </a:ln>
                          <a:solidFill>
                            <a:schemeClr val="accent1">
                              <a:lumMod val="50000"/>
                            </a:schemeClr>
                          </a:solidFill>
                          <a:effectLst>
                            <a:outerShdw blurRad="38100" dist="38100" dir="2700000" algn="tl">
                              <a:srgbClr val="000000"/>
                            </a:outerShdw>
                          </a:effectLst>
                          <a:latin typeface="Tahoma" pitchFamily="34" charset="0"/>
                        </a:rPr>
                        <a:t>Полное выведение никотина из организма, улучшение ощущения вкуса и запаха</a:t>
                      </a:r>
                    </a:p>
                  </a:txBody>
                  <a:tcPr marT="45722" marB="45722" horzOverflow="overflow"/>
                </a:tc>
                <a:extLst>
                  <a:ext uri="{0D108BD9-81ED-4DB2-BD59-A6C34878D82A}">
                    <a16:rowId xmlns:a16="http://schemas.microsoft.com/office/drawing/2014/main" val="10003"/>
                  </a:ext>
                </a:extLst>
              </a:tr>
              <a:tr h="627097">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a:ln>
                            <a:noFill/>
                          </a:ln>
                          <a:solidFill>
                            <a:schemeClr val="accent1">
                              <a:lumMod val="50000"/>
                            </a:schemeClr>
                          </a:solidFill>
                          <a:effectLst>
                            <a:outerShdw blurRad="38100" dist="38100" dir="2700000" algn="tl">
                              <a:srgbClr val="000000"/>
                            </a:outerShdw>
                          </a:effectLst>
                          <a:latin typeface="Tahoma" pitchFamily="34" charset="0"/>
                        </a:rPr>
                        <a:t>2-12 недель</a:t>
                      </a: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dirty="0">
                          <a:ln>
                            <a:noFill/>
                          </a:ln>
                          <a:solidFill>
                            <a:schemeClr val="accent1">
                              <a:lumMod val="50000"/>
                            </a:schemeClr>
                          </a:solidFill>
                          <a:effectLst>
                            <a:outerShdw blurRad="38100" dist="38100" dir="2700000" algn="tl">
                              <a:srgbClr val="000000"/>
                            </a:outerShdw>
                          </a:effectLst>
                          <a:latin typeface="Tahoma" pitchFamily="34" charset="0"/>
                        </a:rPr>
                        <a:t>Улучшение функции легких и циркуляции крови</a:t>
                      </a:r>
                    </a:p>
                  </a:txBody>
                  <a:tcPr marT="45722" marB="45722" horzOverflow="overflow"/>
                </a:tc>
                <a:extLst>
                  <a:ext uri="{0D108BD9-81ED-4DB2-BD59-A6C34878D82A}">
                    <a16:rowId xmlns:a16="http://schemas.microsoft.com/office/drawing/2014/main" val="10004"/>
                  </a:ext>
                </a:extLst>
              </a:tr>
              <a:tr h="44438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a:ln>
                            <a:noFill/>
                          </a:ln>
                          <a:solidFill>
                            <a:schemeClr val="accent1">
                              <a:lumMod val="50000"/>
                            </a:schemeClr>
                          </a:solidFill>
                          <a:effectLst>
                            <a:outerShdw blurRad="38100" dist="38100" dir="2700000" algn="tl">
                              <a:srgbClr val="000000"/>
                            </a:outerShdw>
                          </a:effectLst>
                          <a:latin typeface="Tahoma" pitchFamily="34" charset="0"/>
                        </a:rPr>
                        <a:t>1-9 месяцев</a:t>
                      </a: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dirty="0">
                          <a:ln>
                            <a:noFill/>
                          </a:ln>
                          <a:solidFill>
                            <a:schemeClr val="accent1">
                              <a:lumMod val="50000"/>
                            </a:schemeClr>
                          </a:solidFill>
                          <a:effectLst>
                            <a:outerShdw blurRad="38100" dist="38100" dir="2700000" algn="tl">
                              <a:srgbClr val="000000"/>
                            </a:outerShdw>
                          </a:effectLst>
                          <a:latin typeface="Tahoma" pitchFamily="34" charset="0"/>
                        </a:rPr>
                        <a:t>Уменьшается кашель и одышка</a:t>
                      </a:r>
                    </a:p>
                  </a:txBody>
                  <a:tcPr marT="45722" marB="45722" horzOverflow="overflow"/>
                </a:tc>
                <a:extLst>
                  <a:ext uri="{0D108BD9-81ED-4DB2-BD59-A6C34878D82A}">
                    <a16:rowId xmlns:a16="http://schemas.microsoft.com/office/drawing/2014/main" val="10005"/>
                  </a:ext>
                </a:extLst>
              </a:tr>
              <a:tr h="63991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a:ln>
                            <a:noFill/>
                          </a:ln>
                          <a:solidFill>
                            <a:schemeClr val="accent1">
                              <a:lumMod val="50000"/>
                            </a:schemeClr>
                          </a:solidFill>
                          <a:effectLst>
                            <a:outerShdw blurRad="38100" dist="38100" dir="2700000" algn="tl">
                              <a:srgbClr val="000000"/>
                            </a:outerShdw>
                          </a:effectLst>
                          <a:latin typeface="Tahoma" pitchFamily="34" charset="0"/>
                        </a:rPr>
                        <a:t>1 год</a:t>
                      </a: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dirty="0">
                          <a:ln>
                            <a:noFill/>
                          </a:ln>
                          <a:solidFill>
                            <a:schemeClr val="accent1">
                              <a:lumMod val="50000"/>
                            </a:schemeClr>
                          </a:solidFill>
                          <a:effectLst>
                            <a:outerShdw blurRad="38100" dist="38100" dir="2700000" algn="tl">
                              <a:srgbClr val="000000"/>
                            </a:outerShdw>
                          </a:effectLst>
                          <a:latin typeface="Tahoma" pitchFamily="34" charset="0"/>
                        </a:rPr>
                        <a:t>В 2 раза снижается риск развития коронарной болезни </a:t>
                      </a:r>
                    </a:p>
                  </a:txBody>
                  <a:tcPr marT="45722" marB="45722" horzOverflow="overflow"/>
                </a:tc>
                <a:extLst>
                  <a:ext uri="{0D108BD9-81ED-4DB2-BD59-A6C34878D82A}">
                    <a16:rowId xmlns:a16="http://schemas.microsoft.com/office/drawing/2014/main" val="10006"/>
                  </a:ext>
                </a:extLst>
              </a:tr>
              <a:tr h="627097">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a:ln>
                            <a:noFill/>
                          </a:ln>
                          <a:solidFill>
                            <a:schemeClr val="accent1">
                              <a:lumMod val="50000"/>
                            </a:schemeClr>
                          </a:solidFill>
                          <a:effectLst>
                            <a:outerShdw blurRad="38100" dist="38100" dir="2700000" algn="tl">
                              <a:srgbClr val="000000"/>
                            </a:outerShdw>
                          </a:effectLst>
                          <a:latin typeface="Tahoma" pitchFamily="34" charset="0"/>
                        </a:rPr>
                        <a:t>10 лет</a:t>
                      </a: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dirty="0">
                          <a:ln>
                            <a:noFill/>
                          </a:ln>
                          <a:solidFill>
                            <a:schemeClr val="accent1">
                              <a:lumMod val="50000"/>
                            </a:schemeClr>
                          </a:solidFill>
                          <a:effectLst>
                            <a:outerShdw blurRad="38100" dist="38100" dir="2700000" algn="tl">
                              <a:srgbClr val="000000"/>
                            </a:outerShdw>
                          </a:effectLst>
                          <a:latin typeface="Tahoma" pitchFamily="34" charset="0"/>
                        </a:rPr>
                        <a:t>В 2 раза снижается риск развития рака легкого</a:t>
                      </a:r>
                    </a:p>
                  </a:txBody>
                  <a:tcPr marT="45722" marB="45722" horzOverflow="overflow"/>
                </a:tc>
                <a:extLst>
                  <a:ext uri="{0D108BD9-81ED-4DB2-BD59-A6C34878D82A}">
                    <a16:rowId xmlns:a16="http://schemas.microsoft.com/office/drawing/2014/main" val="10007"/>
                  </a:ext>
                </a:extLst>
              </a:tr>
              <a:tr h="90301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a:ln>
                            <a:noFill/>
                          </a:ln>
                          <a:solidFill>
                            <a:schemeClr val="accent1">
                              <a:lumMod val="50000"/>
                            </a:schemeClr>
                          </a:solidFill>
                          <a:effectLst>
                            <a:outerShdw blurRad="38100" dist="38100" dir="2700000" algn="tl">
                              <a:srgbClr val="000000"/>
                            </a:outerShdw>
                          </a:effectLst>
                          <a:latin typeface="Tahoma" pitchFamily="34" charset="0"/>
                        </a:rPr>
                        <a:t>15 лет</a:t>
                      </a: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dirty="0">
                          <a:ln>
                            <a:noFill/>
                          </a:ln>
                          <a:solidFill>
                            <a:schemeClr val="accent1">
                              <a:lumMod val="50000"/>
                            </a:schemeClr>
                          </a:solidFill>
                          <a:effectLst>
                            <a:outerShdw blurRad="38100" dist="38100" dir="2700000" algn="tl">
                              <a:srgbClr val="000000"/>
                            </a:outerShdw>
                          </a:effectLst>
                          <a:latin typeface="Tahoma" pitchFamily="34" charset="0"/>
                        </a:rPr>
                        <a:t>Риск развития инфаркта миокарда и инсульта снижается до уровня некурящих людей</a:t>
                      </a:r>
                    </a:p>
                  </a:txBody>
                  <a:tcPr marT="45722" marB="45722" horzOverflow="overflow"/>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79683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Статистика:</a:t>
            </a:r>
          </a:p>
        </p:txBody>
      </p:sp>
      <p:sp>
        <p:nvSpPr>
          <p:cNvPr id="3" name="Объект 2"/>
          <p:cNvSpPr>
            <a:spLocks noGrp="1"/>
          </p:cNvSpPr>
          <p:nvPr>
            <p:ph idx="1"/>
          </p:nvPr>
        </p:nvSpPr>
        <p:spPr/>
        <p:txBody>
          <a:bodyPr/>
          <a:lstStyle/>
          <a:p>
            <a:pPr marL="0" indent="0">
              <a:buNone/>
            </a:pPr>
            <a:r>
              <a:rPr lang="ru-RU" sz="2400" dirty="0"/>
              <a:t>Табакокурение четвертый по значимости фактор риска развития хронических неинфекционных заболеваний в мире</a:t>
            </a:r>
          </a:p>
          <a:p>
            <a:pPr marL="0" indent="0">
              <a:buNone/>
            </a:pPr>
            <a:r>
              <a:rPr lang="ru-RU" sz="2400" dirty="0"/>
              <a:t>Каждый второй курильщик умрет от болезней связанных с курением и 50% из них при этом не доживут до 50 лет</a:t>
            </a:r>
          </a:p>
          <a:p>
            <a:pPr marL="0" indent="0">
              <a:buNone/>
            </a:pPr>
            <a:r>
              <a:rPr lang="ru-RU" sz="2400" dirty="0"/>
              <a:t> </a:t>
            </a:r>
            <a:r>
              <a:rPr lang="ru-RU" sz="2400" dirty="0">
                <a:solidFill>
                  <a:schemeClr val="accent5">
                    <a:lumMod val="50000"/>
                  </a:schemeClr>
                </a:solidFill>
              </a:rPr>
              <a:t>Распространенность </a:t>
            </a:r>
          </a:p>
          <a:p>
            <a:pPr marL="0" indent="0">
              <a:buNone/>
            </a:pPr>
            <a:r>
              <a:rPr lang="ru-RU" sz="2400" dirty="0">
                <a:solidFill>
                  <a:schemeClr val="accent5">
                    <a:lumMod val="50000"/>
                  </a:schemeClr>
                </a:solidFill>
              </a:rPr>
              <a:t>потребления табака </a:t>
            </a:r>
          </a:p>
          <a:p>
            <a:pPr marL="0" indent="0">
              <a:buNone/>
            </a:pPr>
            <a:r>
              <a:rPr lang="ru-RU" sz="2400" dirty="0">
                <a:solidFill>
                  <a:schemeClr val="accent5">
                    <a:lumMod val="50000"/>
                  </a:schemeClr>
                </a:solidFill>
              </a:rPr>
              <a:t>в России: 30,5% </a:t>
            </a:r>
          </a:p>
          <a:p>
            <a:pPr marL="0" indent="0">
              <a:buNone/>
            </a:pPr>
            <a:r>
              <a:rPr lang="ru-RU" sz="2400" dirty="0">
                <a:solidFill>
                  <a:schemeClr val="accent5">
                    <a:lumMod val="50000"/>
                  </a:schemeClr>
                </a:solidFill>
              </a:rPr>
              <a:t>Мужчины: 49,8% </a:t>
            </a:r>
          </a:p>
          <a:p>
            <a:pPr marL="0" indent="0">
              <a:buNone/>
            </a:pPr>
            <a:r>
              <a:rPr lang="ru-RU" sz="2400" dirty="0">
                <a:solidFill>
                  <a:schemeClr val="accent5">
                    <a:lumMod val="50000"/>
                  </a:schemeClr>
                </a:solidFill>
              </a:rPr>
              <a:t>Женщины: 14,5%</a:t>
            </a:r>
          </a:p>
        </p:txBody>
      </p:sp>
      <p:pic>
        <p:nvPicPr>
          <p:cNvPr id="4" name="Picture 3" descr="smokingde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770240" y="3284984"/>
            <a:ext cx="3373760" cy="3188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5515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Куда обращаться?</a:t>
            </a:r>
          </a:p>
        </p:txBody>
      </p:sp>
      <p:sp>
        <p:nvSpPr>
          <p:cNvPr id="3" name="Объект 2"/>
          <p:cNvSpPr>
            <a:spLocks noGrp="1"/>
          </p:cNvSpPr>
          <p:nvPr>
            <p:ph idx="1"/>
          </p:nvPr>
        </p:nvSpPr>
        <p:spPr/>
        <p:txBody>
          <a:bodyPr/>
          <a:lstStyle/>
          <a:p>
            <a:pPr>
              <a:lnSpc>
                <a:spcPct val="80000"/>
              </a:lnSpc>
              <a:buClr>
                <a:srgbClr val="800000"/>
              </a:buClr>
              <a:buSzPct val="120000"/>
              <a:buFont typeface="Arial" charset="0"/>
              <a:buChar char="-"/>
              <a:defRPr/>
            </a:pPr>
            <a:r>
              <a:rPr lang="ru-RU" dirty="0"/>
              <a:t>Участковые врачи</a:t>
            </a:r>
          </a:p>
          <a:p>
            <a:pPr>
              <a:lnSpc>
                <a:spcPct val="80000"/>
              </a:lnSpc>
              <a:buClr>
                <a:srgbClr val="800000"/>
              </a:buClr>
              <a:buSzPct val="120000"/>
              <a:buFont typeface="Arial" charset="0"/>
              <a:buChar char="-"/>
              <a:defRPr/>
            </a:pPr>
            <a:r>
              <a:rPr lang="ru-RU" dirty="0"/>
              <a:t>Кабинеты/отделения медицинской профилактики</a:t>
            </a:r>
          </a:p>
          <a:p>
            <a:pPr>
              <a:lnSpc>
                <a:spcPct val="80000"/>
              </a:lnSpc>
              <a:buClr>
                <a:srgbClr val="800000"/>
              </a:buClr>
              <a:buSzPct val="120000"/>
              <a:buFont typeface="Arial" charset="0"/>
              <a:buChar char="-"/>
              <a:defRPr/>
            </a:pPr>
            <a:r>
              <a:rPr lang="ru-RU" dirty="0"/>
              <a:t>Центры здоровья</a:t>
            </a:r>
          </a:p>
          <a:p>
            <a:pPr>
              <a:lnSpc>
                <a:spcPct val="80000"/>
              </a:lnSpc>
              <a:buClr>
                <a:srgbClr val="800000"/>
              </a:buClr>
              <a:buSzPct val="120000"/>
              <a:buFont typeface="Arial" charset="0"/>
              <a:buChar char="-"/>
              <a:defRPr/>
            </a:pPr>
            <a:r>
              <a:rPr lang="ru-RU" dirty="0"/>
              <a:t>Центры общественного здоровья и медицинской профилактики</a:t>
            </a:r>
          </a:p>
          <a:p>
            <a:pPr>
              <a:lnSpc>
                <a:spcPct val="80000"/>
              </a:lnSpc>
              <a:buClr>
                <a:srgbClr val="800000"/>
              </a:buClr>
              <a:buSzPct val="120000"/>
              <a:buFont typeface="Arial" charset="0"/>
              <a:buChar char="-"/>
              <a:defRPr/>
            </a:pPr>
            <a:r>
              <a:rPr lang="ru-RU" dirty="0"/>
              <a:t>Специализированные приемы/кабинеты по отказу от курения.</a:t>
            </a:r>
          </a:p>
          <a:p>
            <a:pPr marL="0" indent="0">
              <a:lnSpc>
                <a:spcPct val="80000"/>
              </a:lnSpc>
              <a:buClr>
                <a:srgbClr val="800000"/>
              </a:buClr>
              <a:buSzPct val="120000"/>
              <a:buNone/>
              <a:defRPr/>
            </a:pPr>
            <a:endParaRPr lang="ru-RU" dirty="0"/>
          </a:p>
          <a:p>
            <a:pPr marL="0" indent="0">
              <a:buNone/>
            </a:pPr>
            <a:endParaRPr lang="ru-RU" dirty="0"/>
          </a:p>
        </p:txBody>
      </p:sp>
    </p:spTree>
    <p:extLst>
      <p:ext uri="{BB962C8B-B14F-4D97-AF65-F5344CB8AC3E}">
        <p14:creationId xmlns:p14="http://schemas.microsoft.com/office/powerpoint/2010/main" val="1839367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400" dirty="0">
                <a:ln>
                  <a:noFill/>
                </a:ln>
                <a:solidFill>
                  <a:schemeClr val="accent3"/>
                </a:solidFill>
                <a:effectLst/>
              </a:rPr>
              <a:t>Профилактические технологии – возможности оказания помощи в прекращении потребления табака</a:t>
            </a:r>
            <a:endParaRPr lang="ru-RU" sz="2400" dirty="0">
              <a:solidFill>
                <a:schemeClr val="accent3"/>
              </a:solidFill>
            </a:endParaRPr>
          </a:p>
        </p:txBody>
      </p:sp>
      <p:sp>
        <p:nvSpPr>
          <p:cNvPr id="3" name="Объект 2"/>
          <p:cNvSpPr>
            <a:spLocks noGrp="1"/>
          </p:cNvSpPr>
          <p:nvPr>
            <p:ph idx="1"/>
          </p:nvPr>
        </p:nvSpPr>
        <p:spPr>
          <a:xfrm>
            <a:off x="1066800" y="1219200"/>
            <a:ext cx="7620000" cy="5162128"/>
          </a:xfrm>
        </p:spPr>
        <p:txBody>
          <a:bodyPr/>
          <a:lstStyle/>
          <a:p>
            <a:pPr>
              <a:buClr>
                <a:srgbClr val="800000"/>
              </a:buClr>
              <a:buSzPct val="100000"/>
              <a:defRPr/>
            </a:pPr>
            <a:r>
              <a:rPr lang="ru-RU" sz="2600" dirty="0">
                <a:solidFill>
                  <a:srgbClr val="57201F"/>
                </a:solidFill>
              </a:rPr>
              <a:t>Индивидуальное и групповое поведенческое консультирование</a:t>
            </a:r>
            <a:r>
              <a:rPr lang="ru-RU" sz="2600" dirty="0"/>
              <a:t>: </a:t>
            </a:r>
          </a:p>
          <a:p>
            <a:pPr>
              <a:buClr>
                <a:srgbClr val="800000"/>
              </a:buClr>
              <a:buSzPct val="120000"/>
              <a:buFont typeface="Corbel" pitchFamily="34" charset="0"/>
              <a:buChar char="−"/>
              <a:defRPr/>
            </a:pPr>
            <a:r>
              <a:rPr lang="ru-RU" sz="2600" dirty="0"/>
              <a:t>краткое консультирование и</a:t>
            </a:r>
          </a:p>
          <a:p>
            <a:pPr>
              <a:buClr>
                <a:srgbClr val="800000"/>
              </a:buClr>
              <a:buSzPct val="120000"/>
              <a:buFont typeface="Corbel" pitchFamily="34" charset="0"/>
              <a:buChar char="−"/>
              <a:defRPr/>
            </a:pPr>
            <a:r>
              <a:rPr lang="ru-RU" sz="2600" dirty="0"/>
              <a:t> интенсивные поведенческие вмешательства</a:t>
            </a:r>
          </a:p>
          <a:p>
            <a:pPr>
              <a:buClr>
                <a:srgbClr val="800000"/>
              </a:buClr>
              <a:buSzPct val="100000"/>
              <a:defRPr/>
            </a:pPr>
            <a:r>
              <a:rPr lang="ru-RU" sz="2600" dirty="0"/>
              <a:t>Применение современных </a:t>
            </a:r>
            <a:r>
              <a:rPr lang="ru-RU" sz="2600" dirty="0">
                <a:solidFill>
                  <a:srgbClr val="57201F"/>
                </a:solidFill>
              </a:rPr>
              <a:t>медикаментозных</a:t>
            </a:r>
            <a:r>
              <a:rPr lang="ru-RU" sz="2600" dirty="0"/>
              <a:t> и </a:t>
            </a:r>
            <a:r>
              <a:rPr lang="ru-RU" sz="2600" dirty="0">
                <a:solidFill>
                  <a:srgbClr val="57201F"/>
                </a:solidFill>
              </a:rPr>
              <a:t>не медикаментозных</a:t>
            </a:r>
            <a:r>
              <a:rPr lang="ru-RU" sz="2600" dirty="0"/>
              <a:t> средств лечения табачной зависимости</a:t>
            </a:r>
          </a:p>
          <a:p>
            <a:pPr>
              <a:buClr>
                <a:srgbClr val="800000"/>
              </a:buClr>
              <a:buSzPct val="100000"/>
              <a:defRPr/>
            </a:pPr>
            <a:r>
              <a:rPr lang="ru-RU" sz="2600" dirty="0">
                <a:solidFill>
                  <a:srgbClr val="57201F"/>
                </a:solidFill>
              </a:rPr>
              <a:t>«Школы здоровья»</a:t>
            </a:r>
            <a:r>
              <a:rPr lang="ru-RU" sz="2600" dirty="0"/>
              <a:t> в системе работы поликлиник и  в организованных коллективах</a:t>
            </a:r>
          </a:p>
          <a:p>
            <a:pPr>
              <a:buClr>
                <a:srgbClr val="800000"/>
              </a:buClr>
              <a:buSzPct val="100000"/>
              <a:defRPr/>
            </a:pPr>
            <a:r>
              <a:rPr lang="ru-RU" sz="2600" dirty="0">
                <a:solidFill>
                  <a:srgbClr val="57201F"/>
                </a:solidFill>
              </a:rPr>
              <a:t>Сочетание</a:t>
            </a:r>
            <a:r>
              <a:rPr lang="ru-RU" sz="2600" dirty="0"/>
              <a:t> вмешательств</a:t>
            </a:r>
          </a:p>
          <a:p>
            <a:pPr marL="0" indent="0">
              <a:buNone/>
            </a:pPr>
            <a:endParaRPr lang="ru-RU" dirty="0"/>
          </a:p>
        </p:txBody>
      </p:sp>
    </p:spTree>
    <p:extLst>
      <p:ext uri="{BB962C8B-B14F-4D97-AF65-F5344CB8AC3E}">
        <p14:creationId xmlns:p14="http://schemas.microsoft.com/office/powerpoint/2010/main" val="2772114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dirty="0">
                <a:ln>
                  <a:noFill/>
                </a:ln>
                <a:solidFill>
                  <a:schemeClr val="accent3"/>
                </a:solidFill>
                <a:effectLst/>
              </a:rPr>
              <a:t>Методы воздействия на табачную зависимость</a:t>
            </a:r>
            <a:endParaRPr lang="ru-RU" sz="3600" dirty="0">
              <a:solidFill>
                <a:schemeClr val="accent3"/>
              </a:solidFill>
            </a:endParaRPr>
          </a:p>
        </p:txBody>
      </p:sp>
      <p:sp>
        <p:nvSpPr>
          <p:cNvPr id="3" name="Объект 2"/>
          <p:cNvSpPr>
            <a:spLocks noGrp="1"/>
          </p:cNvSpPr>
          <p:nvPr>
            <p:ph idx="1"/>
          </p:nvPr>
        </p:nvSpPr>
        <p:spPr>
          <a:xfrm>
            <a:off x="1066800" y="1219200"/>
            <a:ext cx="7620000" cy="5162128"/>
          </a:xfrm>
        </p:spPr>
        <p:txBody>
          <a:bodyPr/>
          <a:lstStyle/>
          <a:p>
            <a:pPr>
              <a:defRPr/>
            </a:pPr>
            <a:r>
              <a:rPr lang="ru-RU" sz="2400" dirty="0">
                <a:solidFill>
                  <a:srgbClr val="57201F"/>
                </a:solidFill>
              </a:rPr>
              <a:t>Медикаментозная терапия</a:t>
            </a:r>
            <a:r>
              <a:rPr lang="ru-RU" sz="2400" dirty="0"/>
              <a:t>:</a:t>
            </a:r>
          </a:p>
          <a:p>
            <a:pPr>
              <a:buClr>
                <a:srgbClr val="57201F"/>
              </a:buClr>
              <a:buSzPct val="100000"/>
              <a:buFont typeface="Corbel" pitchFamily="34" charset="0"/>
              <a:buChar char="−"/>
              <a:defRPr/>
            </a:pPr>
            <a:r>
              <a:rPr lang="ru-RU" sz="2400" dirty="0"/>
              <a:t>Никотин заместительная терапия (НЗТ) препараты содержащие никотин – в виде жевательной резинки, ингаляторов, никотиновых </a:t>
            </a:r>
            <a:r>
              <a:rPr lang="ru-RU" sz="2400" dirty="0" err="1"/>
              <a:t>трансдермальных</a:t>
            </a:r>
            <a:r>
              <a:rPr lang="ru-RU" sz="2400" dirty="0"/>
              <a:t> терапевтических систем – никотин содержащих пастырей</a:t>
            </a:r>
          </a:p>
          <a:p>
            <a:pPr>
              <a:buClr>
                <a:srgbClr val="57201F"/>
              </a:buClr>
              <a:buSzPct val="100000"/>
              <a:buFont typeface="Corbel" pitchFamily="34" charset="0"/>
              <a:buChar char="−"/>
              <a:defRPr/>
            </a:pPr>
            <a:r>
              <a:rPr lang="ru-RU" sz="2400" dirty="0"/>
              <a:t>Частичные агонисты и антагонисты никотиновых рецепторов</a:t>
            </a:r>
          </a:p>
          <a:p>
            <a:pPr>
              <a:defRPr/>
            </a:pPr>
            <a:r>
              <a:rPr lang="ru-RU" sz="2400" dirty="0">
                <a:solidFill>
                  <a:srgbClr val="57201F"/>
                </a:solidFill>
              </a:rPr>
              <a:t>Не медикаментозная терапия</a:t>
            </a:r>
            <a:r>
              <a:rPr lang="ru-RU" sz="2400" dirty="0"/>
              <a:t>:</a:t>
            </a:r>
          </a:p>
          <a:p>
            <a:pPr>
              <a:buClr>
                <a:srgbClr val="57201F"/>
              </a:buClr>
              <a:buFont typeface="Corbel" pitchFamily="34" charset="0"/>
              <a:buChar char="−"/>
              <a:defRPr/>
            </a:pPr>
            <a:r>
              <a:rPr lang="ru-RU" sz="2400" dirty="0"/>
              <a:t>Методы рефлексотерапии: иглорефлексотерапия, электропунктура, КВЧ терапия</a:t>
            </a:r>
          </a:p>
          <a:p>
            <a:pPr marL="0" indent="0">
              <a:buNone/>
            </a:pPr>
            <a:endParaRPr lang="ru-RU" dirty="0"/>
          </a:p>
        </p:txBody>
      </p:sp>
    </p:spTree>
    <p:extLst>
      <p:ext uri="{BB962C8B-B14F-4D97-AF65-F5344CB8AC3E}">
        <p14:creationId xmlns:p14="http://schemas.microsoft.com/office/powerpoint/2010/main" val="1043225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a:t>Самостоятельный план действий:</a:t>
            </a:r>
          </a:p>
        </p:txBody>
      </p:sp>
      <p:sp>
        <p:nvSpPr>
          <p:cNvPr id="3" name="Объект 2"/>
          <p:cNvSpPr>
            <a:spLocks noGrp="1"/>
          </p:cNvSpPr>
          <p:nvPr>
            <p:ph idx="1"/>
          </p:nvPr>
        </p:nvSpPr>
        <p:spPr>
          <a:xfrm>
            <a:off x="1066800" y="980728"/>
            <a:ext cx="7620000" cy="5688632"/>
          </a:xfrm>
        </p:spPr>
        <p:txBody>
          <a:bodyPr/>
          <a:lstStyle/>
          <a:p>
            <a:r>
              <a:rPr lang="ru-RU" sz="1600" dirty="0"/>
              <a:t>Внимательно изучить научные данные о влиянии курения на здоровье.</a:t>
            </a:r>
          </a:p>
          <a:p>
            <a:r>
              <a:rPr lang="ru-RU" sz="1600" dirty="0"/>
              <a:t>Оценить состояние своего здоровья, проанализировать наличие симптомов его нарушения (кашля, мокрота, повышенное артериальное давление, боли  в желудке, ранние морщины, хроническая усталость и т.д.).</a:t>
            </a:r>
          </a:p>
          <a:p>
            <a:r>
              <a:rPr lang="ru-RU" sz="1600" dirty="0"/>
              <a:t>Определите причины отказа от табака (улучшить здоровье, сэкономить деньги, иметь здорового младенца и т.д.).</a:t>
            </a:r>
          </a:p>
          <a:p>
            <a:r>
              <a:rPr lang="ru-RU" sz="1600" dirty="0"/>
              <a:t>Сосредоточьтесь на причинах  и примите решение.</a:t>
            </a:r>
          </a:p>
          <a:p>
            <a:r>
              <a:rPr lang="ru-RU" sz="1600" dirty="0"/>
              <a:t>Выберите день, в который вы бросите курить.</a:t>
            </a:r>
          </a:p>
          <a:p>
            <a:r>
              <a:rPr lang="ru-RU" sz="1600" dirty="0"/>
              <a:t>Не допускайте чтобы кто-то курил там, где находитесь вы.</a:t>
            </a:r>
          </a:p>
          <a:p>
            <a:r>
              <a:rPr lang="ru-RU" sz="1600" dirty="0"/>
              <a:t>Обеспечьте себе поддержку окружающих.</a:t>
            </a:r>
          </a:p>
          <a:p>
            <a:r>
              <a:rPr lang="ru-RU" sz="1600" dirty="0"/>
              <a:t>Определите что вызывает непреодолимое желание курить (тоска, стресс). Научитесь бороться  с проблемами здоровыми способами: чтение, приятная музыка, любимое занятие, манипулирование  каким-либо предметом (при рефлекторном  курении) и т.д.</a:t>
            </a:r>
          </a:p>
          <a:p>
            <a:r>
              <a:rPr lang="ru-RU" sz="1600" dirty="0"/>
              <a:t>Обратитесь за помощью к лекарственным препаратам (пластырь, жевательная резинка).</a:t>
            </a:r>
          </a:p>
          <a:p>
            <a:r>
              <a:rPr lang="ru-RU" sz="1600" dirty="0"/>
              <a:t>Обратитесь  к специалистам в области зависимостей (нарколог, психотерапевт и т.д.).</a:t>
            </a:r>
          </a:p>
        </p:txBody>
      </p:sp>
    </p:spTree>
    <p:extLst>
      <p:ext uri="{BB962C8B-B14F-4D97-AF65-F5344CB8AC3E}">
        <p14:creationId xmlns:p14="http://schemas.microsoft.com/office/powerpoint/2010/main" val="3421047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Альтернатива курения:</a:t>
            </a:r>
          </a:p>
        </p:txBody>
      </p:sp>
      <p:sp>
        <p:nvSpPr>
          <p:cNvPr id="3" name="Объект 2"/>
          <p:cNvSpPr>
            <a:spLocks noGrp="1"/>
          </p:cNvSpPr>
          <p:nvPr>
            <p:ph idx="1"/>
          </p:nvPr>
        </p:nvSpPr>
        <p:spPr/>
        <p:txBody>
          <a:bodyPr/>
          <a:lstStyle/>
          <a:p>
            <a:r>
              <a:rPr lang="ru-RU" sz="3200" dirty="0"/>
              <a:t>Рациональное питание.</a:t>
            </a:r>
          </a:p>
          <a:p>
            <a:r>
              <a:rPr lang="ru-RU" sz="3200" dirty="0"/>
              <a:t>Спорт (плавание, бег).</a:t>
            </a:r>
          </a:p>
          <a:p>
            <a:r>
              <a:rPr lang="ru-RU" sz="3200" dirty="0"/>
              <a:t>Душевный комфорт.</a:t>
            </a:r>
          </a:p>
          <a:p>
            <a:r>
              <a:rPr lang="ru-RU" sz="3200" dirty="0"/>
              <a:t>Разумное чередование труда и отдыха.</a:t>
            </a:r>
          </a:p>
          <a:p>
            <a:r>
              <a:rPr lang="ru-RU" sz="3200" dirty="0"/>
              <a:t>Интересное и увлекательное проведение свободного времени.</a:t>
            </a:r>
          </a:p>
        </p:txBody>
      </p:sp>
    </p:spTree>
    <p:extLst>
      <p:ext uri="{BB962C8B-B14F-4D97-AF65-F5344CB8AC3E}">
        <p14:creationId xmlns:p14="http://schemas.microsoft.com/office/powerpoint/2010/main" val="10472069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914400" y="2362200"/>
            <a:ext cx="7924800" cy="2057400"/>
          </a:xfrm>
        </p:spPr>
        <p:txBody>
          <a:bodyPr/>
          <a:lstStyle/>
          <a:p>
            <a:pPr algn="ctr"/>
            <a:r>
              <a:rPr lang="ru-RU" dirty="0"/>
              <a:t>Благодарю за внимание!</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Статистика:</a:t>
            </a:r>
          </a:p>
        </p:txBody>
      </p:sp>
      <p:sp>
        <p:nvSpPr>
          <p:cNvPr id="3" name="Объект 2"/>
          <p:cNvSpPr>
            <a:spLocks noGrp="1"/>
          </p:cNvSpPr>
          <p:nvPr>
            <p:ph idx="1"/>
          </p:nvPr>
        </p:nvSpPr>
        <p:spPr/>
        <p:txBody>
          <a:bodyPr/>
          <a:lstStyle/>
          <a:p>
            <a:pPr marL="0" indent="0">
              <a:buNone/>
              <a:defRPr/>
            </a:pPr>
            <a:r>
              <a:rPr lang="ru-RU" sz="2000" dirty="0">
                <a:solidFill>
                  <a:schemeClr val="accent5">
                    <a:lumMod val="50000"/>
                  </a:schemeClr>
                </a:solidFill>
              </a:rPr>
              <a:t>Возраст начала курения:</a:t>
            </a:r>
          </a:p>
          <a:p>
            <a:pPr>
              <a:buNone/>
              <a:defRPr/>
            </a:pPr>
            <a:r>
              <a:rPr lang="ru-RU" sz="2000" dirty="0">
                <a:solidFill>
                  <a:schemeClr val="accent5">
                    <a:lumMod val="50000"/>
                  </a:schemeClr>
                </a:solidFill>
              </a:rPr>
              <a:t>	мальчики 9,7 лет</a:t>
            </a:r>
          </a:p>
          <a:p>
            <a:pPr>
              <a:buNone/>
              <a:defRPr/>
            </a:pPr>
            <a:r>
              <a:rPr lang="ru-RU" sz="2000" dirty="0">
                <a:solidFill>
                  <a:schemeClr val="accent5">
                    <a:lumMod val="50000"/>
                  </a:schemeClr>
                </a:solidFill>
              </a:rPr>
              <a:t>	девочки 11,2 года</a:t>
            </a:r>
          </a:p>
          <a:p>
            <a:pPr marL="0" indent="0">
              <a:buNone/>
              <a:defRPr/>
            </a:pPr>
            <a:endParaRPr lang="ru-RU" sz="2000" dirty="0">
              <a:solidFill>
                <a:schemeClr val="accent5">
                  <a:lumMod val="50000"/>
                </a:schemeClr>
              </a:solidFill>
            </a:endParaRPr>
          </a:p>
          <a:p>
            <a:pPr marL="0" indent="0">
              <a:buNone/>
              <a:defRPr/>
            </a:pPr>
            <a:endParaRPr lang="ru-RU" sz="2000" dirty="0">
              <a:solidFill>
                <a:schemeClr val="accent5">
                  <a:lumMod val="50000"/>
                </a:schemeClr>
              </a:solidFill>
            </a:endParaRPr>
          </a:p>
          <a:p>
            <a:pPr marL="0" indent="0">
              <a:buNone/>
              <a:defRPr/>
            </a:pPr>
            <a:r>
              <a:rPr lang="ru-RU" sz="2000" dirty="0">
                <a:solidFill>
                  <a:schemeClr val="accent5">
                    <a:lumMod val="50000"/>
                  </a:schemeClr>
                </a:solidFill>
              </a:rPr>
              <a:t>Число курящих детей, </a:t>
            </a:r>
          </a:p>
          <a:p>
            <a:pPr marL="0" indent="0">
              <a:buNone/>
              <a:defRPr/>
            </a:pPr>
            <a:r>
              <a:rPr lang="ru-RU" sz="2000" dirty="0">
                <a:solidFill>
                  <a:schemeClr val="accent5">
                    <a:lumMod val="50000"/>
                  </a:schemeClr>
                </a:solidFill>
              </a:rPr>
              <a:t>в семьях курильщиков </a:t>
            </a:r>
          </a:p>
          <a:p>
            <a:pPr marL="0" indent="0">
              <a:buNone/>
              <a:defRPr/>
            </a:pPr>
            <a:r>
              <a:rPr lang="ru-RU" sz="2000" dirty="0">
                <a:solidFill>
                  <a:schemeClr val="accent5">
                    <a:lumMod val="50000"/>
                  </a:schemeClr>
                </a:solidFill>
              </a:rPr>
              <a:t>в 2 раза выше, чем в </a:t>
            </a:r>
          </a:p>
          <a:p>
            <a:pPr marL="0" indent="0">
              <a:buNone/>
              <a:defRPr/>
            </a:pPr>
            <a:r>
              <a:rPr lang="ru-RU" sz="2000" dirty="0">
                <a:solidFill>
                  <a:schemeClr val="accent5">
                    <a:lumMod val="50000"/>
                  </a:schemeClr>
                </a:solidFill>
              </a:rPr>
              <a:t>семьях, где родители </a:t>
            </a:r>
          </a:p>
          <a:p>
            <a:pPr marL="0" indent="0">
              <a:buNone/>
              <a:defRPr/>
            </a:pPr>
            <a:r>
              <a:rPr lang="ru-RU" sz="2000" dirty="0">
                <a:solidFill>
                  <a:schemeClr val="accent5">
                    <a:lumMod val="50000"/>
                  </a:schemeClr>
                </a:solidFill>
              </a:rPr>
              <a:t>не курят</a:t>
            </a:r>
          </a:p>
          <a:p>
            <a:pPr marL="0" indent="0">
              <a:buNone/>
            </a:pPr>
            <a:endParaRPr lang="ru-RU" dirty="0"/>
          </a:p>
        </p:txBody>
      </p:sp>
      <p:pic>
        <p:nvPicPr>
          <p:cNvPr id="4" name="Picture 3" descr="1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72000" y="1628800"/>
            <a:ext cx="45720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700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Немного истории</a:t>
            </a:r>
          </a:p>
        </p:txBody>
      </p:sp>
      <p:sp>
        <p:nvSpPr>
          <p:cNvPr id="3" name="Объект 2"/>
          <p:cNvSpPr>
            <a:spLocks noGrp="1"/>
          </p:cNvSpPr>
          <p:nvPr>
            <p:ph idx="1"/>
          </p:nvPr>
        </p:nvSpPr>
        <p:spPr>
          <a:xfrm>
            <a:off x="1066800" y="1052736"/>
            <a:ext cx="7620000" cy="5472608"/>
          </a:xfrm>
        </p:spPr>
        <p:txBody>
          <a:bodyPr/>
          <a:lstStyle/>
          <a:p>
            <a:r>
              <a:rPr lang="ru-RU" sz="2000" dirty="0"/>
              <a:t>Вначале назначение табака было благородно - он использовался как декоративное растение, </a:t>
            </a:r>
          </a:p>
          <a:p>
            <a:r>
              <a:rPr lang="ru-RU" sz="2000" dirty="0"/>
              <a:t>Позднее печальный приоритет был отдан жеванию, нюханию и курению. </a:t>
            </a:r>
          </a:p>
          <a:p>
            <a:r>
              <a:rPr lang="ru-RU" sz="2000" dirty="0"/>
              <a:t>В Европу был завезен из Америки </a:t>
            </a:r>
            <a:r>
              <a:rPr lang="ru-RU" sz="2000" dirty="0" err="1"/>
              <a:t>Х.Колумбом</a:t>
            </a:r>
            <a:r>
              <a:rPr lang="ru-RU" sz="2000" dirty="0"/>
              <a:t>  в конце 15 века. </a:t>
            </a:r>
          </a:p>
          <a:p>
            <a:r>
              <a:rPr lang="ru-RU" sz="2000" dirty="0"/>
              <a:t>В начале 17 века табак начали активно культивировать в России. </a:t>
            </a:r>
          </a:p>
          <a:p>
            <a:r>
              <a:rPr lang="ru-RU" sz="2000" dirty="0"/>
              <a:t>До петровских времен курильщиков наказывали палочными ударами и плетью, а в 1649 г. был наложен запрет на курение. </a:t>
            </a:r>
          </a:p>
          <a:p>
            <a:r>
              <a:rPr lang="ru-RU" sz="2000" dirty="0"/>
              <a:t>Петр I, перенявший курение во время пребывания в Голландии, разрешил продажу табака, наложив пошлину в пользу государства. </a:t>
            </a:r>
          </a:p>
          <a:p>
            <a:r>
              <a:rPr lang="ru-RU" sz="2000" dirty="0"/>
              <a:t>После этого курение постепенно распространилось по всей России и стало тяжелым бытовым пороком. </a:t>
            </a:r>
          </a:p>
          <a:p>
            <a:endParaRPr lang="ru-RU" sz="2200" dirty="0"/>
          </a:p>
        </p:txBody>
      </p:sp>
    </p:spTree>
    <p:extLst>
      <p:ext uri="{BB962C8B-B14F-4D97-AF65-F5344CB8AC3E}">
        <p14:creationId xmlns:p14="http://schemas.microsoft.com/office/powerpoint/2010/main" val="1367336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Немного истории</a:t>
            </a:r>
          </a:p>
        </p:txBody>
      </p:sp>
      <p:sp>
        <p:nvSpPr>
          <p:cNvPr id="3" name="Объект 2"/>
          <p:cNvSpPr>
            <a:spLocks noGrp="1"/>
          </p:cNvSpPr>
          <p:nvPr>
            <p:ph idx="1"/>
          </p:nvPr>
        </p:nvSpPr>
        <p:spPr>
          <a:xfrm>
            <a:off x="1066800" y="1484784"/>
            <a:ext cx="7620000" cy="5040560"/>
          </a:xfrm>
        </p:spPr>
        <p:txBody>
          <a:bodyPr/>
          <a:lstStyle/>
          <a:p>
            <a:r>
              <a:rPr lang="ru-RU" sz="2400" dirty="0"/>
              <a:t>Центром профилактической медицины проведены исследования изменения численности постоянных курильщиков в зависимости от экономической ситуации в стране. Оказалось, что во время серьезных экономических реформ и материальной нестабильности резко снижался процент курящих мальчиков и девочек, – у подростков просто не было денег на сигареты. При стабилизации экономической ситуации, процент курильщиков снова вернулся на прежнее место.</a:t>
            </a:r>
          </a:p>
        </p:txBody>
      </p:sp>
    </p:spTree>
    <p:extLst>
      <p:ext uri="{BB962C8B-B14F-4D97-AF65-F5344CB8AC3E}">
        <p14:creationId xmlns:p14="http://schemas.microsoft.com/office/powerpoint/2010/main" val="2625278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Причины </a:t>
            </a:r>
            <a:r>
              <a:rPr lang="ru-RU" dirty="0" err="1"/>
              <a:t>табакокурения</a:t>
            </a:r>
            <a:r>
              <a:rPr lang="ru-RU" dirty="0"/>
              <a:t>:</a:t>
            </a:r>
          </a:p>
        </p:txBody>
      </p:sp>
      <p:sp>
        <p:nvSpPr>
          <p:cNvPr id="3" name="Объект 2"/>
          <p:cNvSpPr>
            <a:spLocks noGrp="1"/>
          </p:cNvSpPr>
          <p:nvPr>
            <p:ph idx="1"/>
          </p:nvPr>
        </p:nvSpPr>
        <p:spPr>
          <a:xfrm>
            <a:off x="1066800" y="1219200"/>
            <a:ext cx="7620000" cy="5378152"/>
          </a:xfrm>
        </p:spPr>
        <p:txBody>
          <a:bodyPr/>
          <a:lstStyle/>
          <a:p>
            <a:pPr>
              <a:lnSpc>
                <a:spcPct val="90000"/>
              </a:lnSpc>
              <a:buNone/>
              <a:defRPr/>
            </a:pPr>
            <a:r>
              <a:rPr lang="ru-RU" sz="2400" dirty="0">
                <a:solidFill>
                  <a:schemeClr val="accent2"/>
                </a:solidFill>
              </a:rPr>
              <a:t>Психологические факторы </a:t>
            </a:r>
          </a:p>
          <a:p>
            <a:pPr>
              <a:lnSpc>
                <a:spcPct val="90000"/>
              </a:lnSpc>
              <a:defRPr/>
            </a:pPr>
            <a:r>
              <a:rPr lang="ru-RU" sz="2400" dirty="0">
                <a:solidFill>
                  <a:schemeClr val="accent5">
                    <a:lumMod val="50000"/>
                  </a:schemeClr>
                </a:solidFill>
              </a:rPr>
              <a:t>Любопытство</a:t>
            </a:r>
          </a:p>
          <a:p>
            <a:pPr>
              <a:lnSpc>
                <a:spcPct val="90000"/>
              </a:lnSpc>
              <a:defRPr/>
            </a:pPr>
            <a:r>
              <a:rPr lang="ru-RU" sz="2400" dirty="0">
                <a:solidFill>
                  <a:schemeClr val="accent5">
                    <a:lumMod val="50000"/>
                  </a:schemeClr>
                </a:solidFill>
              </a:rPr>
              <a:t>Потребность в эксперименте </a:t>
            </a:r>
          </a:p>
          <a:p>
            <a:pPr>
              <a:lnSpc>
                <a:spcPct val="90000"/>
              </a:lnSpc>
              <a:defRPr/>
            </a:pPr>
            <a:r>
              <a:rPr lang="ru-RU" sz="2400" dirty="0">
                <a:solidFill>
                  <a:schemeClr val="accent5">
                    <a:lumMod val="50000"/>
                  </a:schemeClr>
                </a:solidFill>
              </a:rPr>
              <a:t>Вызов</a:t>
            </a:r>
          </a:p>
          <a:p>
            <a:pPr>
              <a:lnSpc>
                <a:spcPct val="90000"/>
              </a:lnSpc>
              <a:defRPr/>
            </a:pPr>
            <a:r>
              <a:rPr lang="ru-RU" sz="2400" dirty="0">
                <a:solidFill>
                  <a:schemeClr val="accent5">
                    <a:lumMod val="50000"/>
                  </a:schemeClr>
                </a:solidFill>
              </a:rPr>
              <a:t>Досрочная «взрослость»</a:t>
            </a:r>
          </a:p>
          <a:p>
            <a:pPr>
              <a:lnSpc>
                <a:spcPct val="90000"/>
              </a:lnSpc>
              <a:buNone/>
              <a:defRPr/>
            </a:pPr>
            <a:r>
              <a:rPr lang="ru-RU" sz="2400" dirty="0">
                <a:solidFill>
                  <a:schemeClr val="accent2"/>
                </a:solidFill>
              </a:rPr>
              <a:t>Социальное окружение </a:t>
            </a:r>
          </a:p>
          <a:p>
            <a:pPr>
              <a:lnSpc>
                <a:spcPct val="90000"/>
              </a:lnSpc>
              <a:defRPr/>
            </a:pPr>
            <a:r>
              <a:rPr lang="ru-RU" sz="2400" dirty="0">
                <a:solidFill>
                  <a:schemeClr val="accent5">
                    <a:lumMod val="50000"/>
                  </a:schemeClr>
                </a:solidFill>
              </a:rPr>
              <a:t>Пример и отношение родителей, старших братьев и сестер</a:t>
            </a:r>
          </a:p>
          <a:p>
            <a:pPr>
              <a:lnSpc>
                <a:spcPct val="90000"/>
              </a:lnSpc>
              <a:defRPr/>
            </a:pPr>
            <a:r>
              <a:rPr lang="ru-RU" sz="2400" dirty="0">
                <a:solidFill>
                  <a:schemeClr val="accent5">
                    <a:lumMod val="50000"/>
                  </a:schemeClr>
                </a:solidFill>
              </a:rPr>
              <a:t>Давление товарищей</a:t>
            </a:r>
          </a:p>
          <a:p>
            <a:pPr>
              <a:lnSpc>
                <a:spcPct val="90000"/>
              </a:lnSpc>
              <a:defRPr/>
            </a:pPr>
            <a:r>
              <a:rPr lang="ru-RU" sz="2400" dirty="0">
                <a:solidFill>
                  <a:schemeClr val="accent5">
                    <a:lumMod val="50000"/>
                  </a:schemeClr>
                </a:solidFill>
              </a:rPr>
              <a:t>Пример «ключевых взрослых» (преподаватель, знаменитый актер)</a:t>
            </a:r>
          </a:p>
          <a:p>
            <a:pPr>
              <a:lnSpc>
                <a:spcPct val="90000"/>
              </a:lnSpc>
              <a:buNone/>
              <a:defRPr/>
            </a:pPr>
            <a:r>
              <a:rPr lang="ru-RU" sz="2400" dirty="0">
                <a:solidFill>
                  <a:schemeClr val="accent2"/>
                </a:solidFill>
              </a:rPr>
              <a:t>Физиологические факторы</a:t>
            </a:r>
          </a:p>
          <a:p>
            <a:pPr>
              <a:lnSpc>
                <a:spcPct val="90000"/>
              </a:lnSpc>
              <a:defRPr/>
            </a:pPr>
            <a:r>
              <a:rPr lang="ru-RU" sz="2400" dirty="0">
                <a:solidFill>
                  <a:schemeClr val="accent5">
                    <a:lumMod val="50000"/>
                  </a:schemeClr>
                </a:solidFill>
              </a:rPr>
              <a:t>Эффект никотина</a:t>
            </a:r>
          </a:p>
          <a:p>
            <a:pPr>
              <a:lnSpc>
                <a:spcPct val="90000"/>
              </a:lnSpc>
              <a:defRPr/>
            </a:pPr>
            <a:r>
              <a:rPr lang="ru-RU" sz="2400" dirty="0">
                <a:solidFill>
                  <a:schemeClr val="accent5">
                    <a:lumMod val="50000"/>
                  </a:schemeClr>
                </a:solidFill>
              </a:rPr>
              <a:t>Эффект оксида углерода и другие</a:t>
            </a:r>
          </a:p>
        </p:txBody>
      </p:sp>
    </p:spTree>
    <p:extLst>
      <p:ext uri="{BB962C8B-B14F-4D97-AF65-F5344CB8AC3E}">
        <p14:creationId xmlns:p14="http://schemas.microsoft.com/office/powerpoint/2010/main" val="610234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16138"/>
            <a:ext cx="7620000" cy="5777158"/>
          </a:xfrm>
        </p:spPr>
        <p:txBody>
          <a:bodyPr/>
          <a:lstStyle/>
          <a:p>
            <a:pPr marL="0" indent="0">
              <a:lnSpc>
                <a:spcPct val="80000"/>
              </a:lnSpc>
              <a:buClr>
                <a:srgbClr val="FFFF00"/>
              </a:buClr>
              <a:buNone/>
              <a:defRPr/>
            </a:pPr>
            <a:r>
              <a:rPr lang="ru-RU" sz="1800" dirty="0">
                <a:solidFill>
                  <a:schemeClr val="accent2"/>
                </a:solidFill>
              </a:rPr>
              <a:t>Никотин выделен из </a:t>
            </a:r>
          </a:p>
          <a:p>
            <a:pPr marL="0" indent="0">
              <a:lnSpc>
                <a:spcPct val="80000"/>
              </a:lnSpc>
              <a:buClr>
                <a:srgbClr val="FFFF00"/>
              </a:buClr>
              <a:buNone/>
              <a:defRPr/>
            </a:pPr>
            <a:r>
              <a:rPr lang="ru-RU" sz="1800" dirty="0">
                <a:solidFill>
                  <a:schemeClr val="accent2"/>
                </a:solidFill>
              </a:rPr>
              <a:t>листьев табака и табачного </a:t>
            </a:r>
          </a:p>
          <a:p>
            <a:pPr marL="0" indent="0">
              <a:lnSpc>
                <a:spcPct val="80000"/>
              </a:lnSpc>
              <a:buClr>
                <a:srgbClr val="FFFF00"/>
              </a:buClr>
              <a:buNone/>
              <a:defRPr/>
            </a:pPr>
            <a:r>
              <a:rPr lang="ru-RU" sz="1800" dirty="0">
                <a:solidFill>
                  <a:schemeClr val="accent2"/>
                </a:solidFill>
              </a:rPr>
              <a:t>дыма в 1809 г.</a:t>
            </a:r>
          </a:p>
          <a:p>
            <a:pPr marL="0" indent="0">
              <a:lnSpc>
                <a:spcPct val="80000"/>
              </a:lnSpc>
              <a:buClr>
                <a:srgbClr val="FFFF00"/>
              </a:buClr>
              <a:buNone/>
              <a:defRPr/>
            </a:pPr>
            <a:endParaRPr lang="ru-RU" sz="1800" dirty="0">
              <a:solidFill>
                <a:schemeClr val="accent2"/>
              </a:solidFill>
            </a:endParaRPr>
          </a:p>
          <a:p>
            <a:pPr marL="0" indent="0">
              <a:lnSpc>
                <a:spcPct val="80000"/>
              </a:lnSpc>
              <a:buClr>
                <a:srgbClr val="FFFF00"/>
              </a:buClr>
              <a:buNone/>
              <a:defRPr/>
            </a:pPr>
            <a:r>
              <a:rPr lang="ru-RU" sz="1800" dirty="0">
                <a:solidFill>
                  <a:schemeClr val="accent2"/>
                </a:solidFill>
              </a:rPr>
              <a:t>Температура тления табака –</a:t>
            </a:r>
          </a:p>
          <a:p>
            <a:pPr marL="0" indent="0">
              <a:lnSpc>
                <a:spcPct val="80000"/>
              </a:lnSpc>
              <a:buClr>
                <a:srgbClr val="FFFF00"/>
              </a:buClr>
              <a:buNone/>
              <a:defRPr/>
            </a:pPr>
            <a:r>
              <a:rPr lang="ru-RU" sz="1800" dirty="0">
                <a:solidFill>
                  <a:schemeClr val="accent2"/>
                </a:solidFill>
              </a:rPr>
              <a:t> 300</a:t>
            </a:r>
            <a:r>
              <a:rPr lang="en-US" sz="1800" dirty="0">
                <a:solidFill>
                  <a:schemeClr val="accent2"/>
                </a:solidFill>
                <a:cs typeface="Arial" charset="0"/>
              </a:rPr>
              <a:t>°</a:t>
            </a:r>
            <a:r>
              <a:rPr lang="ru-RU" sz="1800" dirty="0">
                <a:solidFill>
                  <a:schemeClr val="accent2"/>
                </a:solidFill>
                <a:cs typeface="Arial" charset="0"/>
              </a:rPr>
              <a:t>С (во время затяжки </a:t>
            </a:r>
          </a:p>
          <a:p>
            <a:pPr marL="0" indent="0">
              <a:lnSpc>
                <a:spcPct val="80000"/>
              </a:lnSpc>
              <a:buClr>
                <a:srgbClr val="FFFF00"/>
              </a:buClr>
              <a:buNone/>
              <a:defRPr/>
            </a:pPr>
            <a:r>
              <a:rPr lang="ru-RU" sz="1800" dirty="0">
                <a:solidFill>
                  <a:schemeClr val="accent2"/>
                </a:solidFill>
                <a:cs typeface="Arial" charset="0"/>
              </a:rPr>
              <a:t>900</a:t>
            </a:r>
            <a:r>
              <a:rPr lang="en-US" sz="1800" dirty="0">
                <a:solidFill>
                  <a:schemeClr val="accent2"/>
                </a:solidFill>
                <a:cs typeface="Arial" charset="0"/>
              </a:rPr>
              <a:t>°</a:t>
            </a:r>
            <a:r>
              <a:rPr lang="ru-RU" sz="1800" dirty="0">
                <a:solidFill>
                  <a:schemeClr val="accent2"/>
                </a:solidFill>
                <a:cs typeface="Arial" charset="0"/>
              </a:rPr>
              <a:t>С - 1100 </a:t>
            </a:r>
            <a:r>
              <a:rPr lang="en-US" sz="1800" dirty="0">
                <a:solidFill>
                  <a:schemeClr val="accent2"/>
                </a:solidFill>
                <a:cs typeface="Arial" charset="0"/>
              </a:rPr>
              <a:t>°</a:t>
            </a:r>
            <a:r>
              <a:rPr lang="ru-RU" sz="1800" dirty="0">
                <a:solidFill>
                  <a:schemeClr val="accent2"/>
                </a:solidFill>
                <a:cs typeface="Arial" charset="0"/>
              </a:rPr>
              <a:t>С) </a:t>
            </a:r>
          </a:p>
          <a:p>
            <a:pPr marL="0" indent="0">
              <a:lnSpc>
                <a:spcPct val="80000"/>
              </a:lnSpc>
              <a:buClr>
                <a:srgbClr val="FFFF00"/>
              </a:buClr>
              <a:buNone/>
              <a:defRPr/>
            </a:pPr>
            <a:endParaRPr lang="ru-RU" sz="1800" dirty="0">
              <a:solidFill>
                <a:schemeClr val="accent2"/>
              </a:solidFill>
              <a:cs typeface="Arial" charset="0"/>
            </a:endParaRPr>
          </a:p>
          <a:p>
            <a:pPr marL="0" indent="0">
              <a:lnSpc>
                <a:spcPct val="80000"/>
              </a:lnSpc>
              <a:buClr>
                <a:srgbClr val="FFFF00"/>
              </a:buClr>
              <a:buNone/>
              <a:defRPr/>
            </a:pPr>
            <a:r>
              <a:rPr lang="ru-RU" sz="1800" dirty="0">
                <a:solidFill>
                  <a:schemeClr val="accent2"/>
                </a:solidFill>
                <a:cs typeface="Arial" charset="0"/>
              </a:rPr>
              <a:t>Температура табачного </a:t>
            </a:r>
          </a:p>
          <a:p>
            <a:pPr marL="0" indent="0">
              <a:lnSpc>
                <a:spcPct val="80000"/>
              </a:lnSpc>
              <a:buClr>
                <a:srgbClr val="FFFF00"/>
              </a:buClr>
              <a:buNone/>
              <a:defRPr/>
            </a:pPr>
            <a:r>
              <a:rPr lang="ru-RU" sz="1800" dirty="0">
                <a:solidFill>
                  <a:schemeClr val="accent2"/>
                </a:solidFill>
                <a:cs typeface="Arial" charset="0"/>
              </a:rPr>
              <a:t>дыма – 40-60 </a:t>
            </a:r>
            <a:r>
              <a:rPr lang="en-US" sz="1800" dirty="0">
                <a:solidFill>
                  <a:schemeClr val="accent2"/>
                </a:solidFill>
                <a:cs typeface="Arial" charset="0"/>
              </a:rPr>
              <a:t>°</a:t>
            </a:r>
            <a:r>
              <a:rPr lang="ru-RU" sz="1800" dirty="0">
                <a:solidFill>
                  <a:schemeClr val="accent2"/>
                </a:solidFill>
                <a:cs typeface="Arial" charset="0"/>
              </a:rPr>
              <a:t>С </a:t>
            </a:r>
          </a:p>
          <a:p>
            <a:pPr marL="0" indent="0">
              <a:lnSpc>
                <a:spcPct val="80000"/>
              </a:lnSpc>
              <a:buClr>
                <a:srgbClr val="FFFF00"/>
              </a:buClr>
              <a:buNone/>
              <a:defRPr/>
            </a:pPr>
            <a:endParaRPr lang="ru-RU" sz="1800" dirty="0">
              <a:solidFill>
                <a:schemeClr val="accent2"/>
              </a:solidFill>
            </a:endParaRPr>
          </a:p>
          <a:p>
            <a:pPr marL="0" indent="0">
              <a:lnSpc>
                <a:spcPct val="80000"/>
              </a:lnSpc>
              <a:buClr>
                <a:srgbClr val="FFFF00"/>
              </a:buClr>
              <a:buNone/>
              <a:defRPr/>
            </a:pPr>
            <a:r>
              <a:rPr lang="ru-RU" sz="1800" dirty="0">
                <a:solidFill>
                  <a:schemeClr val="accent2"/>
                </a:solidFill>
              </a:rPr>
              <a:t>Горящая сигарета </a:t>
            </a:r>
          </a:p>
          <a:p>
            <a:pPr marL="0" indent="0">
              <a:lnSpc>
                <a:spcPct val="80000"/>
              </a:lnSpc>
              <a:buClr>
                <a:srgbClr val="FFFF00"/>
              </a:buClr>
              <a:buNone/>
              <a:defRPr/>
            </a:pPr>
            <a:r>
              <a:rPr lang="ru-RU" sz="1800" dirty="0">
                <a:solidFill>
                  <a:schemeClr val="accent2"/>
                </a:solidFill>
              </a:rPr>
              <a:t>продуцирует более </a:t>
            </a:r>
          </a:p>
          <a:p>
            <a:pPr marL="0" indent="0">
              <a:lnSpc>
                <a:spcPct val="80000"/>
              </a:lnSpc>
              <a:buClr>
                <a:srgbClr val="FFFF00"/>
              </a:buClr>
              <a:buNone/>
              <a:defRPr/>
            </a:pPr>
            <a:r>
              <a:rPr lang="ru-RU" sz="1800" dirty="0">
                <a:solidFill>
                  <a:schemeClr val="accent2"/>
                </a:solidFill>
              </a:rPr>
              <a:t>4 тыс. химических соединений, из них: 	40 канцерогенов и 12 ко-канцерогенов</a:t>
            </a:r>
            <a:r>
              <a:rPr lang="en-US" sz="1800" dirty="0">
                <a:solidFill>
                  <a:schemeClr val="accent2"/>
                </a:solidFill>
              </a:rPr>
              <a:t> </a:t>
            </a:r>
            <a:r>
              <a:rPr lang="ru-RU" sz="1800" dirty="0">
                <a:solidFill>
                  <a:schemeClr val="accent2"/>
                </a:solidFill>
              </a:rPr>
              <a:t>более </a:t>
            </a:r>
            <a:r>
              <a:rPr lang="en-US" sz="1800" dirty="0">
                <a:solidFill>
                  <a:schemeClr val="accent2"/>
                </a:solidFill>
              </a:rPr>
              <a:t>50</a:t>
            </a:r>
            <a:endParaRPr lang="ru-RU" sz="1800" dirty="0">
              <a:solidFill>
                <a:schemeClr val="accent2"/>
              </a:solidFill>
            </a:endParaRPr>
          </a:p>
          <a:p>
            <a:pPr marL="0" indent="0">
              <a:lnSpc>
                <a:spcPct val="80000"/>
              </a:lnSpc>
              <a:buClr>
                <a:srgbClr val="FFFF00"/>
              </a:buClr>
              <a:buNone/>
              <a:defRPr/>
            </a:pPr>
            <a:endParaRPr lang="ru-RU" sz="1800" dirty="0">
              <a:solidFill>
                <a:schemeClr val="accent2"/>
              </a:solidFill>
            </a:endParaRPr>
          </a:p>
          <a:p>
            <a:pPr marL="0" indent="0">
              <a:lnSpc>
                <a:spcPct val="80000"/>
              </a:lnSpc>
              <a:buClr>
                <a:srgbClr val="FFFF00"/>
              </a:buClr>
              <a:buNone/>
              <a:defRPr/>
            </a:pPr>
            <a:r>
              <a:rPr lang="ru-RU" sz="1800" dirty="0">
                <a:solidFill>
                  <a:schemeClr val="accent2"/>
                </a:solidFill>
              </a:rPr>
              <a:t>При выкуривании 20 г табака </a:t>
            </a:r>
          </a:p>
          <a:p>
            <a:pPr marL="0" indent="0">
              <a:lnSpc>
                <a:spcPct val="80000"/>
              </a:lnSpc>
              <a:buClr>
                <a:srgbClr val="FFFF00"/>
              </a:buClr>
              <a:buNone/>
              <a:defRPr/>
            </a:pPr>
            <a:r>
              <a:rPr lang="ru-RU" sz="1800" dirty="0">
                <a:solidFill>
                  <a:schemeClr val="accent2"/>
                </a:solidFill>
              </a:rPr>
              <a:t>образуется 1г дегтя</a:t>
            </a:r>
          </a:p>
          <a:p>
            <a:pPr marL="0" indent="0">
              <a:lnSpc>
                <a:spcPct val="80000"/>
              </a:lnSpc>
              <a:buClr>
                <a:srgbClr val="FFFF00"/>
              </a:buClr>
              <a:buNone/>
              <a:defRPr/>
            </a:pPr>
            <a:endParaRPr lang="ru-RU" sz="1800" dirty="0">
              <a:solidFill>
                <a:schemeClr val="accent2"/>
              </a:solidFill>
              <a:cs typeface="Arial" charset="0"/>
            </a:endParaRPr>
          </a:p>
          <a:p>
            <a:pPr marL="0" indent="0">
              <a:lnSpc>
                <a:spcPct val="80000"/>
              </a:lnSpc>
              <a:buClr>
                <a:srgbClr val="FFFF00"/>
              </a:buClr>
              <a:buNone/>
              <a:defRPr/>
            </a:pPr>
            <a:r>
              <a:rPr lang="ru-RU" sz="1800" dirty="0">
                <a:solidFill>
                  <a:schemeClr val="accent2"/>
                </a:solidFill>
                <a:cs typeface="Arial" charset="0"/>
              </a:rPr>
              <a:t>Современные фильтры удерживают не более 20% содержащихся в дыме веществ</a:t>
            </a:r>
            <a:endParaRPr lang="en-US" sz="1800" dirty="0">
              <a:solidFill>
                <a:schemeClr val="accent2"/>
              </a:solidFill>
              <a:cs typeface="Arial" charset="0"/>
            </a:endParaRPr>
          </a:p>
        </p:txBody>
      </p:sp>
      <p:pic>
        <p:nvPicPr>
          <p:cNvPr id="4" name="Picture 3"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88640"/>
            <a:ext cx="4572000"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4016286"/>
      </p:ext>
    </p:extLst>
  </p:cSld>
  <p:clrMapOvr>
    <a:masterClrMapping/>
  </p:clrMapOvr>
</p:sld>
</file>

<file path=ppt/theme/theme1.xml><?xml version="1.0" encoding="utf-8"?>
<a:theme xmlns:a="http://schemas.openxmlformats.org/drawingml/2006/main" name="calculated_risk">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Times New Roman"/>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calculated_risk</Template>
  <TotalTime>321</TotalTime>
  <Words>2937</Words>
  <Application>Microsoft Office PowerPoint</Application>
  <PresentationFormat>Экран (4:3)</PresentationFormat>
  <Paragraphs>294</Paragraphs>
  <Slides>45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45</vt:i4>
      </vt:variant>
    </vt:vector>
  </HeadingPairs>
  <TitlesOfParts>
    <vt:vector size="50" baseType="lpstr">
      <vt:lpstr>Arial</vt:lpstr>
      <vt:lpstr>Corbel</vt:lpstr>
      <vt:lpstr>Tahoma</vt:lpstr>
      <vt:lpstr>Times New Roman</vt:lpstr>
      <vt:lpstr>calculated_risk</vt:lpstr>
      <vt:lpstr>Профилактика табакокурения </vt:lpstr>
      <vt:lpstr>Презентация PowerPoint</vt:lpstr>
      <vt:lpstr>Статистика:</vt:lpstr>
      <vt:lpstr>Статистика:</vt:lpstr>
      <vt:lpstr>Статистика:</vt:lpstr>
      <vt:lpstr>Немного истории</vt:lpstr>
      <vt:lpstr>Немного истории</vt:lpstr>
      <vt:lpstr>Причины табакокурения:</vt:lpstr>
      <vt:lpstr>Презентация PowerPoint</vt:lpstr>
      <vt:lpstr>Презентация PowerPoint</vt:lpstr>
      <vt:lpstr>Еще немного статистики:</vt:lpstr>
      <vt:lpstr>Последствия курения:</vt:lpstr>
      <vt:lpstr>Пассивное курение:</vt:lpstr>
      <vt:lpstr>Пассивное курение:</vt:lpstr>
      <vt:lpstr>Аддиктивное поведение:</vt:lpstr>
      <vt:lpstr>Аддикция (зависимость):</vt:lpstr>
      <vt:lpstr>Нехимические аддикции: классификация:</vt:lpstr>
      <vt:lpstr>Динамика частоты зависимостей (по обращаемости) :</vt:lpstr>
      <vt:lpstr>Аддикции в Россий Федерации:</vt:lpstr>
      <vt:lpstr>Табачная зависимость = никотиновая зависимость:</vt:lpstr>
      <vt:lpstr>Особое место никотиновой зависимости:</vt:lpstr>
      <vt:lpstr>Обратимость зависимости на 1 этапе:</vt:lpstr>
      <vt:lpstr>Насколько опасен никотин для человека? </vt:lpstr>
      <vt:lpstr>Стадии никотиновой зависимости:</vt:lpstr>
      <vt:lpstr>Привычка или зависимость?</vt:lpstr>
      <vt:lpstr>Синдром отмены. Симптомы</vt:lpstr>
      <vt:lpstr>Причины развития табачной зависимости</vt:lpstr>
      <vt:lpstr>Сравнение с другими видами зависимостей</vt:lpstr>
      <vt:lpstr>Мифы, которые мешают бросить курить</vt:lpstr>
      <vt:lpstr>Мифы, которые мешают бросить курить</vt:lpstr>
      <vt:lpstr>Мифы, которые мешают бросить курить</vt:lpstr>
      <vt:lpstr>Мифы, которые мешают бросить курить</vt:lpstr>
      <vt:lpstr>Мифы, которые мешают бросить курить</vt:lpstr>
      <vt:lpstr>Когда нужно бить тревогу?</vt:lpstr>
      <vt:lpstr>Оценка степени мотивации и готовности к отказу от курения</vt:lpstr>
      <vt:lpstr>Презентация PowerPoint</vt:lpstr>
      <vt:lpstr>Презентация PowerPoint</vt:lpstr>
      <vt:lpstr>Стадии отказа от курения:</vt:lpstr>
      <vt:lpstr>Эффекты прекращения курения</vt:lpstr>
      <vt:lpstr>Куда обращаться?</vt:lpstr>
      <vt:lpstr>Профилактические технологии – возможности оказания помощи в прекращении потребления табака</vt:lpstr>
      <vt:lpstr>Методы воздействия на табачную зависимость</vt:lpstr>
      <vt:lpstr>Самостоятельный план действий:</vt:lpstr>
      <vt:lpstr>Альтернатива курения:</vt:lpstr>
      <vt:lpstr>Благодарю за внимание!</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Профилактика табакокурения</dc:title>
  <dc:creator>Kol</dc:creator>
  <cp:lastModifiedBy>Яковлев Сергей Валентинович</cp:lastModifiedBy>
  <cp:revision>75</cp:revision>
  <dcterms:created xsi:type="dcterms:W3CDTF">2013-01-29T08:07:53Z</dcterms:created>
  <dcterms:modified xsi:type="dcterms:W3CDTF">2022-11-15T07:56:07Z</dcterms:modified>
</cp:coreProperties>
</file>