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43"/>
  </p:notesMasterIdLst>
  <p:handoutMasterIdLst>
    <p:handoutMasterId r:id="rId44"/>
  </p:handoutMasterIdLst>
  <p:sldIdLst>
    <p:sldId id="282" r:id="rId2"/>
    <p:sldId id="328" r:id="rId3"/>
    <p:sldId id="394" r:id="rId4"/>
    <p:sldId id="281" r:id="rId5"/>
    <p:sldId id="338" r:id="rId6"/>
    <p:sldId id="337" r:id="rId7"/>
    <p:sldId id="265" r:id="rId8"/>
    <p:sldId id="286" r:id="rId9"/>
    <p:sldId id="287" r:id="rId10"/>
    <p:sldId id="288" r:id="rId11"/>
    <p:sldId id="290" r:id="rId12"/>
    <p:sldId id="383" r:id="rId13"/>
    <p:sldId id="293" r:id="rId14"/>
    <p:sldId id="294" r:id="rId15"/>
    <p:sldId id="354" r:id="rId16"/>
    <p:sldId id="356" r:id="rId17"/>
    <p:sldId id="361" r:id="rId18"/>
    <p:sldId id="360" r:id="rId19"/>
    <p:sldId id="364" r:id="rId20"/>
    <p:sldId id="365" r:id="rId21"/>
    <p:sldId id="367" r:id="rId22"/>
    <p:sldId id="366" r:id="rId23"/>
    <p:sldId id="384" r:id="rId24"/>
    <p:sldId id="385" r:id="rId25"/>
    <p:sldId id="386" r:id="rId26"/>
    <p:sldId id="387" r:id="rId27"/>
    <p:sldId id="368" r:id="rId28"/>
    <p:sldId id="369" r:id="rId29"/>
    <p:sldId id="370" r:id="rId30"/>
    <p:sldId id="371" r:id="rId31"/>
    <p:sldId id="372" r:id="rId32"/>
    <p:sldId id="375" r:id="rId33"/>
    <p:sldId id="388" r:id="rId34"/>
    <p:sldId id="389" r:id="rId35"/>
    <p:sldId id="390" r:id="rId36"/>
    <p:sldId id="391" r:id="rId37"/>
    <p:sldId id="392" r:id="rId38"/>
    <p:sldId id="393" r:id="rId39"/>
    <p:sldId id="397" r:id="rId40"/>
    <p:sldId id="396" r:id="rId41"/>
    <p:sldId id="353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yaUsanina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C31"/>
    <a:srgbClr val="FBB7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0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31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26" y="-77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4394B-B46D-4AF8-B2D1-BF41D98601B4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1A6A73-C385-4B5C-B5C9-D8C9DAD3A713}">
      <dgm:prSet phldrT="[Текст]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ППк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3FEC78-5C21-410A-9038-C037F331CA2A}" type="parTrans" cxnId="{48900B2A-460F-4F1B-9230-89E3A1C9A040}">
      <dgm:prSet/>
      <dgm:spPr/>
      <dgm:t>
        <a:bodyPr/>
        <a:lstStyle/>
        <a:p>
          <a:endParaRPr lang="ru-RU"/>
        </a:p>
      </dgm:t>
    </dgm:pt>
    <dgm:pt modelId="{5FF0287D-CF0C-4D23-B0E9-CD3335F145DF}" type="sibTrans" cxnId="{48900B2A-460F-4F1B-9230-89E3A1C9A040}">
      <dgm:prSet/>
      <dgm:spPr/>
      <dgm:t>
        <a:bodyPr/>
        <a:lstStyle/>
        <a:p>
          <a:endParaRPr lang="ru-RU"/>
        </a:p>
      </dgm:t>
    </dgm:pt>
    <dgm:pt modelId="{9FCD4157-8CA1-44DA-BE4D-0A0501A6DA67}">
      <dgm:prSet phldrT="[Текст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 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разработка и уточнение индивидуального образовательного маршрута, определение условий и технологий психолого-педагогического сопровождения, в том числе оказания коррекционно-развивающей помощи ребенку с ОВЗ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841B1AE7-5428-4581-8C68-295A5A79CE3C}" type="parTrans" cxnId="{E08284D3-5327-4159-B202-7B2D3F24EEFA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E4048B2-BB38-4FBA-8FF4-426F8140E01A}" type="sibTrans" cxnId="{E08284D3-5327-4159-B202-7B2D3F24EEFA}">
      <dgm:prSet/>
      <dgm:spPr/>
      <dgm:t>
        <a:bodyPr/>
        <a:lstStyle/>
        <a:p>
          <a:endParaRPr lang="ru-RU"/>
        </a:p>
      </dgm:t>
    </dgm:pt>
    <dgm:pt modelId="{02E8E85C-7EE7-43A4-9E53-72AC306C031D}">
      <dgm:prSet phldrT="[Текст]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моделирование индивидуально ориентированных образовательных и коррекционно-развивающих программ на основе использования существующих программ и гибких технологий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9BE725A-7534-42DD-B034-C5556EE8E29A}" type="parTrans" cxnId="{14DE7F8E-EFE7-494D-AD4F-34A5885CB143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F6403EF-656C-4210-A0B4-83FA081862A1}" type="sibTrans" cxnId="{14DE7F8E-EFE7-494D-AD4F-34A5885CB143}">
      <dgm:prSet/>
      <dgm:spPr/>
      <dgm:t>
        <a:bodyPr/>
        <a:lstStyle/>
        <a:p>
          <a:endParaRPr lang="ru-RU"/>
        </a:p>
      </dgm:t>
    </dgm:pt>
    <dgm:pt modelId="{A8BBB610-1942-4A8B-A445-22AE6854933C}">
      <dgm:prSet phldrT="[Текст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динамическая оценка эффективности мероприятий по социальной адаптации ребенка с ОВЗ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1C32A65E-F0FF-4174-B853-A34704EA4487}" type="parTrans" cxnId="{BF7F9A42-05A3-4564-A15B-2C2750219762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7F05745-6271-43F9-A45C-74E2332D17EB}" type="sibTrans" cxnId="{BF7F9A42-05A3-4564-A15B-2C2750219762}">
      <dgm:prSet/>
      <dgm:spPr/>
      <dgm:t>
        <a:bodyPr/>
        <a:lstStyle/>
        <a:p>
          <a:endParaRPr lang="ru-RU"/>
        </a:p>
      </dgm:t>
    </dgm:pt>
    <dgm:pt modelId="{DC0FB87F-1762-4395-A562-1942825FA376}">
      <dgm:prSet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изменение, при согласии родителей, образовательной траектории ребенка с ОВЗ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0D72D0-5268-4952-9731-A18DBF6B0B7C}" type="parTrans" cxnId="{CC0A16BA-FB0C-4613-B59F-9DE783B60A84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BE9D16F-B60B-4922-AED5-1DC5E1077157}" type="sibTrans" cxnId="{CC0A16BA-FB0C-4613-B59F-9DE783B60A84}">
      <dgm:prSet/>
      <dgm:spPr/>
      <dgm:t>
        <a:bodyPr/>
        <a:lstStyle/>
        <a:p>
          <a:endParaRPr lang="ru-RU"/>
        </a:p>
      </dgm:t>
    </dgm:pt>
    <dgm:pt modelId="{88F29FB6-517C-43AA-B966-BE5B927CD1FE}">
      <dgm:prSet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координация взаимодействия всех специалистов ДОУ по организации инклюзивной практики;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5A4D482-4EA8-4FF5-BA10-1F7B544F6641}" type="parTrans" cxnId="{1973178D-3B3D-48C4-BC18-05AA37DEEDFC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AD522B6-E2C9-47DB-85D1-28ED60CA080D}" type="sibTrans" cxnId="{1973178D-3B3D-48C4-BC18-05AA37DEEDFC}">
      <dgm:prSet/>
      <dgm:spPr/>
      <dgm:t>
        <a:bodyPr/>
        <a:lstStyle/>
        <a:p>
          <a:endParaRPr lang="ru-RU"/>
        </a:p>
      </dgm:t>
    </dgm:pt>
    <dgm:pt modelId="{4C2F3A87-E41F-4A97-938D-00E018317992}" type="pres">
      <dgm:prSet presAssocID="{B804394B-B46D-4AF8-B2D1-BF41D98601B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AE9629-90F2-49F1-8503-C68C88A51626}" type="pres">
      <dgm:prSet presAssocID="{FF1A6A73-C385-4B5C-B5C9-D8C9DAD3A713}" presName="singleCycle" presStyleCnt="0"/>
      <dgm:spPr/>
    </dgm:pt>
    <dgm:pt modelId="{4361B2BF-47DC-49B0-840B-5FD98ACADA9B}" type="pres">
      <dgm:prSet presAssocID="{FF1A6A73-C385-4B5C-B5C9-D8C9DAD3A713}" presName="singleCenter" presStyleLbl="node1" presStyleIdx="0" presStyleCnt="6" custScaleX="182355" custScaleY="52587" custLinFactNeighborX="6941" custLinFactNeighborY="-1429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37CDA0E-68DD-42F5-A3F8-3788120A9709}" type="pres">
      <dgm:prSet presAssocID="{841B1AE7-5428-4581-8C68-295A5A79CE3C}" presName="Name56" presStyleLbl="parChTrans1D2" presStyleIdx="0" presStyleCnt="5"/>
      <dgm:spPr/>
      <dgm:t>
        <a:bodyPr/>
        <a:lstStyle/>
        <a:p>
          <a:endParaRPr lang="ru-RU"/>
        </a:p>
      </dgm:t>
    </dgm:pt>
    <dgm:pt modelId="{2BCD94E3-BC30-4E2A-A4A0-E159734CBCEB}" type="pres">
      <dgm:prSet presAssocID="{9FCD4157-8CA1-44DA-BE4D-0A0501A6DA67}" presName="text0" presStyleLbl="node1" presStyleIdx="1" presStyleCnt="6" custScaleX="231708" custScaleY="170241" custRadScaleRad="129670" custRadScaleInc="-119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B49D1-57D3-41A9-AEBD-A5C4182F7698}" type="pres">
      <dgm:prSet presAssocID="{E9BE725A-7534-42DD-B034-C5556EE8E29A}" presName="Name56" presStyleLbl="parChTrans1D2" presStyleIdx="1" presStyleCnt="5"/>
      <dgm:spPr/>
      <dgm:t>
        <a:bodyPr/>
        <a:lstStyle/>
        <a:p>
          <a:endParaRPr lang="ru-RU"/>
        </a:p>
      </dgm:t>
    </dgm:pt>
    <dgm:pt modelId="{696E61FF-4F38-4D92-878A-3BDABCEC5B04}" type="pres">
      <dgm:prSet presAssocID="{02E8E85C-7EE7-43A4-9E53-72AC306C031D}" presName="text0" presStyleLbl="node1" presStyleIdx="2" presStyleCnt="6" custScaleX="321833" custScaleY="129246" custRadScaleRad="146648" custRadScaleInc="-62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554FE-D961-4F22-81BD-9853B05D39F2}" type="pres">
      <dgm:prSet presAssocID="{F5A4D482-4EA8-4FF5-BA10-1F7B544F6641}" presName="Name56" presStyleLbl="parChTrans1D2" presStyleIdx="2" presStyleCnt="5"/>
      <dgm:spPr/>
      <dgm:t>
        <a:bodyPr/>
        <a:lstStyle/>
        <a:p>
          <a:endParaRPr lang="ru-RU"/>
        </a:p>
      </dgm:t>
    </dgm:pt>
    <dgm:pt modelId="{A8BC435A-BC72-400A-BCB9-FDC5A314B773}" type="pres">
      <dgm:prSet presAssocID="{88F29FB6-517C-43AA-B966-BE5B927CD1FE}" presName="text0" presStyleLbl="node1" presStyleIdx="3" presStyleCnt="6" custScaleX="299007" custScaleY="93153" custRadScaleRad="122038" custRadScaleInc="-116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5794F-0D6A-4312-B0DE-13305A78D6D0}" type="pres">
      <dgm:prSet presAssocID="{350D72D0-5268-4952-9731-A18DBF6B0B7C}" presName="Name56" presStyleLbl="parChTrans1D2" presStyleIdx="3" presStyleCnt="5"/>
      <dgm:spPr/>
      <dgm:t>
        <a:bodyPr/>
        <a:lstStyle/>
        <a:p>
          <a:endParaRPr lang="ru-RU"/>
        </a:p>
      </dgm:t>
    </dgm:pt>
    <dgm:pt modelId="{1B649C60-BA26-4F67-83CD-07F888EB93D4}" type="pres">
      <dgm:prSet presAssocID="{DC0FB87F-1762-4395-A562-1942825FA376}" presName="text0" presStyleLbl="node1" presStyleIdx="4" presStyleCnt="6" custScaleX="283108" custRadScaleRad="79355" custRadScaleInc="-116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80699-04E5-4335-A260-D1BB0DB02273}" type="pres">
      <dgm:prSet presAssocID="{1C32A65E-F0FF-4174-B853-A34704EA4487}" presName="Name56" presStyleLbl="parChTrans1D2" presStyleIdx="4" presStyleCnt="5"/>
      <dgm:spPr/>
      <dgm:t>
        <a:bodyPr/>
        <a:lstStyle/>
        <a:p>
          <a:endParaRPr lang="ru-RU"/>
        </a:p>
      </dgm:t>
    </dgm:pt>
    <dgm:pt modelId="{57226E7F-C62B-4F19-82E8-A1BD99B5AA71}" type="pres">
      <dgm:prSet presAssocID="{A8BBB610-1942-4A8B-A445-22AE6854933C}" presName="text0" presStyleLbl="node1" presStyleIdx="5" presStyleCnt="6" custScaleX="235104" custRadScaleRad="88842" custRadScaleInc="-99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00B2A-460F-4F1B-9230-89E3A1C9A040}" srcId="{B804394B-B46D-4AF8-B2D1-BF41D98601B4}" destId="{FF1A6A73-C385-4B5C-B5C9-D8C9DAD3A713}" srcOrd="0" destOrd="0" parTransId="{083FEC78-5C21-410A-9038-C037F331CA2A}" sibTransId="{5FF0287D-CF0C-4D23-B0E9-CD3335F145DF}"/>
    <dgm:cxn modelId="{671AA679-4013-461D-9B58-4A72C226DC44}" type="presOf" srcId="{02E8E85C-7EE7-43A4-9E53-72AC306C031D}" destId="{696E61FF-4F38-4D92-878A-3BDABCEC5B04}" srcOrd="0" destOrd="0" presId="urn:microsoft.com/office/officeart/2008/layout/RadialCluster"/>
    <dgm:cxn modelId="{49D0C43C-1784-4A65-BE10-A6D06C226491}" type="presOf" srcId="{DC0FB87F-1762-4395-A562-1942825FA376}" destId="{1B649C60-BA26-4F67-83CD-07F888EB93D4}" srcOrd="0" destOrd="0" presId="urn:microsoft.com/office/officeart/2008/layout/RadialCluster"/>
    <dgm:cxn modelId="{01E8EBBF-1C51-4A32-9363-A9B444BC3240}" type="presOf" srcId="{B804394B-B46D-4AF8-B2D1-BF41D98601B4}" destId="{4C2F3A87-E41F-4A97-938D-00E018317992}" srcOrd="0" destOrd="0" presId="urn:microsoft.com/office/officeart/2008/layout/RadialCluster"/>
    <dgm:cxn modelId="{FA5B906B-8201-43F3-932E-3676FB80B5EB}" type="presOf" srcId="{88F29FB6-517C-43AA-B966-BE5B927CD1FE}" destId="{A8BC435A-BC72-400A-BCB9-FDC5A314B773}" srcOrd="0" destOrd="0" presId="urn:microsoft.com/office/officeart/2008/layout/RadialCluster"/>
    <dgm:cxn modelId="{1973178D-3B3D-48C4-BC18-05AA37DEEDFC}" srcId="{FF1A6A73-C385-4B5C-B5C9-D8C9DAD3A713}" destId="{88F29FB6-517C-43AA-B966-BE5B927CD1FE}" srcOrd="2" destOrd="0" parTransId="{F5A4D482-4EA8-4FF5-BA10-1F7B544F6641}" sibTransId="{8AD522B6-E2C9-47DB-85D1-28ED60CA080D}"/>
    <dgm:cxn modelId="{037158FD-687B-42E6-B8EC-188F2C86E6CF}" type="presOf" srcId="{9FCD4157-8CA1-44DA-BE4D-0A0501A6DA67}" destId="{2BCD94E3-BC30-4E2A-A4A0-E159734CBCEB}" srcOrd="0" destOrd="0" presId="urn:microsoft.com/office/officeart/2008/layout/RadialCluster"/>
    <dgm:cxn modelId="{BF7F9A42-05A3-4564-A15B-2C2750219762}" srcId="{FF1A6A73-C385-4B5C-B5C9-D8C9DAD3A713}" destId="{A8BBB610-1942-4A8B-A445-22AE6854933C}" srcOrd="4" destOrd="0" parTransId="{1C32A65E-F0FF-4174-B853-A34704EA4487}" sibTransId="{47F05745-6271-43F9-A45C-74E2332D17EB}"/>
    <dgm:cxn modelId="{9D5331EF-4304-4DB7-9822-C36E82C3C60F}" type="presOf" srcId="{E9BE725A-7534-42DD-B034-C5556EE8E29A}" destId="{376B49D1-57D3-41A9-AEBD-A5C4182F7698}" srcOrd="0" destOrd="0" presId="urn:microsoft.com/office/officeart/2008/layout/RadialCluster"/>
    <dgm:cxn modelId="{CA205699-6804-4EBA-B304-2AB9140CE18C}" type="presOf" srcId="{841B1AE7-5428-4581-8C68-295A5A79CE3C}" destId="{E37CDA0E-68DD-42F5-A3F8-3788120A9709}" srcOrd="0" destOrd="0" presId="urn:microsoft.com/office/officeart/2008/layout/RadialCluster"/>
    <dgm:cxn modelId="{5F9C8C9F-AC2B-4919-866C-284D8747CB4C}" type="presOf" srcId="{F5A4D482-4EA8-4FF5-BA10-1F7B544F6641}" destId="{26C554FE-D961-4F22-81BD-9853B05D39F2}" srcOrd="0" destOrd="0" presId="urn:microsoft.com/office/officeart/2008/layout/RadialCluster"/>
    <dgm:cxn modelId="{31A81D96-3D09-4DCD-88DF-208CBF979A61}" type="presOf" srcId="{A8BBB610-1942-4A8B-A445-22AE6854933C}" destId="{57226E7F-C62B-4F19-82E8-A1BD99B5AA71}" srcOrd="0" destOrd="0" presId="urn:microsoft.com/office/officeart/2008/layout/RadialCluster"/>
    <dgm:cxn modelId="{14DE7F8E-EFE7-494D-AD4F-34A5885CB143}" srcId="{FF1A6A73-C385-4B5C-B5C9-D8C9DAD3A713}" destId="{02E8E85C-7EE7-43A4-9E53-72AC306C031D}" srcOrd="1" destOrd="0" parTransId="{E9BE725A-7534-42DD-B034-C5556EE8E29A}" sibTransId="{2F6403EF-656C-4210-A0B4-83FA081862A1}"/>
    <dgm:cxn modelId="{D7EEEB7F-1ED4-4219-8987-A1129B543296}" type="presOf" srcId="{350D72D0-5268-4952-9731-A18DBF6B0B7C}" destId="{55A5794F-0D6A-4312-B0DE-13305A78D6D0}" srcOrd="0" destOrd="0" presId="urn:microsoft.com/office/officeart/2008/layout/RadialCluster"/>
    <dgm:cxn modelId="{E08284D3-5327-4159-B202-7B2D3F24EEFA}" srcId="{FF1A6A73-C385-4B5C-B5C9-D8C9DAD3A713}" destId="{9FCD4157-8CA1-44DA-BE4D-0A0501A6DA67}" srcOrd="0" destOrd="0" parTransId="{841B1AE7-5428-4581-8C68-295A5A79CE3C}" sibTransId="{6E4048B2-BB38-4FBA-8FF4-426F8140E01A}"/>
    <dgm:cxn modelId="{F6AFA520-9F7E-4AFA-A7D1-B7D94FCD8456}" type="presOf" srcId="{FF1A6A73-C385-4B5C-B5C9-D8C9DAD3A713}" destId="{4361B2BF-47DC-49B0-840B-5FD98ACADA9B}" srcOrd="0" destOrd="0" presId="urn:microsoft.com/office/officeart/2008/layout/RadialCluster"/>
    <dgm:cxn modelId="{CC0A16BA-FB0C-4613-B59F-9DE783B60A84}" srcId="{FF1A6A73-C385-4B5C-B5C9-D8C9DAD3A713}" destId="{DC0FB87F-1762-4395-A562-1942825FA376}" srcOrd="3" destOrd="0" parTransId="{350D72D0-5268-4952-9731-A18DBF6B0B7C}" sibTransId="{9BE9D16F-B60B-4922-AED5-1DC5E1077157}"/>
    <dgm:cxn modelId="{93E145A3-9E61-495F-B733-66D80F258BD8}" type="presOf" srcId="{1C32A65E-F0FF-4174-B853-A34704EA4487}" destId="{83680699-04E5-4335-A260-D1BB0DB02273}" srcOrd="0" destOrd="0" presId="urn:microsoft.com/office/officeart/2008/layout/RadialCluster"/>
    <dgm:cxn modelId="{65A43BE6-4A3D-42AD-97AC-62A5AEC8FE24}" type="presParOf" srcId="{4C2F3A87-E41F-4A97-938D-00E018317992}" destId="{4AAE9629-90F2-49F1-8503-C68C88A51626}" srcOrd="0" destOrd="0" presId="urn:microsoft.com/office/officeart/2008/layout/RadialCluster"/>
    <dgm:cxn modelId="{E84AAE22-AD21-4885-BB99-FE246267ED0B}" type="presParOf" srcId="{4AAE9629-90F2-49F1-8503-C68C88A51626}" destId="{4361B2BF-47DC-49B0-840B-5FD98ACADA9B}" srcOrd="0" destOrd="0" presId="urn:microsoft.com/office/officeart/2008/layout/RadialCluster"/>
    <dgm:cxn modelId="{D0791023-01F5-4B16-A8A2-44D9B81265D4}" type="presParOf" srcId="{4AAE9629-90F2-49F1-8503-C68C88A51626}" destId="{E37CDA0E-68DD-42F5-A3F8-3788120A9709}" srcOrd="1" destOrd="0" presId="urn:microsoft.com/office/officeart/2008/layout/RadialCluster"/>
    <dgm:cxn modelId="{A58E66DF-BC68-4835-B50E-6DCC5CE1B632}" type="presParOf" srcId="{4AAE9629-90F2-49F1-8503-C68C88A51626}" destId="{2BCD94E3-BC30-4E2A-A4A0-E159734CBCEB}" srcOrd="2" destOrd="0" presId="urn:microsoft.com/office/officeart/2008/layout/RadialCluster"/>
    <dgm:cxn modelId="{297D3F7D-A1BF-45D2-9DA3-E11030A14E77}" type="presParOf" srcId="{4AAE9629-90F2-49F1-8503-C68C88A51626}" destId="{376B49D1-57D3-41A9-AEBD-A5C4182F7698}" srcOrd="3" destOrd="0" presId="urn:microsoft.com/office/officeart/2008/layout/RadialCluster"/>
    <dgm:cxn modelId="{191A1121-9B4B-47C4-8B9D-00F96CD544EE}" type="presParOf" srcId="{4AAE9629-90F2-49F1-8503-C68C88A51626}" destId="{696E61FF-4F38-4D92-878A-3BDABCEC5B04}" srcOrd="4" destOrd="0" presId="urn:microsoft.com/office/officeart/2008/layout/RadialCluster"/>
    <dgm:cxn modelId="{646BD7F5-0E31-43FB-9802-6CADE8DDE427}" type="presParOf" srcId="{4AAE9629-90F2-49F1-8503-C68C88A51626}" destId="{26C554FE-D961-4F22-81BD-9853B05D39F2}" srcOrd="5" destOrd="0" presId="urn:microsoft.com/office/officeart/2008/layout/RadialCluster"/>
    <dgm:cxn modelId="{BEF6FD4B-7CBA-4167-851B-850A96E33140}" type="presParOf" srcId="{4AAE9629-90F2-49F1-8503-C68C88A51626}" destId="{A8BC435A-BC72-400A-BCB9-FDC5A314B773}" srcOrd="6" destOrd="0" presId="urn:microsoft.com/office/officeart/2008/layout/RadialCluster"/>
    <dgm:cxn modelId="{F45A63A3-6B81-4FB4-9DA4-05AEB5CEA738}" type="presParOf" srcId="{4AAE9629-90F2-49F1-8503-C68C88A51626}" destId="{55A5794F-0D6A-4312-B0DE-13305A78D6D0}" srcOrd="7" destOrd="0" presId="urn:microsoft.com/office/officeart/2008/layout/RadialCluster"/>
    <dgm:cxn modelId="{552579DE-EEE9-4011-8F08-F9B519C44EFE}" type="presParOf" srcId="{4AAE9629-90F2-49F1-8503-C68C88A51626}" destId="{1B649C60-BA26-4F67-83CD-07F888EB93D4}" srcOrd="8" destOrd="0" presId="urn:microsoft.com/office/officeart/2008/layout/RadialCluster"/>
    <dgm:cxn modelId="{57C76176-2721-446F-940C-3D668A99A2D2}" type="presParOf" srcId="{4AAE9629-90F2-49F1-8503-C68C88A51626}" destId="{83680699-04E5-4335-A260-D1BB0DB02273}" srcOrd="9" destOrd="0" presId="urn:microsoft.com/office/officeart/2008/layout/RadialCluster"/>
    <dgm:cxn modelId="{A238467B-C806-480E-AC42-50AF5F761F59}" type="presParOf" srcId="{4AAE9629-90F2-49F1-8503-C68C88A51626}" destId="{57226E7F-C62B-4F19-82E8-A1BD99B5AA71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D99C-FA2A-4713-BB92-FAB920BD7D6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DCBCD-167E-4BEF-AC21-3082AB34C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02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5563-A077-42A4-B402-9BC68A09D7B3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616B-C3CF-4B49-BB48-CA525621B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95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616B-C3CF-4B49-BB48-CA525621B63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29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G:\Изюминка\oformlenie-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752" y="0"/>
            <a:ext cx="5786446" cy="6858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1844824"/>
            <a:ext cx="7884876" cy="360040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конструктор АОП </a:t>
            </a:r>
            <a:endParaRPr lang="ru-RU" sz="32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 ТНР </a:t>
            </a:r>
            <a:endParaRPr lang="ru-RU" sz="32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(технология </a:t>
            </a: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индивидуализации образовательного </a:t>
            </a: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процесса)</a:t>
            </a:r>
            <a:endParaRPr lang="ru-RU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1" y="18864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 109»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Ярославль</a:t>
            </a:r>
          </a:p>
        </p:txBody>
      </p:sp>
    </p:spTree>
    <p:extLst>
      <p:ext uri="{BB962C8B-B14F-4D97-AF65-F5344CB8AC3E}">
        <p14:creationId xmlns:p14="http://schemas.microsoft.com/office/powerpoint/2010/main" xmlns="" val="20956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8775" y="1268760"/>
            <a:ext cx="8317681" cy="396081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этап - Комплексная диагностика</a:t>
            </a:r>
          </a:p>
          <a:p>
            <a:pPr marL="0" indent="0" eaLnBrk="1" hangingPunct="1">
              <a:buFontTx/>
              <a:buNone/>
              <a:defRPr/>
            </a:pPr>
            <a:endParaRPr 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Выявление особенностей физического, психического развития, личностной и познавательной сферы ребенка</a:t>
            </a:r>
          </a:p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Диагностика речевого развития </a:t>
            </a:r>
          </a:p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Педагогическая диагностика, выявление трудностей </a:t>
            </a:r>
          </a:p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Определение уровня актуального развития </a:t>
            </a:r>
          </a:p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Фиксирование характера отклонений в развитии  </a:t>
            </a:r>
          </a:p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Определение зоны ближайшего развития</a:t>
            </a:r>
          </a:p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5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78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>
            <a:spLocks noGrp="1"/>
          </p:cNvSpPr>
          <p:nvPr>
            <p:ph sz="quarter" idx="2"/>
          </p:nvPr>
        </p:nvSpPr>
        <p:spPr>
          <a:xfrm>
            <a:off x="395536" y="1916832"/>
            <a:ext cx="8208912" cy="2570162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этап – Разработка АОП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 результате диагностики «команды» специалистов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заседании</a:t>
            </a:r>
            <a:r>
              <a:rPr lang="en-US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ППК составляется и утверждается АОП, разрабатывается план конкретных мероприятий, направленных на решение выявленных проблем</a:t>
            </a:r>
          </a:p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868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7560840" cy="35283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с ОВЗ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принимаются на обучение по адаптированной основной общеобразовательной программе только с согласия родителей (законных представителей) и на основании рекомендаций </a:t>
            </a:r>
            <a:r>
              <a:rPr lang="ru-RU" sz="2800" b="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комиссии.</a:t>
            </a:r>
            <a:br>
              <a:rPr 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Ст.55 ФЗ «Об образовании»</a:t>
            </a:r>
            <a:endParaRPr lang="ru-RU" sz="2800" b="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04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/>
          <p:cNvSpPr>
            <a:spLocks noGrp="1"/>
          </p:cNvSpPr>
          <p:nvPr>
            <p:ph sz="quarter" idx="2"/>
          </p:nvPr>
        </p:nvSpPr>
        <p:spPr>
          <a:xfrm>
            <a:off x="323528" y="1412776"/>
            <a:ext cx="8352929" cy="3457575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этап - </a:t>
            </a:r>
            <a:r>
              <a:rPr lang="ru-RU" sz="30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Деятельностный</a:t>
            </a:r>
            <a:r>
              <a:rPr lang="en-US" sz="3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3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ru-RU" sz="3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коррекционно-развивающая и образовательная деятельность по реализации АОП)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Индивидуальные и групповые занятия с психологом, логопедом, дефектологом, воспитателем, другими специалистами </a:t>
            </a:r>
            <a:endParaRPr lang="ru-RU" sz="25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Консультирование и привлечение родителей к реализации маршрута</a:t>
            </a:r>
          </a:p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280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>
            <a:spLocks noGrp="1"/>
          </p:cNvSpPr>
          <p:nvPr>
            <p:ph sz="quarter" idx="2"/>
          </p:nvPr>
        </p:nvSpPr>
        <p:spPr>
          <a:xfrm>
            <a:off x="323528" y="1557338"/>
            <a:ext cx="8577585" cy="2824162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этап – </a:t>
            </a:r>
            <a:r>
              <a:rPr lang="ru-RU" sz="3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Рефлексивный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3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(итоговая диагностика, анализ результатов)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Мониторинг эффективности реализации АОП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Составление прогноза относительно дальнейшего развития ребёнка</a:t>
            </a:r>
          </a:p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186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556792"/>
            <a:ext cx="66967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АОП</a:t>
            </a:r>
          </a:p>
          <a:p>
            <a:pPr algn="ctr"/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разрабатывается на основе федерального государственного образовательного стандарта дошкольного образования с учетом основной образовательной программы дошкольного образовательного учреждения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556792"/>
            <a:ext cx="66967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АОП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направлено, в первую очередь, на выполнение федерального компонента государственного стандарта образования для детей дошкольного возраста с учетом особенностей физического и психического развития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340768"/>
            <a:ext cx="70567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АОП</a:t>
            </a:r>
          </a:p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содержит описание задач и содержания работы во всех пяти образовательных областях для всех специалистов, работающих в группах компенсирующей (комбинированной) направленности, и учитывает возрастные и психологические особенности дошкольников с тяжелыми нарушениями речи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6696744" cy="429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АОП</a:t>
            </a:r>
          </a:p>
          <a:p>
            <a:pPr algn="ctr"/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включены тематическое планирование работы специалистов, примерный перечень игр и игровых и развивающих упражнений, соответствии с Федеральным государственным стандартом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412776"/>
            <a:ext cx="6624736" cy="386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АОП</a:t>
            </a:r>
          </a:p>
          <a:p>
            <a:pPr algn="ctr"/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приведены методические рекомендации по осуществлению взаимодействия с родителями обучающихся, описаны условия сотрудничества с семьями воспитанников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iyaUsanina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920880" cy="5022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620688"/>
            <a:ext cx="5166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дети с ОВЗ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6696744" cy="386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АОП</a:t>
            </a:r>
          </a:p>
          <a:p>
            <a:pPr algn="ctr"/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рассчитана на условия типовых образовательных учреждений, оборудованных с учетом особенностей физического и психического развития детей дошкольного возраста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268760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АОП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из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3 основных разделов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целевой</a:t>
            </a:r>
          </a:p>
          <a:p>
            <a:pPr algn="just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содержательный</a:t>
            </a:r>
          </a:p>
          <a:p>
            <a:pPr algn="just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организационный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19872" y="270892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55776" y="27809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1403648" y="3212976"/>
            <a:ext cx="115212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563888" y="3140968"/>
            <a:ext cx="115212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96136" y="3140968"/>
            <a:ext cx="1296144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268760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Целевой раздел</a:t>
            </a:r>
          </a:p>
          <a:p>
            <a:pPr algn="ctr"/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 в себя пояснительную записку и планируемые результаты освоения программы,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представленые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виде целевых ориентиров дошкольного образования, это - социально-нормативные возрастные характеристики возможных достижений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ребѐнка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этапе завершения уровня дошкольного образования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700808"/>
            <a:ext cx="69847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выстраивание системы работы с обучающимися с ОВЗ, для индивидуализации адаптированной основной образовательной программы ДОУ с учетом особенностей и образовательных потребностей.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60392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764704"/>
            <a:ext cx="698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определить особые образовательные потребности ребенка с ОВЗ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создать условия, способствующие освоению обучающимися с ОВЗ ООП ДО ДОУ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разработать и реализовать план индивидуальной коррекционной работы с ребенком </a:t>
            </a:r>
          </a:p>
        </p:txBody>
      </p:sp>
      <p:pic>
        <p:nvPicPr>
          <p:cNvPr id="6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60392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96752"/>
            <a:ext cx="69847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осуществить психолого-педагогическую помощь ребенку с ОВЗ с учетом его индивидуальных потребностей и особенностей в соответствии с заключением ПМПК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оценить результаты помощи воспитаннику с особыми образовательными потребностями</a:t>
            </a:r>
          </a:p>
        </p:txBody>
      </p:sp>
      <p:pic>
        <p:nvPicPr>
          <p:cNvPr id="6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60392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96752"/>
            <a:ext cx="69847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endParaRPr lang="ru-RU" sz="3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оказать консультативную и методическую помощь родителям (законным представителям) ребенка с ОВЗ по педагогическим, социальным, правовым и другим вопросам</a:t>
            </a:r>
          </a:p>
        </p:txBody>
      </p:sp>
      <p:pic>
        <p:nvPicPr>
          <p:cNvPr id="6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60392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</a:p>
          <a:p>
            <a:pPr algn="ctr"/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представляет общее содержание АОП, обеспечивающее полноценное развитие личности детей.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Данный раздел отражает комплексность подхода, обеспечивая развитие детей во всех пяти образовательных областях.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педагогических работников, учитывающее особенности развития детей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</a:p>
          <a:p>
            <a:pPr algn="ctr"/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Содержит описание материально-технического обеспечения, включает распорядок и режим дня, 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также особенности традиционных событий, 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праздников, мероприятий; особенности организации развивающей предметно- пространственной среды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АОП предполагает: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Создание условий для развития речевой деятельности и речевого общения детей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Создание педагогических условий развития речи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Создание условий для развития слухового и речевого внимания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Создание условий для развития речевого слуха детей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Создание условий для формирования восприятия фонематической стороны речи детей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62068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с ТНР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s://vseglisty.ru/wp-content/uploads/6/0/9/60969595ba77e84751afcb9600ce7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69" y="404664"/>
            <a:ext cx="8641711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62880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Создание условий для формирования темпа и ритма речи 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Создание условий для развития связного высказывания детей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Создание условий для обучения детей творческому рассказыванию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Создание условий для формирования первоначальных навыков овладения письменной речью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педагогического коллектива 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семьями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с родителями: анкетирование, беседы, мониторинг запросов на образовательные услуги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групповые встречи: родительские собрания, консультации, педагогические и тематические беседы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совместные мероприятия: детские утренники, конкурсы и выставки совместного творчества, спортивные праздники и развлечения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980728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наглядная информация: тематические, информационные 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демонстрационно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выставочные стенды, папки-передвижки, памятки, информационные листы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индивидуальная работа с родителями: педагогические беседы, индивидуальные и групповые консультации педагогов  по запросу родителей, разработка рекомендаций по вопросам развития детей дошкольного возраста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оценка эффективности взаимодействия с родителями: изучение удовлетворенности родителями реализуемых в ДОУ образовательных услуг, перспектив дальнейшего сотрудничества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21" y="708818"/>
            <a:ext cx="8229600" cy="207210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Для работы с программой Вам необходимо: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99592" y="2780928"/>
            <a:ext cx="7200800" cy="324036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b="1" i="1" dirty="0" smtClean="0"/>
              <a:t>Иметь на компьютере программное обеспечение:</a:t>
            </a:r>
          </a:p>
          <a:p>
            <a:pPr marL="0" indent="0" eaLnBrk="1" hangingPunct="1">
              <a:buFontTx/>
              <a:buNone/>
              <a:defRPr/>
            </a:pPr>
            <a:endParaRPr lang="ru-RU" b="1" i="1" dirty="0" smtClean="0"/>
          </a:p>
          <a:p>
            <a:pPr marL="0" indent="0" algn="ctr">
              <a:buNone/>
              <a:defRPr/>
            </a:pPr>
            <a:r>
              <a:rPr lang="en-US" sz="3200" b="1" dirty="0" smtClean="0"/>
              <a:t>Microsoft Office</a:t>
            </a:r>
            <a:endParaRPr lang="ru-RU" sz="3200" b="1" i="1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b="1" i="1" dirty="0" smtClean="0"/>
              <a:t> </a:t>
            </a:r>
          </a:p>
        </p:txBody>
      </p:sp>
      <p:pic>
        <p:nvPicPr>
          <p:cNvPr id="6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02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8775" y="764704"/>
            <a:ext cx="8317681" cy="4464869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Нажимаем двойным кликом кнопку запуска программы</a:t>
            </a:r>
            <a:r>
              <a:rPr lang="ru-RU" sz="3200" b="1" dirty="0" smtClean="0"/>
              <a:t>. </a:t>
            </a:r>
            <a:r>
              <a:rPr lang="en-US" sz="3200" b="1" dirty="0" smtClean="0"/>
              <a:t>TNR</a:t>
            </a:r>
            <a:endParaRPr lang="ru-RU" sz="3200" dirty="0" smtClean="0"/>
          </a:p>
          <a:p>
            <a:pPr marL="0" indent="0" eaLnBrk="1" hangingPunct="1">
              <a:buFontTx/>
              <a:buNone/>
              <a:defRPr/>
            </a:pPr>
            <a:endParaRPr 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5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Svt\Downloads\инструкция\Инструкция\инструкция\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6408712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78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2"/>
          </p:nvPr>
        </p:nvSpPr>
        <p:spPr>
          <a:xfrm>
            <a:off x="394766" y="1705210"/>
            <a:ext cx="8280921" cy="3960813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altLang="ru-RU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 eaLnBrk="1" hangingPunct="1"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ru-RU" alt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827584" y="548680"/>
            <a:ext cx="7848872" cy="136822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sz="2800" dirty="0" smtClean="0"/>
              <a:t>В появившемся окне</a:t>
            </a:r>
          </a:p>
          <a:p>
            <a:pPr marL="0" indent="0" algn="ctr">
              <a:buNone/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Адаптированная образовательная программа  </a:t>
            </a:r>
            <a:r>
              <a:rPr lang="ru-RU" sz="2800" dirty="0" smtClean="0"/>
              <a:t>заполняем нужные поля.</a:t>
            </a:r>
          </a:p>
          <a:p>
            <a:pPr marL="0" indent="0" algn="ctr">
              <a:buNone/>
              <a:defRPr/>
            </a:pPr>
            <a:r>
              <a:rPr lang="ru-RU" sz="2800" dirty="0" smtClean="0"/>
              <a:t> Нажимаем кнопку </a:t>
            </a:r>
            <a:r>
              <a:rPr lang="ru-RU" sz="2800" b="1" dirty="0" smtClean="0"/>
              <a:t>Заполнить характеристику.</a:t>
            </a:r>
            <a:endParaRPr lang="ru-RU" sz="2800" dirty="0" smtClean="0"/>
          </a:p>
        </p:txBody>
      </p:sp>
      <p:pic>
        <p:nvPicPr>
          <p:cNvPr id="6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Svt\Downloads\инструкция\Инструкция\инструкция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616624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05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2"/>
          </p:nvPr>
        </p:nvSpPr>
        <p:spPr>
          <a:xfrm>
            <a:off x="394767" y="1705210"/>
            <a:ext cx="8137674" cy="3960813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altLang="ru-RU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611560" y="476673"/>
            <a:ext cx="8208912" cy="1224136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  <a:defRPr/>
            </a:pPr>
            <a:r>
              <a:rPr lang="ru-RU" sz="2800" dirty="0" smtClean="0"/>
              <a:t>В открывшемся окне  </a:t>
            </a:r>
            <a:r>
              <a:rPr lang="ru-RU" sz="2800" b="1" dirty="0" smtClean="0"/>
              <a:t>Характеристика</a:t>
            </a:r>
            <a:r>
              <a:rPr lang="ru-RU" sz="2800" dirty="0" smtClean="0"/>
              <a:t> заполняем нужные поля. </a:t>
            </a:r>
          </a:p>
          <a:p>
            <a:pPr marL="0" lvl="0" indent="0" algn="ctr">
              <a:buNone/>
              <a:defRPr/>
            </a:pPr>
            <a:r>
              <a:rPr lang="ru-RU" sz="2800" dirty="0" smtClean="0"/>
              <a:t>Нажимаем кнопку </a:t>
            </a:r>
            <a:r>
              <a:rPr lang="ru-RU" sz="2800" b="1" dirty="0" smtClean="0"/>
              <a:t>Сохранить.</a:t>
            </a:r>
            <a:endParaRPr lang="ru-RU" sz="2800" dirty="0" smtClean="0"/>
          </a:p>
          <a:p>
            <a:pPr marL="0" indent="0" algn="ctr" eaLnBrk="1" hangingPunct="1"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6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Svt\Downloads\инструкция\Инструкция\инструкция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1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06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>
            <a:spLocks noGrp="1"/>
          </p:cNvSpPr>
          <p:nvPr>
            <p:ph sz="quarter" idx="2"/>
          </p:nvPr>
        </p:nvSpPr>
        <p:spPr>
          <a:xfrm>
            <a:off x="539552" y="476672"/>
            <a:ext cx="8064896" cy="401032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dirty="0" smtClean="0"/>
              <a:t>Далее нажимаем кнопку </a:t>
            </a:r>
          </a:p>
          <a:p>
            <a:pPr lvl="0" algn="ctr">
              <a:buNone/>
            </a:pPr>
            <a:r>
              <a:rPr lang="ru-RU" sz="3200" b="1" dirty="0" smtClean="0"/>
              <a:t>Построить отчет</a:t>
            </a:r>
            <a:r>
              <a:rPr lang="ru-RU" sz="3200" dirty="0" smtClean="0"/>
              <a:t>.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4" name="Рисунок 3" descr="C:\Users\Svt\Downloads\инструкция\Инструкция\инструкция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48071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68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/>
          <p:cNvSpPr>
            <a:spLocks noGrp="1"/>
          </p:cNvSpPr>
          <p:nvPr>
            <p:ph sz="quarter" idx="2"/>
          </p:nvPr>
        </p:nvSpPr>
        <p:spPr>
          <a:xfrm>
            <a:off x="323528" y="476672"/>
            <a:ext cx="8352929" cy="439367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dirty="0" smtClean="0"/>
              <a:t>Сформированный отчет можно распечатать.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4" name="Рисунок 3" descr="C:\Users\Svt\Downloads\инструкция\Инструкция\инструкция\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8407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80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>
            <a:spLocks noGrp="1"/>
          </p:cNvSpPr>
          <p:nvPr>
            <p:ph sz="quarter" idx="2"/>
          </p:nvPr>
        </p:nvSpPr>
        <p:spPr>
          <a:xfrm>
            <a:off x="539552" y="476672"/>
            <a:ext cx="8064896" cy="4010322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76672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E:\Сад года_2012\1179603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-171450"/>
            <a:ext cx="6367463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8"/>
          <p:cNvGrpSpPr/>
          <p:nvPr/>
        </p:nvGrpSpPr>
        <p:grpSpPr>
          <a:xfrm>
            <a:off x="0" y="3212976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0" name="Овал 109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1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1"/>
          <p:cNvGrpSpPr/>
          <p:nvPr/>
        </p:nvGrpSpPr>
        <p:grpSpPr>
          <a:xfrm>
            <a:off x="5724128" y="1484784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3" name="Овал 112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4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14"/>
          <p:cNvGrpSpPr/>
          <p:nvPr/>
        </p:nvGrpSpPr>
        <p:grpSpPr>
          <a:xfrm>
            <a:off x="4355976" y="0"/>
            <a:ext cx="2448272" cy="2448272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6" name="Овал 115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7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72"/>
          <p:cNvGrpSpPr/>
          <p:nvPr/>
        </p:nvGrpSpPr>
        <p:grpSpPr>
          <a:xfrm>
            <a:off x="6084168" y="3501008"/>
            <a:ext cx="2348880" cy="2348880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4" name="Овал 73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5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105"/>
          <p:cNvGrpSpPr/>
          <p:nvPr/>
        </p:nvGrpSpPr>
        <p:grpSpPr>
          <a:xfrm>
            <a:off x="4427984" y="4581128"/>
            <a:ext cx="2376264" cy="2287617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7" name="Овал 106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8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02"/>
          <p:cNvGrpSpPr/>
          <p:nvPr/>
        </p:nvGrpSpPr>
        <p:grpSpPr>
          <a:xfrm>
            <a:off x="3779912" y="2636912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4" name="Овал 103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5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96"/>
          <p:cNvGrpSpPr/>
          <p:nvPr/>
        </p:nvGrpSpPr>
        <p:grpSpPr>
          <a:xfrm>
            <a:off x="1979712" y="4077072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8" name="Овал 97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9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99"/>
          <p:cNvGrpSpPr/>
          <p:nvPr/>
        </p:nvGrpSpPr>
        <p:grpSpPr>
          <a:xfrm>
            <a:off x="2915816" y="908720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1" name="Овал 100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2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3"/>
          <p:cNvGrpSpPr/>
          <p:nvPr/>
        </p:nvGrpSpPr>
        <p:grpSpPr>
          <a:xfrm>
            <a:off x="1475656" y="2132856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5" name="Овал 94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6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 rot="18843223">
            <a:off x="-165026" y="896197"/>
            <a:ext cx="32813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– правовая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</a:t>
            </a:r>
          </a:p>
        </p:txBody>
      </p:sp>
      <p:sp>
        <p:nvSpPr>
          <p:cNvPr id="15372" name="TextBox 8"/>
          <p:cNvSpPr txBox="1">
            <a:spLocks noChangeArrowheads="1"/>
          </p:cNvSpPr>
          <p:nvPr/>
        </p:nvSpPr>
        <p:spPr bwMode="auto">
          <a:xfrm>
            <a:off x="468313" y="2757488"/>
            <a:ext cx="1958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5790368" y="3906325"/>
            <a:ext cx="2897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i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</a:p>
          <a:p>
            <a:pPr algn="ctr"/>
            <a:r>
              <a:rPr lang="ru-RU" b="1" i="1" dirty="0" smtClean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17.10.2013 </a:t>
            </a:r>
            <a:r>
              <a:rPr lang="ru-RU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algn="ctr"/>
            <a:r>
              <a:rPr lang="ru-RU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№1155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736410" y="1345726"/>
            <a:ext cx="2449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sz="1600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</a:t>
            </a:r>
          </a:p>
          <a:p>
            <a:pPr lvl="1" algn="ctr"/>
            <a:r>
              <a:rPr lang="ru-RU" sz="1600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образования  и  науки  РФ  от  30  августа 2013 г. №1014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-482720" y="3869598"/>
            <a:ext cx="28458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b="1" i="1" dirty="0" smtClean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lvl="1" algn="ctr"/>
            <a:r>
              <a:rPr lang="ru-RU" b="1" i="1" dirty="0" smtClean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 </a:t>
            </a:r>
            <a:r>
              <a:rPr lang="ru-RU" b="1" i="1" dirty="0" smtClean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РФ»</a:t>
            </a:r>
          </a:p>
          <a:p>
            <a:pPr lvl="1" algn="ctr"/>
            <a:r>
              <a:rPr lang="ru-RU" b="1" i="1" dirty="0" smtClean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29.12.2012 г </a:t>
            </a:r>
          </a:p>
          <a:p>
            <a:pPr lvl="1" algn="ctr"/>
            <a:r>
              <a:rPr lang="ru-RU" b="1" i="1" dirty="0" smtClean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</a:t>
            </a: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2041237" y="4149080"/>
            <a:ext cx="253682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17 марта 2011 г.  №175</a:t>
            </a:r>
            <a:endParaRPr lang="ru-RU" sz="1600" b="1" i="1" dirty="0">
              <a:ln w="11430"/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государственной программе Российской Федерации «Доступная среда»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222554" y="798334"/>
            <a:ext cx="27357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 карта</a:t>
            </a:r>
            <a:r>
              <a:rPr lang="ru-RU" b="1" i="1" dirty="0" smtClean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21.08.2013 </a:t>
            </a:r>
          </a:p>
          <a:p>
            <a:pPr algn="ctr"/>
            <a:r>
              <a:rPr lang="ru-RU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1090-п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5796136" y="1793960"/>
            <a:ext cx="2232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инвалидов</a:t>
            </a:r>
            <a:endParaRPr lang="ru-RU" sz="2000" b="1" i="1" dirty="0">
              <a:ln w="11430"/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139952" y="4941168"/>
            <a:ext cx="280831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Федеральный закон </a:t>
            </a:r>
          </a:p>
          <a:p>
            <a:pPr lvl="1"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от 3 мая 2012 г. № 46-ФЗ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«О ратификации Конвенции о правах инвалидов»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1600" i="1" dirty="0">
              <a:solidFill>
                <a:srgbClr val="311C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1575593" y="2853618"/>
            <a:ext cx="23209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rgbClr val="311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Письмо Минобразования РФ   от  16.01.2002 №  </a:t>
            </a:r>
            <a:endParaRPr lang="en-US" sz="1600" b="1" i="1" dirty="0" smtClean="0">
              <a:solidFill>
                <a:srgbClr val="311C4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311C48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i="1" dirty="0">
                <a:solidFill>
                  <a:srgbClr val="311C48"/>
                </a:solidFill>
                <a:latin typeface="Times New Roman" pitchFamily="18" charset="0"/>
                <a:cs typeface="Times New Roman" pitchFamily="18" charset="0"/>
              </a:rPr>
              <a:t>03-51-5ин/23-03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491879" y="2924944"/>
            <a:ext cx="29290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lvl="1"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181-ФЗ </a:t>
            </a:r>
          </a:p>
          <a:p>
            <a:pPr lvl="1"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«О социальной защите инвалидов </a:t>
            </a:r>
          </a:p>
          <a:p>
            <a:pPr lvl="1"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в Российской Федерации»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51" grpId="0"/>
      <p:bldP spid="51" grpId="1"/>
      <p:bldP spid="51" grpId="2"/>
      <p:bldP spid="41" grpId="0"/>
      <p:bldP spid="41" grpId="1"/>
      <p:bldP spid="41" grpId="2"/>
      <p:bldP spid="48" grpId="0"/>
      <p:bldP spid="48" grpId="1"/>
      <p:bldP spid="48" grpId="2"/>
      <p:bldP spid="39" grpId="0"/>
      <p:bldP spid="39" grpId="1"/>
      <p:bldP spid="39" grpId="2"/>
      <p:bldP spid="35" grpId="0"/>
      <p:bldP spid="35" grpId="1"/>
      <p:bldP spid="35" grpId="2"/>
      <p:bldP spid="38" grpId="0"/>
      <p:bldP spid="38" grpId="1"/>
      <p:bldP spid="38" grpId="2"/>
      <p:bldP spid="37" grpId="0"/>
      <p:bldP spid="37" grpId="1"/>
      <p:bldP spid="37" grpId="2"/>
      <p:bldP spid="40" grpId="0"/>
      <p:bldP spid="40" grpId="1"/>
      <p:bldP spid="40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8775" y="764704"/>
            <a:ext cx="8317681" cy="4464869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5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64704"/>
            <a:ext cx="734481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998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492896"/>
            <a:ext cx="5544616" cy="158417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311C48"/>
                </a:solidFill>
              </a:rPr>
              <a:t/>
            </a:r>
            <a:br>
              <a:rPr lang="ru-RU" sz="5400" b="1" i="1" dirty="0" smtClean="0">
                <a:solidFill>
                  <a:srgbClr val="311C48"/>
                </a:solidFill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94181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72816"/>
            <a:ext cx="6840760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Адаптированная</a:t>
            </a:r>
          </a:p>
          <a:p>
            <a:pPr algn="ctr">
              <a:lnSpc>
                <a:spcPct val="9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основная образовательная программа  (АООП)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образовательная программа, адаптированная для обучения определенных категорий лиц с ограниченными возможностями здоровья, в том числе с инвалидностью</a:t>
            </a: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(ФЗ, ст.2, п.п. 28).</a:t>
            </a:r>
          </a:p>
        </p:txBody>
      </p:sp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Адаптированная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образовательная программа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(АОП)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528603605"/>
              </p:ext>
            </p:extLst>
          </p:nvPr>
        </p:nvGraphicFramePr>
        <p:xfrm>
          <a:off x="251520" y="332656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435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776" y="-134515"/>
            <a:ext cx="8218488" cy="10795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Технология разработки АОП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8313" y="836613"/>
            <a:ext cx="8207375" cy="5616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ПМПК</a:t>
            </a:r>
          </a:p>
          <a:p>
            <a:pPr algn="ctr" eaLnBrk="1" hangingPunct="1"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Базовая диагностика</a:t>
            </a:r>
          </a:p>
          <a:p>
            <a:pPr algn="ctr" eaLnBrk="1" hangingPunct="1"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ППК</a:t>
            </a: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Разработка </a:t>
            </a:r>
            <a:r>
              <a:rPr lang="ru-RU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АОП</a:t>
            </a: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Реализация </a:t>
            </a:r>
            <a:r>
              <a:rPr lang="ru-RU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АОП</a:t>
            </a: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Итоговая диагностика</a:t>
            </a:r>
          </a:p>
          <a:p>
            <a:pPr algn="ctr" eaLnBrk="1" hangingPunct="1"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ПМПК или </a:t>
            </a:r>
            <a:r>
              <a:rPr lang="ru-RU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ППК </a:t>
            </a: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(</a:t>
            </a:r>
            <a:r>
              <a:rPr lang="ru-RU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определение путей </a:t>
            </a:r>
            <a:r>
              <a:rPr lang="ru-RU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дальнейшего </a:t>
            </a:r>
            <a:r>
              <a:rPr lang="ru-RU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развития ребенка)</a:t>
            </a: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391980" y="1412776"/>
            <a:ext cx="360040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96334" y="2132856"/>
            <a:ext cx="360040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91980" y="2924944"/>
            <a:ext cx="360040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96334" y="3644950"/>
            <a:ext cx="360040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12389" y="4437112"/>
            <a:ext cx="360040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12389" y="5229200"/>
            <a:ext cx="360040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3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4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21" y="708819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endParaRPr lang="ru-RU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70261" y="1196752"/>
            <a:ext cx="8640960" cy="5266804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 этап - Подготовительный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(сбор информации о ребенке)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Наблюдение за ребенком, беседа с ним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Изучение сведений о  родителях (законных представителях), беседа с ними, анкетирование</a:t>
            </a:r>
            <a:endParaRPr lang="ru-RU" sz="25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Анализ ситуации социального окружения ребенка  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Изучение данных о развитии ребенка из медицинских карт </a:t>
            </a:r>
            <a:endParaRPr lang="ru-RU" sz="25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ru-RU" sz="2500" kern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Анализ протоколов ПМПК и других документов</a:t>
            </a:r>
          </a:p>
          <a:p>
            <a:pPr marL="0" indent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6" name="Picture 5" descr="izum_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02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4691</TotalTime>
  <Words>890</Words>
  <Application>Microsoft Office PowerPoint</Application>
  <PresentationFormat>Экран (4:3)</PresentationFormat>
  <Paragraphs>193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Технология разработки АОП</vt:lpstr>
      <vt:lpstr>Слайд 9</vt:lpstr>
      <vt:lpstr>Слайд 10</vt:lpstr>
      <vt:lpstr>Слайд 11</vt:lpstr>
      <vt:lpstr>     Дети с ОВЗ   принимаются на обучение по адаптированной основной общеобразовательной программе только с согласия родителей (законных представителей) и на основании рекомендаций психолого-медико-педагогической комиссии. Ст.55 ФЗ «Об образовании»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Для работы с программой Вам необходимо: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 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Валерьевна</dc:creator>
  <cp:lastModifiedBy>NataliyaUsanina</cp:lastModifiedBy>
  <cp:revision>178</cp:revision>
  <dcterms:created xsi:type="dcterms:W3CDTF">2014-07-27T08:26:43Z</dcterms:created>
  <dcterms:modified xsi:type="dcterms:W3CDTF">2021-04-01T08:14:25Z</dcterms:modified>
</cp:coreProperties>
</file>