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58" r:id="rId9"/>
    <p:sldId id="260" r:id="rId10"/>
    <p:sldId id="261" r:id="rId11"/>
    <p:sldId id="269" r:id="rId12"/>
    <p:sldId id="270" r:id="rId13"/>
    <p:sldId id="259" r:id="rId14"/>
    <p:sldId id="271" r:id="rId15"/>
    <p:sldId id="272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388A0-DB44-425A-831F-D75D9CF6B716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24FCD-E3E6-4880-BB72-A2D0FCC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601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388A0-DB44-425A-831F-D75D9CF6B716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24FCD-E3E6-4880-BB72-A2D0FCC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054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388A0-DB44-425A-831F-D75D9CF6B716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24FCD-E3E6-4880-BB72-A2D0FCC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70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388A0-DB44-425A-831F-D75D9CF6B716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24FCD-E3E6-4880-BB72-A2D0FCC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0319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388A0-DB44-425A-831F-D75D9CF6B716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24FCD-E3E6-4880-BB72-A2D0FCC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77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388A0-DB44-425A-831F-D75D9CF6B716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24FCD-E3E6-4880-BB72-A2D0FCC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95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388A0-DB44-425A-831F-D75D9CF6B716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24FCD-E3E6-4880-BB72-A2D0FCC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07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388A0-DB44-425A-831F-D75D9CF6B716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24FCD-E3E6-4880-BB72-A2D0FCC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379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388A0-DB44-425A-831F-D75D9CF6B716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24FCD-E3E6-4880-BB72-A2D0FCC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97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388A0-DB44-425A-831F-D75D9CF6B716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24FCD-E3E6-4880-BB72-A2D0FCC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763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388A0-DB44-425A-831F-D75D9CF6B716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24FCD-E3E6-4880-BB72-A2D0FCC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9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388A0-DB44-425A-831F-D75D9CF6B716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24FCD-E3E6-4880-BB72-A2D0FCC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10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Урок русского языка. Толстовская тетрадь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4301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Варианты заданий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363538" algn="just">
              <a:lnSpc>
                <a:spcPct val="100000"/>
              </a:lnSpc>
              <a:buNone/>
            </a:pPr>
            <a:r>
              <a:rPr lang="ru-RU" sz="2400" b="1" dirty="0"/>
              <a:t>Задание </a:t>
            </a:r>
            <a:r>
              <a:rPr lang="ru-RU" sz="2400" b="1" dirty="0" smtClean="0"/>
              <a:t>9.</a:t>
            </a:r>
            <a:r>
              <a:rPr lang="ru-RU" sz="2400" dirty="0" smtClean="0"/>
              <a:t> </a:t>
            </a:r>
            <a:r>
              <a:rPr lang="ru-RU" sz="2400" dirty="0"/>
              <a:t>Проследите, как связаны между собой предложения в тексте. Выпишите цепочку предложений, начиная со слов «Но для того, чтобы позволить себе...» и до конца абзаца. Определите средства связи (союзы, местоимения, лексические повторы, единство </a:t>
            </a:r>
            <a:r>
              <a:rPr lang="ru-RU" sz="2400" dirty="0" err="1"/>
              <a:t>видо</a:t>
            </a:r>
            <a:r>
              <a:rPr lang="ru-RU" sz="2400" dirty="0"/>
              <a:t>-временных форм глаголов). Как эти средства создают логичность и аргументированность рассуждения</a:t>
            </a:r>
            <a:r>
              <a:rPr lang="ru-RU" sz="2400" dirty="0" smtClean="0"/>
              <a:t>?</a:t>
            </a:r>
          </a:p>
          <a:p>
            <a:pPr marL="0" indent="363538" algn="just">
              <a:lnSpc>
                <a:spcPct val="100000"/>
              </a:lnSpc>
              <a:buNone/>
            </a:pPr>
            <a:r>
              <a:rPr lang="ru-RU" sz="2400" b="1" dirty="0"/>
              <a:t>Задание 10. </a:t>
            </a:r>
            <a:r>
              <a:rPr lang="ru-RU" sz="2400" dirty="0"/>
              <a:t>Проанализируйте синтаксический строй текста (соотношение простых и сложных предложений, их длину, использование однородных членов, вводных конструкций). Как ритм, создаваемый чередованием длинных и коротких фраз, соотносится с содержанием высказывания? Напишите мини-исследование на тему: «Роль синтаксиса в создании интонации доверительной беседы в тексте Л</a:t>
            </a:r>
            <a:r>
              <a:rPr lang="ru-RU" sz="2400" dirty="0" smtClean="0"/>
              <a:t>. Толстого</a:t>
            </a:r>
            <a:r>
              <a:rPr lang="ru-RU" sz="2400" dirty="0"/>
              <a:t>».</a:t>
            </a:r>
          </a:p>
          <a:p>
            <a:pPr marL="0" indent="363538" algn="just">
              <a:lnSpc>
                <a:spcPct val="100000"/>
              </a:lnSpc>
              <a:buNone/>
            </a:pPr>
            <a:endParaRPr lang="ru-RU" sz="2400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1752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0" y="1709738"/>
            <a:ext cx="5632450" cy="2852737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Страница 2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098" name="Picture 2" descr="Поучительные басни. Толстой Л. Н. (7497006) - Купить по цене от 511.00 руб. Инт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15" y="1191744"/>
            <a:ext cx="4482913" cy="4482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0722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12694" y="1775012"/>
            <a:ext cx="10515600" cy="403804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+mn-lt"/>
              </a:rPr>
              <a:t>Галка и кувшин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/>
            </a:r>
            <a:br>
              <a:rPr lang="ru-RU" dirty="0">
                <a:solidFill>
                  <a:srgbClr val="002060"/>
                </a:solidFill>
                <a:latin typeface="+mn-lt"/>
              </a:rPr>
            </a:br>
            <a:r>
              <a:rPr lang="ru-RU" dirty="0">
                <a:solidFill>
                  <a:srgbClr val="002060"/>
                </a:solidFill>
                <a:latin typeface="+mn-lt"/>
              </a:rPr>
              <a:t>Хотела галка пить. На дворе стоял кувшин с водой, а в кувшине была вода только на дне. Галке нельзя было достать. Она стала кидать в кувшин камушки и столько </a:t>
            </a:r>
            <a:r>
              <a:rPr lang="ru-RU" dirty="0" err="1">
                <a:solidFill>
                  <a:srgbClr val="002060"/>
                </a:solidFill>
                <a:latin typeface="+mn-lt"/>
              </a:rPr>
              <a:t>наклала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, что вода стала выше и можно было пить.</a:t>
            </a:r>
            <a:br>
              <a:rPr lang="ru-RU" dirty="0">
                <a:solidFill>
                  <a:srgbClr val="002060"/>
                </a:solidFill>
                <a:latin typeface="+mn-lt"/>
              </a:rPr>
            </a:br>
            <a:endParaRPr lang="ru-RU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6975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Варианты заданий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363538" algn="just">
              <a:buNone/>
            </a:pPr>
            <a:r>
              <a:rPr lang="ru-RU" dirty="0"/>
              <a:t>1. Найдите и выпишите из текста все существительные. Определите их род и число.</a:t>
            </a:r>
          </a:p>
          <a:p>
            <a:pPr marL="0" indent="363538" algn="just">
              <a:buNone/>
            </a:pPr>
            <a:r>
              <a:rPr lang="ru-RU" dirty="0"/>
              <a:t>2. </a:t>
            </a:r>
            <a:r>
              <a:rPr lang="ru-RU" dirty="0" smtClean="0"/>
              <a:t>Выполните </a:t>
            </a:r>
            <a:r>
              <a:rPr lang="ru-RU" dirty="0"/>
              <a:t>синтаксический анализ предложения: «Она стала кидать в кувшин камушки и столько </a:t>
            </a:r>
            <a:r>
              <a:rPr lang="ru-RU" dirty="0" err="1"/>
              <a:t>наклала</a:t>
            </a:r>
            <a:r>
              <a:rPr lang="ru-RU" dirty="0"/>
              <a:t>, что вода стала выше и можно было пить</a:t>
            </a:r>
            <a:r>
              <a:rPr lang="ru-RU" dirty="0" smtClean="0"/>
              <a:t>.»</a:t>
            </a:r>
            <a:endParaRPr lang="ru-RU" dirty="0"/>
          </a:p>
          <a:p>
            <a:pPr marL="0" indent="363538" algn="just">
              <a:buNone/>
            </a:pPr>
            <a:r>
              <a:rPr lang="ru-RU" dirty="0"/>
              <a:t>3. Перескажите басню своими словами, сохраняя основную идею и последовательность событий.</a:t>
            </a:r>
          </a:p>
          <a:p>
            <a:pPr marL="0" indent="363538" algn="just">
              <a:buNone/>
            </a:pPr>
            <a:r>
              <a:rPr lang="ru-RU" dirty="0"/>
              <a:t>4. Выпишите из текста все глаголы и определите их вид, время и лицо.</a:t>
            </a:r>
          </a:p>
          <a:p>
            <a:pPr marL="0" indent="363538" algn="just">
              <a:buNone/>
            </a:pPr>
            <a:r>
              <a:rPr lang="ru-RU" dirty="0"/>
              <a:t>5. Придумайте и напишите продолжение басни, в котором галка делится своим опытом с другими птицами. Как они отреагировали на её находчивость?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5397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793376" y="1287743"/>
            <a:ext cx="10515600" cy="435133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2060"/>
                </a:solidFill>
              </a:rPr>
              <a:t>Два товарища</a:t>
            </a:r>
            <a:endParaRPr lang="ru-RU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dirty="0">
                <a:solidFill>
                  <a:srgbClr val="002060"/>
                </a:solidFill>
              </a:rPr>
              <a:t>Шли по лесу два товарища, и выскочил на них медведь. Один бросился бежать, влез на дерево и спрятался, а другой остался на дороге. Делать было ему нечего – он упал наземь и притворился мёртвым.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002060"/>
                </a:solidFill>
              </a:rPr>
              <a:t>Медведь подошёл к нему и стал нюхать: он и дышать перестал. Медведь понюхал ему лицо, подумал, что мёртвый, и отошёл. Когда медведь ушёл, тот слез с дерева и смеётся.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002060"/>
                </a:solidFill>
              </a:rPr>
              <a:t>– Ну что, – говорит, – медведь тебе на ухо говорил?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002060"/>
                </a:solidFill>
              </a:rPr>
              <a:t>– А он сказал мне, что плохие люди те, которые в опасности от товарищей убегают.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5789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Варианты заданий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444500">
              <a:lnSpc>
                <a:spcPct val="120000"/>
              </a:lnSpc>
              <a:buNone/>
            </a:pPr>
            <a:r>
              <a:rPr lang="ru-RU" dirty="0"/>
              <a:t>1. Выписать из первого абзаца слова с чередующимися гласными в корне.</a:t>
            </a:r>
          </a:p>
          <a:p>
            <a:pPr marL="0" indent="444500">
              <a:lnSpc>
                <a:spcPct val="120000"/>
              </a:lnSpc>
              <a:buNone/>
            </a:pPr>
            <a:r>
              <a:rPr lang="ru-RU" dirty="0"/>
              <a:t>2. Выпишите из текста словосочетания со связью управление.</a:t>
            </a:r>
          </a:p>
          <a:p>
            <a:pPr marL="0" indent="444500">
              <a:lnSpc>
                <a:spcPct val="120000"/>
              </a:lnSpc>
              <a:buNone/>
            </a:pPr>
            <a:r>
              <a:rPr lang="ru-RU" dirty="0"/>
              <a:t>3. Выпишите из текста слова, в которых правописание приставки регулируется правилом «Гласные и согласные в приставках, кроме приставок на –З/-С и приставок на ПРЕ- и ПРИ-, пишутся одинаково независимо от произношения».</a:t>
            </a:r>
          </a:p>
          <a:p>
            <a:pPr marL="0" indent="444500">
              <a:lnSpc>
                <a:spcPct val="120000"/>
              </a:lnSpc>
              <a:buNone/>
            </a:pPr>
            <a:r>
              <a:rPr lang="ru-RU" dirty="0"/>
              <a:t>4. Выпишите из текста слова, в которых правописание суффиксов регулируется правилом: «В глаголах прошедшего времени перед суффиксом –Л- сохраняется суффикс инфинитива».</a:t>
            </a:r>
          </a:p>
          <a:p>
            <a:pPr marL="0" indent="444500">
              <a:lnSpc>
                <a:spcPct val="120000"/>
              </a:lnSpc>
              <a:buNone/>
            </a:pPr>
            <a:r>
              <a:rPr lang="ru-RU" dirty="0"/>
              <a:t>5. Объясните, в соответствии с каким правилом пунктуации поставлены запятые.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2803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Увеличит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3304" y="80683"/>
            <a:ext cx="4792799" cy="6777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Л. Н. Толстой в 1910 году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128" y="1060077"/>
            <a:ext cx="3143250" cy="421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07024" y="5674659"/>
            <a:ext cx="25938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Лев Николаевич Толстой</a:t>
            </a:r>
          </a:p>
          <a:p>
            <a:r>
              <a:rPr lang="ru-RU" dirty="0" smtClean="0"/>
              <a:t>1828 - 1910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922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0" y="1709738"/>
            <a:ext cx="5632450" cy="2852737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Страница 1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3076" name="Picture 4" descr="https://avatars.mds.yandex.net/i?id=f66c730314577f3acdaa42a87604dfa68b4ce0e1-10685102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69" y="2383771"/>
            <a:ext cx="45720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1942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739588" y="1879413"/>
            <a:ext cx="10515600" cy="38086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«Люди </a:t>
            </a:r>
            <a:r>
              <a:rPr lang="ru-RU" sz="3200" dirty="0">
                <a:solidFill>
                  <a:srgbClr val="002060"/>
                </a:solidFill>
              </a:rPr>
              <a:t>как реки: вода во всех одинаковая и везде одна и та же, но каждая река бывает то узкая, то быстрая, то широкая, то тихая. Так и люди. Каждый человек носит в себе зачатки всех свойств людских и иногда проявляет одни, иногда другие и бывает часто совсем непохож на себя, оставаясь одним и самим </a:t>
            </a:r>
            <a:r>
              <a:rPr lang="ru-RU" sz="3200" dirty="0" smtClean="0">
                <a:solidFill>
                  <a:srgbClr val="002060"/>
                </a:solidFill>
              </a:rPr>
              <a:t>собою».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64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Варианты заданий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60023"/>
          </a:xfrm>
        </p:spPr>
        <p:txBody>
          <a:bodyPr>
            <a:normAutofit fontScale="85000" lnSpcReduction="20000"/>
          </a:bodyPr>
          <a:lstStyle/>
          <a:p>
            <a:pPr marL="0" indent="363538">
              <a:lnSpc>
                <a:spcPct val="120000"/>
              </a:lnSpc>
              <a:buNone/>
            </a:pPr>
            <a:r>
              <a:rPr lang="ru-RU" sz="2900" b="1" dirty="0"/>
              <a:t>Задание 1.</a:t>
            </a:r>
            <a:r>
              <a:rPr lang="ru-RU" sz="2900" dirty="0"/>
              <a:t> </a:t>
            </a:r>
            <a:r>
              <a:rPr lang="ru-RU" sz="2900" dirty="0" smtClean="0"/>
              <a:t>Найдите </a:t>
            </a:r>
            <a:r>
              <a:rPr lang="ru-RU" sz="2900" dirty="0"/>
              <a:t>в тексте цитаты слова, которые характеризуют реку. Выпишите их</a:t>
            </a:r>
            <a:r>
              <a:rPr lang="ru-RU" sz="2900" dirty="0" smtClean="0"/>
              <a:t>. Подберите </a:t>
            </a:r>
            <a:r>
              <a:rPr lang="ru-RU" sz="2900" dirty="0"/>
              <a:t>антонимы к этим словам.</a:t>
            </a:r>
          </a:p>
          <a:p>
            <a:pPr marL="0" indent="363538">
              <a:lnSpc>
                <a:spcPct val="120000"/>
              </a:lnSpc>
              <a:buNone/>
            </a:pPr>
            <a:r>
              <a:rPr lang="ru-RU" sz="2900" b="1" dirty="0" smtClean="0"/>
              <a:t>Задание </a:t>
            </a:r>
            <a:r>
              <a:rPr lang="ru-RU" sz="2900" b="1" dirty="0"/>
              <a:t>2</a:t>
            </a:r>
            <a:r>
              <a:rPr lang="ru-RU" sz="2900" dirty="0"/>
              <a:t>. </a:t>
            </a:r>
            <a:r>
              <a:rPr lang="ru-RU" sz="2900" dirty="0" smtClean="0"/>
              <a:t>Выполните </a:t>
            </a:r>
            <a:r>
              <a:rPr lang="ru-RU" sz="2900" dirty="0"/>
              <a:t>синтаксический разбор предложения: «Так и люди».</a:t>
            </a:r>
          </a:p>
          <a:p>
            <a:pPr marL="0" indent="363538">
              <a:lnSpc>
                <a:spcPct val="120000"/>
              </a:lnSpc>
              <a:buNone/>
            </a:pPr>
            <a:r>
              <a:rPr lang="ru-RU" sz="2900" b="1" dirty="0" smtClean="0"/>
              <a:t>Задание 3. </a:t>
            </a:r>
            <a:r>
              <a:rPr lang="ru-RU" sz="2900" dirty="0" smtClean="0"/>
              <a:t>Объясните </a:t>
            </a:r>
            <a:r>
              <a:rPr lang="ru-RU" sz="2900" dirty="0"/>
              <a:t>постановку тире и двоеточия в цитате.</a:t>
            </a:r>
          </a:p>
          <a:p>
            <a:pPr marL="0" indent="363538">
              <a:lnSpc>
                <a:spcPct val="120000"/>
              </a:lnSpc>
              <a:buNone/>
            </a:pPr>
            <a:r>
              <a:rPr lang="ru-RU" sz="2900" dirty="0"/>
              <a:t> </a:t>
            </a:r>
            <a:r>
              <a:rPr lang="ru-RU" sz="2900" b="1" dirty="0" smtClean="0"/>
              <a:t>Задание </a:t>
            </a:r>
            <a:r>
              <a:rPr lang="ru-RU" sz="2900" b="1" dirty="0"/>
              <a:t>4</a:t>
            </a:r>
            <a:r>
              <a:rPr lang="ru-RU" sz="2900" dirty="0"/>
              <a:t>. Творческое задание. «Сравнение человека с явлением природы</a:t>
            </a:r>
            <a:r>
              <a:rPr lang="ru-RU" sz="2900" dirty="0" smtClean="0"/>
              <a:t>». Напишите </a:t>
            </a:r>
            <a:r>
              <a:rPr lang="ru-RU" sz="2900" dirty="0"/>
              <a:t>небольшое сочинение-рассуждение (5-7 предложений), продолжив фразу: «Человек как дерево...» или «Человек как море...». Постарайтесь, как и Л. Толстой, показать, как в одном явлении сочетаются разные состояния.</a:t>
            </a:r>
          </a:p>
          <a:p>
            <a:pPr marL="0" indent="363538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8302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Варианты заданий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363538">
              <a:lnSpc>
                <a:spcPct val="120000"/>
              </a:lnSpc>
              <a:buNone/>
            </a:pPr>
            <a:r>
              <a:rPr lang="ru-RU" sz="3100" b="1" dirty="0"/>
              <a:t>Задание </a:t>
            </a:r>
            <a:r>
              <a:rPr lang="ru-RU" sz="3100" b="1" dirty="0" smtClean="0"/>
              <a:t>5.</a:t>
            </a:r>
            <a:r>
              <a:rPr lang="ru-RU" sz="3100" dirty="0" smtClean="0"/>
              <a:t> </a:t>
            </a:r>
            <a:r>
              <a:rPr lang="ru-RU" sz="3100" dirty="0"/>
              <a:t>Найдите в тексте цитаты основные тропы и фигуры речи. Определите их роль.</a:t>
            </a:r>
          </a:p>
          <a:p>
            <a:pPr marL="0" indent="363538">
              <a:lnSpc>
                <a:spcPct val="120000"/>
              </a:lnSpc>
              <a:buNone/>
            </a:pPr>
            <a:r>
              <a:rPr lang="ru-RU" sz="3100" b="1" dirty="0"/>
              <a:t>Задание 6. </a:t>
            </a:r>
            <a:r>
              <a:rPr lang="ru-RU" sz="3100" dirty="0" smtClean="0"/>
              <a:t>Выполните синтаксический и пунктуационный анализ предложений.</a:t>
            </a:r>
            <a:endParaRPr lang="ru-RU" sz="3100" dirty="0"/>
          </a:p>
          <a:p>
            <a:pPr marL="0" indent="363538">
              <a:lnSpc>
                <a:spcPct val="120000"/>
              </a:lnSpc>
              <a:buNone/>
            </a:pPr>
            <a:r>
              <a:rPr lang="ru-RU" sz="3100" b="1" dirty="0"/>
              <a:t>Задание 7.</a:t>
            </a:r>
            <a:r>
              <a:rPr lang="ru-RU" sz="3100" dirty="0"/>
              <a:t> Подберите синонимы к словам: </a:t>
            </a:r>
            <a:r>
              <a:rPr lang="ru-RU" sz="3100" dirty="0" smtClean="0"/>
              <a:t>зачатки, свойства. Объясните </a:t>
            </a:r>
            <a:r>
              <a:rPr lang="ru-RU" sz="3100" dirty="0"/>
              <a:t>разницу в оттенках значения слов «быстрый» и «стремительный» применительно к реке и к человеку</a:t>
            </a:r>
            <a:r>
              <a:rPr lang="ru-RU" sz="3100" dirty="0" smtClean="0"/>
              <a:t>.</a:t>
            </a:r>
          </a:p>
          <a:p>
            <a:pPr marL="0" indent="363538">
              <a:lnSpc>
                <a:spcPct val="120000"/>
              </a:lnSpc>
              <a:buNone/>
            </a:pPr>
            <a:r>
              <a:rPr lang="ru-RU" sz="3100" b="1" dirty="0"/>
              <a:t>Задание 8.</a:t>
            </a:r>
            <a:r>
              <a:rPr lang="ru-RU" sz="3100" dirty="0"/>
              <a:t> Стилистический эксперимент</a:t>
            </a:r>
            <a:r>
              <a:rPr lang="ru-RU" sz="3100" dirty="0" smtClean="0"/>
              <a:t>. </a:t>
            </a:r>
            <a:endParaRPr lang="ru-RU" sz="3100" dirty="0"/>
          </a:p>
          <a:p>
            <a:pPr marL="0" indent="0">
              <a:lnSpc>
                <a:spcPct val="120000"/>
              </a:lnSpc>
              <a:buNone/>
            </a:pPr>
            <a:r>
              <a:rPr lang="ru-RU" sz="3100" dirty="0"/>
              <a:t>Передайте основную мысль цитаты Толстого своими словами, не используя сравнение с рекой. В каком случае высказывание звучит более убедительно и образно? Сделайте вывод о роли сравнения в тексте.</a:t>
            </a:r>
          </a:p>
          <a:p>
            <a:pPr marL="0" indent="363538">
              <a:lnSpc>
                <a:spcPct val="120000"/>
              </a:lnSpc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001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22729" y="712694"/>
            <a:ext cx="11308976" cy="54373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ru-RU" dirty="0">
                <a:solidFill>
                  <a:srgbClr val="002060"/>
                </a:solidFill>
              </a:rPr>
              <a:t>«Я уже люблю в вас вашу красоту, но я начинаю только любить в вас то, что вечно и всегда драгоценно, — ваше сердце, вашу душу. Красоту можно узнать и полюбить в час и разлюбить так же скоро, но душу надо узнать. Поверьте, ничто в мире не дается без труда — даже любовь, самое прекрасное и естественное чувство. Простите за глупое сравнение. Любить, как любит глупый человек, это играть сонату без такту, без знаков, с постоянной педалью, но с чувством, не доставляя этим ни себе, ни другим истинного наслаждения. Но для того, чтобы позволить себе отдаться чувству музыки, нужно прежде удерживаться, трудиться, работать, и поверьте, что нет наслаждения в жизни, которое бы давалось так. Все приобретается трудом и лишениями. Но зато, чем тяжелее труд и лишения, тем выше награда. А нам предстоит огромный труд — понять друг друга и удержать друг к другу любовь и уважение». (Л.Н. Толстой)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6039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Варианты заданий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363538">
              <a:lnSpc>
                <a:spcPct val="120000"/>
              </a:lnSpc>
              <a:buNone/>
            </a:pPr>
            <a:r>
              <a:rPr lang="ru-RU" b="1" dirty="0"/>
              <a:t>Задание 1. </a:t>
            </a:r>
            <a:r>
              <a:rPr lang="ru-RU" dirty="0"/>
              <a:t>Выпишите из текста все глаголы и глагольные формы в той форме, в которой они употреблены. Дайте характеристику каждому </a:t>
            </a:r>
            <a:r>
              <a:rPr lang="ru-RU" dirty="0" smtClean="0"/>
              <a:t>слову. </a:t>
            </a:r>
          </a:p>
          <a:p>
            <a:pPr marL="0" indent="363538">
              <a:lnSpc>
                <a:spcPct val="120000"/>
              </a:lnSpc>
              <a:buNone/>
            </a:pPr>
            <a:r>
              <a:rPr lang="ru-RU" b="1" dirty="0" smtClean="0"/>
              <a:t>Задание 2.</a:t>
            </a:r>
            <a:r>
              <a:rPr lang="ru-RU" dirty="0" smtClean="0"/>
              <a:t> </a:t>
            </a:r>
            <a:r>
              <a:rPr lang="ru-RU" dirty="0" smtClean="0"/>
              <a:t>Разделите текст на части согласно эмоциональному содержанию каждой части. Выделите ключевые слова и выражения, передающие эмоции автора</a:t>
            </a:r>
            <a:r>
              <a:rPr lang="ru-RU" dirty="0" smtClean="0"/>
              <a:t>.</a:t>
            </a:r>
          </a:p>
          <a:p>
            <a:pPr marL="0" indent="363538" algn="just">
              <a:lnSpc>
                <a:spcPct val="120000"/>
              </a:lnSpc>
              <a:buNone/>
            </a:pPr>
            <a:r>
              <a:rPr lang="ru-RU" b="1" dirty="0"/>
              <a:t>Задание </a:t>
            </a:r>
            <a:r>
              <a:rPr lang="ru-RU" b="1" dirty="0" smtClean="0"/>
              <a:t>3. </a:t>
            </a:r>
            <a:r>
              <a:rPr lang="ru-RU" dirty="0"/>
              <a:t>Выполните синтаксический и пунктуационный анализ двух предложений (на выбор учителя).</a:t>
            </a:r>
          </a:p>
          <a:p>
            <a:pPr marL="0" indent="363538" algn="just">
              <a:lnSpc>
                <a:spcPct val="120000"/>
              </a:lnSpc>
              <a:buNone/>
            </a:pPr>
            <a:r>
              <a:rPr lang="ru-RU" b="1" dirty="0"/>
              <a:t>Задание </a:t>
            </a:r>
            <a:r>
              <a:rPr lang="ru-RU" b="1" dirty="0" smtClean="0"/>
              <a:t>4. </a:t>
            </a:r>
            <a:r>
              <a:rPr lang="ru-RU" dirty="0"/>
              <a:t>Найдите в тексте все случаи обособления. Какова их роль в тексте?</a:t>
            </a:r>
          </a:p>
          <a:p>
            <a:pPr marL="0" indent="363538" algn="just">
              <a:lnSpc>
                <a:spcPct val="120000"/>
              </a:lnSpc>
              <a:buNone/>
            </a:pPr>
            <a:r>
              <a:rPr lang="ru-RU" b="1" dirty="0"/>
              <a:t>Задание </a:t>
            </a:r>
            <a:r>
              <a:rPr lang="ru-RU" b="1" dirty="0" smtClean="0"/>
              <a:t>5.</a:t>
            </a:r>
            <a:r>
              <a:rPr lang="ru-RU" dirty="0" smtClean="0"/>
              <a:t> </a:t>
            </a:r>
            <a:r>
              <a:rPr lang="ru-RU" dirty="0"/>
              <a:t>Определите виды придаточных частей в предложениях с несколькими придаточными частями. Укажите значение каждого типа придаточного предложения.</a:t>
            </a:r>
          </a:p>
          <a:p>
            <a:pPr marL="0" indent="363538" algn="just">
              <a:lnSpc>
                <a:spcPct val="120000"/>
              </a:lnSpc>
              <a:buNone/>
            </a:pPr>
            <a:r>
              <a:rPr lang="ru-RU" b="1" dirty="0"/>
              <a:t>Задание </a:t>
            </a:r>
            <a:r>
              <a:rPr lang="ru-RU" b="1" dirty="0" smtClean="0"/>
              <a:t>6</a:t>
            </a:r>
            <a:r>
              <a:rPr lang="ru-RU" dirty="0" smtClean="0"/>
              <a:t>. </a:t>
            </a:r>
            <a:r>
              <a:rPr lang="ru-RU" dirty="0"/>
              <a:t>Преобразуйте сложное предложение в простое, сохраняя основной смысл высказывания.</a:t>
            </a:r>
          </a:p>
          <a:p>
            <a:pPr marL="0" indent="0">
              <a:lnSpc>
                <a:spcPct val="120000"/>
              </a:lnSpc>
              <a:buNone/>
            </a:pPr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0047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Варианты заданий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363538" algn="just">
              <a:lnSpc>
                <a:spcPct val="120000"/>
              </a:lnSpc>
              <a:buNone/>
            </a:pPr>
            <a:r>
              <a:rPr lang="ru-RU" sz="2600" b="1" dirty="0" smtClean="0"/>
              <a:t>Задание </a:t>
            </a:r>
            <a:r>
              <a:rPr lang="ru-RU" sz="2600" b="1" dirty="0" smtClean="0"/>
              <a:t>7. </a:t>
            </a:r>
            <a:r>
              <a:rPr lang="ru-RU" sz="2600" dirty="0"/>
              <a:t>Проанализируйте, какую роль играют причастия и деепричастия в тексте Толстого. Сравните предложения с этими формами и возможные синонимичные конструкции (придаточные определительные и обстоятельственные). Как использование причастий и деепричастий влияет на ритм и информационную насыщенность фразы? Сделайте вывод о стилевой принадлежности текста</a:t>
            </a:r>
            <a:r>
              <a:rPr lang="ru-RU" sz="2600" dirty="0" smtClean="0"/>
              <a:t>.</a:t>
            </a:r>
          </a:p>
          <a:p>
            <a:pPr marL="0" indent="363538" algn="just">
              <a:lnSpc>
                <a:spcPct val="120000"/>
              </a:lnSpc>
              <a:buNone/>
            </a:pPr>
            <a:r>
              <a:rPr lang="ru-RU" sz="2600" b="1" dirty="0"/>
              <a:t>Задание </a:t>
            </a:r>
            <a:r>
              <a:rPr lang="ru-RU" sz="2600" b="1" dirty="0" smtClean="0"/>
              <a:t>8. </a:t>
            </a:r>
            <a:r>
              <a:rPr lang="ru-RU" sz="2600" dirty="0"/>
              <a:t>Выявите в тексте ключевые оппозиции (противопоставления), которые строятся на основе антонимии или контекстуальных антонимов (например, «красота» – «душа», «глупый человек» – «истинное наслаждение»). Как эти противопоставления раскрывают главную мысль автора? Напишите небольшое эссе (5-7 предложений) на тему: «Как антитеза помогает Л</a:t>
            </a:r>
            <a:r>
              <a:rPr lang="ru-RU" sz="2600" dirty="0" smtClean="0"/>
              <a:t>. Толстому </a:t>
            </a:r>
            <a:r>
              <a:rPr lang="ru-RU" sz="2600" dirty="0"/>
              <a:t>выразить свою идею о любви?».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49262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1087</Words>
  <Application>Microsoft Office PowerPoint</Application>
  <PresentationFormat>Широкоэкранный</PresentationFormat>
  <Paragraphs>52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Урок русского языка. Толстовская тетрадь</vt:lpstr>
      <vt:lpstr>Презентация PowerPoint</vt:lpstr>
      <vt:lpstr>Страница 1</vt:lpstr>
      <vt:lpstr>Презентация PowerPoint</vt:lpstr>
      <vt:lpstr>Варианты заданий</vt:lpstr>
      <vt:lpstr>Варианты заданий</vt:lpstr>
      <vt:lpstr>Презентация PowerPoint</vt:lpstr>
      <vt:lpstr>Варианты заданий</vt:lpstr>
      <vt:lpstr>Варианты заданий</vt:lpstr>
      <vt:lpstr>Варианты заданий</vt:lpstr>
      <vt:lpstr>Страница 2</vt:lpstr>
      <vt:lpstr>Галка и кувшин Хотела галка пить. На дворе стоял кувшин с водой, а в кувшине была вода только на дне. Галке нельзя было достать. Она стала кидать в кувшин камушки и столько наклала, что вода стала выше и можно было пить. </vt:lpstr>
      <vt:lpstr>Варианты заданий</vt:lpstr>
      <vt:lpstr>Презентация PowerPoint</vt:lpstr>
      <vt:lpstr>Варианты заданий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языка. Толстовская тетрадь</dc:title>
  <dc:creator>Наталья Киселева</dc:creator>
  <cp:lastModifiedBy>Наталья Киселева</cp:lastModifiedBy>
  <cp:revision>26</cp:revision>
  <dcterms:created xsi:type="dcterms:W3CDTF">2025-11-14T13:36:08Z</dcterms:created>
  <dcterms:modified xsi:type="dcterms:W3CDTF">2025-11-17T18:57:17Z</dcterms:modified>
</cp:coreProperties>
</file>