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60" r:id="rId2"/>
    <p:sldId id="259" r:id="rId3"/>
    <p:sldId id="256" r:id="rId4"/>
    <p:sldId id="257" r:id="rId5"/>
    <p:sldId id="25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rgbClr val="0070C0"/>
                </a:solidFill>
              </a:rPr>
              <a:t>Естественно-научная</a:t>
            </a:r>
            <a:r>
              <a:rPr lang="ru-RU" baseline="0" dirty="0" smtClean="0">
                <a:solidFill>
                  <a:srgbClr val="0070C0"/>
                </a:solidFill>
              </a:rPr>
              <a:t> грамотность</a:t>
            </a:r>
            <a:endParaRPr lang="ru-RU" dirty="0">
              <a:solidFill>
                <a:srgbClr val="0070C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0070C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'Входная диагностика'!$C$37</c:f>
              <c:strCache>
                <c:ptCount val="1"/>
                <c:pt idx="0">
                  <c:v>% от общей численности проходивших тестирование по области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'Входная диагностика'!$A$38:$A$42</c:f>
              <c:strCache>
                <c:ptCount val="5"/>
                <c:pt idx="0">
                  <c:v>недостаточный</c:v>
                </c:pt>
                <c:pt idx="1">
                  <c:v>низкий</c:v>
                </c:pt>
                <c:pt idx="2">
                  <c:v>средний</c:v>
                </c:pt>
                <c:pt idx="3">
                  <c:v>повышенный</c:v>
                </c:pt>
                <c:pt idx="4">
                  <c:v>высокий</c:v>
                </c:pt>
              </c:strCache>
            </c:strRef>
          </c:cat>
          <c:val>
            <c:numRef>
              <c:f>'Входная диагностика'!$C$38:$C$42</c:f>
              <c:numCache>
                <c:formatCode>0.00%</c:formatCode>
                <c:ptCount val="5"/>
                <c:pt idx="0">
                  <c:v>7.0999999999999994E-2</c:v>
                </c:pt>
                <c:pt idx="1">
                  <c:v>0.2923</c:v>
                </c:pt>
                <c:pt idx="2">
                  <c:v>0.4194</c:v>
                </c:pt>
                <c:pt idx="3">
                  <c:v>0.19259999999999999</c:v>
                </c:pt>
                <c:pt idx="4">
                  <c:v>2.47E-2</c:v>
                </c:pt>
              </c:numCache>
            </c:numRef>
          </c:val>
        </c:ser>
        <c:ser>
          <c:idx val="2"/>
          <c:order val="1"/>
          <c:tx>
            <c:strRef>
              <c:f>'Входная диагностика'!$D$37</c:f>
              <c:strCache>
                <c:ptCount val="1"/>
                <c:pt idx="0">
                  <c:v>% от общей численности проходивших тестирование по РФ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6666666666666614E-2"/>
                  <c:y val="-8.487556272013328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'Входная диагностика'!$A$38:$A$42</c:f>
              <c:strCache>
                <c:ptCount val="5"/>
                <c:pt idx="0">
                  <c:v>недостаточный</c:v>
                </c:pt>
                <c:pt idx="1">
                  <c:v>низкий</c:v>
                </c:pt>
                <c:pt idx="2">
                  <c:v>средний</c:v>
                </c:pt>
                <c:pt idx="3">
                  <c:v>повышенный</c:v>
                </c:pt>
                <c:pt idx="4">
                  <c:v>высокий</c:v>
                </c:pt>
              </c:strCache>
            </c:strRef>
          </c:cat>
          <c:val>
            <c:numRef>
              <c:f>'Входная диагностика'!$D$38:$D$42</c:f>
              <c:numCache>
                <c:formatCode>0%</c:formatCode>
                <c:ptCount val="5"/>
                <c:pt idx="0">
                  <c:v>0.06</c:v>
                </c:pt>
                <c:pt idx="1">
                  <c:v>0.19</c:v>
                </c:pt>
                <c:pt idx="2">
                  <c:v>0.37</c:v>
                </c:pt>
                <c:pt idx="3">
                  <c:v>0.27</c:v>
                </c:pt>
                <c:pt idx="4">
                  <c:v>0.11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45102344"/>
        <c:axId val="245102736"/>
      </c:barChart>
      <c:catAx>
        <c:axId val="245102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5102736"/>
        <c:crosses val="autoZero"/>
        <c:auto val="1"/>
        <c:lblAlgn val="ctr"/>
        <c:lblOffset val="100"/>
        <c:noMultiLvlLbl val="0"/>
      </c:catAx>
      <c:valAx>
        <c:axId val="245102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5102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r>
              <a:rPr lang="ru-RU">
                <a:solidFill>
                  <a:srgbClr val="0070C0"/>
                </a:solidFill>
              </a:rPr>
              <a:t>Математическая грамотность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0070C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'Входная диагностика'!$B$47</c:f>
              <c:strCache>
                <c:ptCount val="1"/>
                <c:pt idx="0">
                  <c:v>% от общей численности проходивших тестирование по области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1.944444444444444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'Входная диагностика'!$A$48:$A$52</c:f>
              <c:strCache>
                <c:ptCount val="5"/>
                <c:pt idx="0">
                  <c:v>недостаточный</c:v>
                </c:pt>
                <c:pt idx="1">
                  <c:v>низкий</c:v>
                </c:pt>
                <c:pt idx="2">
                  <c:v>средний</c:v>
                </c:pt>
                <c:pt idx="3">
                  <c:v>повышенный</c:v>
                </c:pt>
                <c:pt idx="4">
                  <c:v>высокий</c:v>
                </c:pt>
              </c:strCache>
            </c:strRef>
          </c:cat>
          <c:val>
            <c:numRef>
              <c:f>'Входная диагностика'!$B$48:$B$52</c:f>
              <c:numCache>
                <c:formatCode>0.00%</c:formatCode>
                <c:ptCount val="5"/>
                <c:pt idx="0">
                  <c:v>0.2293</c:v>
                </c:pt>
                <c:pt idx="1">
                  <c:v>0.3982</c:v>
                </c:pt>
                <c:pt idx="2">
                  <c:v>0.23830000000000001</c:v>
                </c:pt>
                <c:pt idx="3">
                  <c:v>9.35E-2</c:v>
                </c:pt>
                <c:pt idx="4">
                  <c:v>4.07E-2</c:v>
                </c:pt>
              </c:numCache>
            </c:numRef>
          </c:val>
        </c:ser>
        <c:ser>
          <c:idx val="1"/>
          <c:order val="1"/>
          <c:tx>
            <c:strRef>
              <c:f>'Входная диагностика'!$C$47</c:f>
              <c:strCache>
                <c:ptCount val="1"/>
                <c:pt idx="0">
                  <c:v>% от общей численности проходивших тестирование по РФ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666666666666664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6666666666666718E-2"/>
                  <c:y val="-9.25925925925930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6666666666666566E-2"/>
                  <c:y val="-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'Входная диагностика'!$A$48:$A$52</c:f>
              <c:strCache>
                <c:ptCount val="5"/>
                <c:pt idx="0">
                  <c:v>недостаточный</c:v>
                </c:pt>
                <c:pt idx="1">
                  <c:v>низкий</c:v>
                </c:pt>
                <c:pt idx="2">
                  <c:v>средний</c:v>
                </c:pt>
                <c:pt idx="3">
                  <c:v>повышенный</c:v>
                </c:pt>
                <c:pt idx="4">
                  <c:v>высокий</c:v>
                </c:pt>
              </c:strCache>
            </c:strRef>
          </c:cat>
          <c:val>
            <c:numRef>
              <c:f>'Входная диагностика'!$C$48:$C$52</c:f>
              <c:numCache>
                <c:formatCode>0.00%</c:formatCode>
                <c:ptCount val="5"/>
                <c:pt idx="0">
                  <c:v>0.2</c:v>
                </c:pt>
                <c:pt idx="1">
                  <c:v>0.28000000000000003</c:v>
                </c:pt>
                <c:pt idx="2">
                  <c:v>0.31</c:v>
                </c:pt>
                <c:pt idx="3">
                  <c:v>0.15</c:v>
                </c:pt>
                <c:pt idx="4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3314032"/>
        <c:axId val="243314424"/>
      </c:barChart>
      <c:catAx>
        <c:axId val="243314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3314424"/>
        <c:crosses val="autoZero"/>
        <c:auto val="1"/>
        <c:lblAlgn val="ctr"/>
        <c:lblOffset val="100"/>
        <c:noMultiLvlLbl val="0"/>
      </c:catAx>
      <c:valAx>
        <c:axId val="243314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3314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r>
              <a:rPr lang="ru-RU">
                <a:solidFill>
                  <a:srgbClr val="0070C0"/>
                </a:solidFill>
              </a:rPr>
              <a:t>Читательская грамотность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0070C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'Входная диагностика'!$B$56</c:f>
              <c:strCache>
                <c:ptCount val="1"/>
                <c:pt idx="0">
                  <c:v>% от общей численности проходивших тестирование по области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3888888888888888E-2"/>
                  <c:y val="-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5000000000000001E-2"/>
                  <c:y val="-8.487556272013328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'Входная диагностика'!$A$57:$A$61</c:f>
              <c:strCache>
                <c:ptCount val="5"/>
                <c:pt idx="0">
                  <c:v>недостаточный</c:v>
                </c:pt>
                <c:pt idx="1">
                  <c:v>низкий</c:v>
                </c:pt>
                <c:pt idx="2">
                  <c:v>средний</c:v>
                </c:pt>
                <c:pt idx="3">
                  <c:v>повышенный</c:v>
                </c:pt>
                <c:pt idx="4">
                  <c:v>высокий</c:v>
                </c:pt>
              </c:strCache>
            </c:strRef>
          </c:cat>
          <c:val>
            <c:numRef>
              <c:f>'Входная диагностика'!$B$57:$B$61</c:f>
              <c:numCache>
                <c:formatCode>0.00%</c:formatCode>
                <c:ptCount val="5"/>
                <c:pt idx="0">
                  <c:v>1.7899999999999999E-2</c:v>
                </c:pt>
                <c:pt idx="1">
                  <c:v>0.2039</c:v>
                </c:pt>
                <c:pt idx="2">
                  <c:v>0.41220000000000001</c:v>
                </c:pt>
                <c:pt idx="3">
                  <c:v>0.28570000000000001</c:v>
                </c:pt>
                <c:pt idx="4">
                  <c:v>8.0399999999999999E-2</c:v>
                </c:pt>
              </c:numCache>
            </c:numRef>
          </c:val>
        </c:ser>
        <c:ser>
          <c:idx val="1"/>
          <c:order val="1"/>
          <c:tx>
            <c:strRef>
              <c:f>'Входная диагностика'!$C$56</c:f>
              <c:strCache>
                <c:ptCount val="1"/>
                <c:pt idx="0">
                  <c:v>% от общей численности проходивших тестирование по РФ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5000000000000026E-2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5000000000000001E-2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500000000000000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'Входная диагностика'!$A$57:$A$61</c:f>
              <c:strCache>
                <c:ptCount val="5"/>
                <c:pt idx="0">
                  <c:v>недостаточный</c:v>
                </c:pt>
                <c:pt idx="1">
                  <c:v>низкий</c:v>
                </c:pt>
                <c:pt idx="2">
                  <c:v>средний</c:v>
                </c:pt>
                <c:pt idx="3">
                  <c:v>повышенный</c:v>
                </c:pt>
                <c:pt idx="4">
                  <c:v>высокий</c:v>
                </c:pt>
              </c:strCache>
            </c:strRef>
          </c:cat>
          <c:val>
            <c:numRef>
              <c:f>'Входная диагностика'!$C$57:$C$61</c:f>
              <c:numCache>
                <c:formatCode>0.00%</c:formatCode>
                <c:ptCount val="5"/>
                <c:pt idx="0">
                  <c:v>0.03</c:v>
                </c:pt>
                <c:pt idx="1">
                  <c:v>0.23</c:v>
                </c:pt>
                <c:pt idx="2">
                  <c:v>0.36</c:v>
                </c:pt>
                <c:pt idx="3">
                  <c:v>0.27</c:v>
                </c:pt>
                <c:pt idx="4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6248328"/>
        <c:axId val="246248720"/>
      </c:barChart>
      <c:catAx>
        <c:axId val="246248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6248720"/>
        <c:crosses val="autoZero"/>
        <c:auto val="1"/>
        <c:lblAlgn val="ctr"/>
        <c:lblOffset val="100"/>
        <c:noMultiLvlLbl val="0"/>
      </c:catAx>
      <c:valAx>
        <c:axId val="246248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6248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Итоговая!$B$39</c:f>
              <c:strCache>
                <c:ptCount val="1"/>
                <c:pt idx="0">
                  <c:v>Ярославская область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Итоговая!$C$38:$G$38</c:f>
              <c:strCache>
                <c:ptCount val="5"/>
                <c:pt idx="0">
                  <c:v>недостаточный</c:v>
                </c:pt>
                <c:pt idx="1">
                  <c:v>низкий</c:v>
                </c:pt>
                <c:pt idx="2">
                  <c:v>средний</c:v>
                </c:pt>
                <c:pt idx="3">
                  <c:v>повышенный</c:v>
                </c:pt>
                <c:pt idx="4">
                  <c:v>высокий</c:v>
                </c:pt>
              </c:strCache>
            </c:strRef>
          </c:cat>
          <c:val>
            <c:numRef>
              <c:f>Итоговая!$C$39:$G$39</c:f>
              <c:numCache>
                <c:formatCode>General</c:formatCode>
                <c:ptCount val="5"/>
                <c:pt idx="0">
                  <c:v>13.79</c:v>
                </c:pt>
                <c:pt idx="1">
                  <c:v>39.700000000000003</c:v>
                </c:pt>
                <c:pt idx="2">
                  <c:v>27.42</c:v>
                </c:pt>
                <c:pt idx="3">
                  <c:v>12.42</c:v>
                </c:pt>
                <c:pt idx="4">
                  <c:v>6.67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Итоговая!$B$40</c:f>
              <c:strCache>
                <c:ptCount val="1"/>
                <c:pt idx="0">
                  <c:v>РФ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>
                <c:manualLayout>
                  <c:x val="-3.888888888888889E-2"/>
                  <c:y val="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Итоговая!$C$38:$G$38</c:f>
              <c:strCache>
                <c:ptCount val="5"/>
                <c:pt idx="0">
                  <c:v>недостаточный</c:v>
                </c:pt>
                <c:pt idx="1">
                  <c:v>низкий</c:v>
                </c:pt>
                <c:pt idx="2">
                  <c:v>средний</c:v>
                </c:pt>
                <c:pt idx="3">
                  <c:v>повышенный</c:v>
                </c:pt>
                <c:pt idx="4">
                  <c:v>высокий</c:v>
                </c:pt>
              </c:strCache>
            </c:strRef>
          </c:cat>
          <c:val>
            <c:numRef>
              <c:f>Итоговая!$C$40:$G$40</c:f>
              <c:numCache>
                <c:formatCode>General</c:formatCode>
                <c:ptCount val="5"/>
                <c:pt idx="0">
                  <c:v>17</c:v>
                </c:pt>
                <c:pt idx="1">
                  <c:v>37</c:v>
                </c:pt>
                <c:pt idx="2">
                  <c:v>25</c:v>
                </c:pt>
                <c:pt idx="3">
                  <c:v>12</c:v>
                </c:pt>
                <c:pt idx="4">
                  <c:v>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0506736"/>
        <c:axId val="60507128"/>
      </c:lineChart>
      <c:catAx>
        <c:axId val="60506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507128"/>
        <c:crosses val="autoZero"/>
        <c:auto val="1"/>
        <c:lblAlgn val="ctr"/>
        <c:lblOffset val="100"/>
        <c:noMultiLvlLbl val="0"/>
      </c:catAx>
      <c:valAx>
        <c:axId val="60507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506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715633-2A2E-4801-BCE9-76EE2FE6DF89}" type="datetimeFigureOut">
              <a:rPr lang="ru-RU" smtClean="0"/>
              <a:t>06.06.2023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297BA2-9078-4B48-A7E8-9F27621B13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210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97BA2-9078-4B48-A7E8-9F27621B134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683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2A6F-1F83-4AFF-AE66-3872B57482BF}" type="datetime1">
              <a:rPr lang="ru-RU" smtClean="0"/>
              <a:t>06.06.2023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07.06.2023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AD5B7-4EAA-486E-8491-2FDD96A64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88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06EE8-3BDC-4E4E-86A9-7D4D0C59126C}" type="datetime1">
              <a:rPr lang="ru-RU" smtClean="0"/>
              <a:t>06.06.2023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07.06.2023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AD5B7-4EAA-486E-8491-2FDD96A64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989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2993C-65AE-463B-B365-0FCF99456D4D}" type="datetime1">
              <a:rPr lang="ru-RU" smtClean="0"/>
              <a:t>06.06.2023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07.06.2023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AD5B7-4EAA-486E-8491-2FDD96A64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97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F035-5183-4F56-B2D4-AF3D0BCEB2B0}" type="datetime1">
              <a:rPr lang="ru-RU" smtClean="0"/>
              <a:t>06.06.2023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07.06.2023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AD5B7-4EAA-486E-8491-2FDD96A64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384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5500-D48C-480E-9BB1-AD4DBF46D32F}" type="datetime1">
              <a:rPr lang="ru-RU" smtClean="0"/>
              <a:t>06.06.2023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07.06.2023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AD5B7-4EAA-486E-8491-2FDD96A64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476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4963-1918-491F-8477-714B8741A847}" type="datetime1">
              <a:rPr lang="ru-RU" smtClean="0"/>
              <a:t>06.06.2023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07.06.2023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AD5B7-4EAA-486E-8491-2FDD96A64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343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4F56-B7AA-4E57-B53B-3D5B3FE45510}" type="datetime1">
              <a:rPr lang="ru-RU" smtClean="0"/>
              <a:t>06.06.2023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07.06.2023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AD5B7-4EAA-486E-8491-2FDD96A64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580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87D76-C04E-4431-BE86-BB5579C6F60C}" type="datetime1">
              <a:rPr lang="ru-RU" smtClean="0"/>
              <a:t>06.06.2023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07.06.2023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AD5B7-4EAA-486E-8491-2FDD96A64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026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0CBBA-FE51-4023-B170-782EDBA6AA31}" type="datetime1">
              <a:rPr lang="ru-RU" smtClean="0"/>
              <a:t>06.06.2023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07.06.2023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AD5B7-4EAA-486E-8491-2FDD96A64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173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2DF3A-4197-4163-ADE0-502F0CFBD4DB}" type="datetime1">
              <a:rPr lang="ru-RU" smtClean="0"/>
              <a:t>06.06.2023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07.06.2023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AD5B7-4EAA-486E-8491-2FDD96A64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95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2932A-C6A4-484A-A7A6-199CE0BCF48D}" type="datetime1">
              <a:rPr lang="ru-RU" smtClean="0"/>
              <a:t>06.06.2023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07.06.2023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AD5B7-4EAA-486E-8491-2FDD96A64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454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FD2A8-4AC6-4E0A-B326-86220E918B55}" type="datetime1">
              <a:rPr lang="ru-RU" smtClean="0"/>
              <a:t>06.06.2023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07.06.2023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AD5B7-4EAA-486E-8491-2FDD96A64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18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56627" y="2155976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мониторинга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функциональной грамотности  обучающихся 8 классов общеобразовательных организаций Ярославской области в 2023 году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07.06.2023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4434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96387"/>
              </p:ext>
            </p:extLst>
          </p:nvPr>
        </p:nvGraphicFramePr>
        <p:xfrm>
          <a:off x="702644" y="2637322"/>
          <a:ext cx="10193153" cy="37410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93153"/>
              </a:tblGrid>
              <a:tr h="4523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Список участников </a:t>
                      </a:r>
                      <a:endParaRPr lang="ru-RU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80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"Гимназия 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№1"</a:t>
                      </a:r>
                      <a:endParaRPr lang="ru-RU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91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ГОУ "Лицей 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86"</a:t>
                      </a:r>
                      <a:endParaRPr lang="ru-RU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21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"Средняя 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школа № 2"</a:t>
                      </a:r>
                      <a:endParaRPr lang="ru-RU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«Средняя школа № 6"</a:t>
                      </a:r>
                      <a:endParaRPr lang="ru-RU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"Средняя школа № 84 с углубленным изучением английского языка"</a:t>
                      </a:r>
                      <a:endParaRPr lang="ru-RU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«Великосельская средняя школа Гаврилов-Ямского муниципального района»</a:t>
                      </a:r>
                      <a:endParaRPr lang="ru-RU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Белогостицкая 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 общеобразовательная школа</a:t>
                      </a:r>
                      <a:endParaRPr lang="ru-RU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42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гимназия 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имени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А.Л.Кекина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г.Ростова</a:t>
                      </a:r>
                      <a:endParaRPr lang="ru-RU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</a:t>
                      </a:r>
                      <a:r>
                        <a:rPr lang="ru-RU" sz="1400" kern="1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Ломовская</a:t>
                      </a:r>
                      <a:r>
                        <a:rPr lang="ru-RU" sz="14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 общеобразовательная школа</a:t>
                      </a:r>
                      <a:endParaRPr lang="ru-RU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85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средняя общеобразовательная школа № 4</a:t>
                      </a:r>
                      <a:endParaRPr lang="ru-RU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07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 общеобразовательная школа №10</a:t>
                      </a:r>
                      <a:endParaRPr lang="ru-RU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средняя школа № 6 Тутаевского муниципального района</a:t>
                      </a:r>
                      <a:endParaRPr lang="ru-RU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854732"/>
              </p:ext>
            </p:extLst>
          </p:nvPr>
        </p:nvGraphicFramePr>
        <p:xfrm>
          <a:off x="694089" y="1039528"/>
          <a:ext cx="9278047" cy="134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4968"/>
                <a:gridCol w="4033698"/>
                <a:gridCol w="3859381"/>
              </a:tblGrid>
              <a:tr h="206943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Количество образовательных</a:t>
                      </a:r>
                      <a:r>
                        <a:rPr lang="ru-RU" sz="1200" baseline="0" dirty="0" smtClean="0"/>
                        <a:t> организаций</a:t>
                      </a:r>
                      <a:r>
                        <a:rPr lang="ru-RU" sz="1200" dirty="0" smtClean="0"/>
                        <a:t>, принявших участие в мониторинге функциональной грамотности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Количество обучающихся 8 классов, принявших участие в мониторинге функциональной грамотности</a:t>
                      </a:r>
                    </a:p>
                  </a:txBody>
                  <a:tcPr/>
                </a:tc>
              </a:tr>
              <a:tr h="45284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Ярославская область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660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РФ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600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32773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07.06.2023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AD5B7-4EAA-486E-8491-2FDD96A64A6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449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9418288"/>
              </p:ext>
            </p:extLst>
          </p:nvPr>
        </p:nvGraphicFramePr>
        <p:xfrm>
          <a:off x="951296" y="111412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5360988"/>
              </p:ext>
            </p:extLst>
          </p:nvPr>
        </p:nvGraphicFramePr>
        <p:xfrm>
          <a:off x="6861209" y="110449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0888663"/>
              </p:ext>
            </p:extLst>
          </p:nvPr>
        </p:nvGraphicFramePr>
        <p:xfrm>
          <a:off x="3588619" y="386694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751799" y="104887"/>
            <a:ext cx="98851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стартовой диагностики мониторинга формирования функциональной грамотности  обучающихся 8 классов общеобразовательных организаций Ярославской области в 2023 году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212403" y="5881033"/>
            <a:ext cx="1453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ЯО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0708105" y="5881033"/>
            <a:ext cx="202130" cy="29838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0910235" y="5877753"/>
            <a:ext cx="202130" cy="298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1112365" y="5877753"/>
            <a:ext cx="202130" cy="2983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0708105" y="6263191"/>
            <a:ext cx="202130" cy="2983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250904" y="6227715"/>
            <a:ext cx="558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РФ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3446100" y="6545378"/>
            <a:ext cx="5164500" cy="365125"/>
          </a:xfrm>
        </p:spPr>
        <p:txBody>
          <a:bodyPr/>
          <a:lstStyle/>
          <a:p>
            <a:r>
              <a:rPr lang="ru-RU" smtClean="0"/>
              <a:t>07.06.2023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AD5B7-4EAA-486E-8491-2FDD96A64A6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941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066046"/>
              </p:ext>
            </p:extLst>
          </p:nvPr>
        </p:nvGraphicFramePr>
        <p:xfrm>
          <a:off x="1363610" y="2440275"/>
          <a:ext cx="10222302" cy="26076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7541"/>
                <a:gridCol w="1380227"/>
                <a:gridCol w="1164566"/>
                <a:gridCol w="1104181"/>
                <a:gridCol w="1052422"/>
                <a:gridCol w="1043797"/>
                <a:gridCol w="966158"/>
                <a:gridCol w="983410"/>
              </a:tblGrid>
              <a:tr h="61247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</a:t>
                      </a:r>
                      <a:endParaRPr lang="ru-RU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ЧГ</a:t>
                      </a:r>
                      <a:endParaRPr lang="ru-RU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МГ</a:t>
                      </a:r>
                      <a:endParaRPr lang="ru-RU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ЕГ</a:t>
                      </a:r>
                      <a:endParaRPr lang="ru-RU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ФинГ</a:t>
                      </a:r>
                      <a:endParaRPr lang="ru-RU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</a:t>
                      </a:r>
                      <a:endParaRPr lang="ru-RU" sz="20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КМ</a:t>
                      </a:r>
                      <a:endParaRPr lang="ru-RU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567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 smtClean="0">
                          <a:effectLst/>
                        </a:rPr>
                        <a:t>Ярославская область</a:t>
                      </a:r>
                      <a:endParaRPr lang="ru-RU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48%</a:t>
                      </a:r>
                      <a:endParaRPr lang="ru-RU" sz="2400" b="1" kern="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47%</a:t>
                      </a:r>
                      <a:endParaRPr lang="ru-RU" sz="2400" b="1" kern="1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44%</a:t>
                      </a:r>
                      <a:endParaRPr lang="ru-RU" sz="2400" b="1" kern="1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47%</a:t>
                      </a:r>
                      <a:endParaRPr lang="ru-RU" sz="2400" b="1" kern="1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61%</a:t>
                      </a:r>
                      <a:endParaRPr lang="ru-RU" sz="2400" b="1" kern="1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49%</a:t>
                      </a:r>
                      <a:endParaRPr lang="ru-RU" sz="2400" b="1" kern="1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46%</a:t>
                      </a:r>
                      <a:endParaRPr lang="ru-RU" sz="2400" b="1" kern="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567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Диапазон результатов ОО в проценте от максимального балла</a:t>
                      </a:r>
                      <a:endParaRPr lang="ru-RU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27-64</a:t>
                      </a:r>
                      <a:endParaRPr lang="ru-R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22-68</a:t>
                      </a:r>
                      <a:endParaRPr lang="ru-R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22-64</a:t>
                      </a:r>
                      <a:endParaRPr lang="ru-R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28-66</a:t>
                      </a:r>
                      <a:endParaRPr lang="ru-R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39-89</a:t>
                      </a:r>
                      <a:endParaRPr lang="ru-R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33-75</a:t>
                      </a:r>
                      <a:endParaRPr lang="ru-R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26-76</a:t>
                      </a:r>
                      <a:endParaRPr lang="ru-R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567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>
                          <a:effectLst/>
                        </a:rPr>
                        <a:t>Страна</a:t>
                      </a:r>
                      <a:endParaRPr lang="ru-RU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00">
                          <a:solidFill>
                            <a:srgbClr val="7030A0"/>
                          </a:solidFill>
                          <a:effectLst/>
                        </a:rPr>
                        <a:t>47%</a:t>
                      </a:r>
                      <a:endParaRPr lang="ru-RU" sz="2400" b="1" kern="1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00">
                          <a:solidFill>
                            <a:srgbClr val="7030A0"/>
                          </a:solidFill>
                          <a:effectLst/>
                        </a:rPr>
                        <a:t>47%</a:t>
                      </a:r>
                      <a:endParaRPr lang="ru-RU" sz="2400" b="1" kern="1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00">
                          <a:solidFill>
                            <a:srgbClr val="7030A0"/>
                          </a:solidFill>
                          <a:effectLst/>
                        </a:rPr>
                        <a:t>45%</a:t>
                      </a:r>
                      <a:endParaRPr lang="ru-RU" sz="2400" b="1" kern="1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00">
                          <a:solidFill>
                            <a:srgbClr val="7030A0"/>
                          </a:solidFill>
                          <a:effectLst/>
                        </a:rPr>
                        <a:t>48%</a:t>
                      </a:r>
                      <a:endParaRPr lang="ru-RU" sz="2400" b="1" kern="1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00">
                          <a:solidFill>
                            <a:srgbClr val="7030A0"/>
                          </a:solidFill>
                          <a:effectLst/>
                        </a:rPr>
                        <a:t>57%</a:t>
                      </a:r>
                      <a:endParaRPr lang="ru-RU" sz="2400" b="1" kern="1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00">
                          <a:solidFill>
                            <a:srgbClr val="7030A0"/>
                          </a:solidFill>
                          <a:effectLst/>
                        </a:rPr>
                        <a:t>48%</a:t>
                      </a:r>
                      <a:endParaRPr lang="ru-RU" sz="2400" b="1" kern="1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00" dirty="0">
                          <a:solidFill>
                            <a:srgbClr val="7030A0"/>
                          </a:solidFill>
                          <a:effectLst/>
                        </a:rPr>
                        <a:t>43%</a:t>
                      </a:r>
                      <a:endParaRPr lang="ru-RU" sz="2400" b="1" kern="1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81042">
                <a:tc gridSpan="8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00" dirty="0">
                          <a:effectLst/>
                        </a:rPr>
                        <a:t>Прим. ФГ – функциональная грамотность, ЧГ – читательская грамотность, МГ – математическая грамотность, ЕГ – естественно-научная грамотность, </a:t>
                      </a:r>
                      <a:r>
                        <a:rPr lang="ru-RU" sz="900" kern="100" dirty="0" err="1">
                          <a:effectLst/>
                        </a:rPr>
                        <a:t>ФинГ</a:t>
                      </a:r>
                      <a:r>
                        <a:rPr lang="ru-RU" sz="900" kern="100" dirty="0">
                          <a:effectLst/>
                        </a:rPr>
                        <a:t> – финансовая грамотность, ГК – глобальные компетенции, КМ – креативное мышление.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605935" y="1948622"/>
            <a:ext cx="96428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 Ярославской области по функциональной грамотности и её составляющим в проценте от максимального балла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07.06.2023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AD5B7-4EAA-486E-8491-2FDD96A64A67}" type="slidenum">
              <a:rPr lang="ru-RU" smtClean="0"/>
              <a:t>4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363610" y="301628"/>
            <a:ext cx="98851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итоговой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диагностики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мониторинга формирования функциональной грамотности  обучающихся 8 классов общеобразовательных организаций Ярославской области в 2023 году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675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535663"/>
              </p:ext>
            </p:extLst>
          </p:nvPr>
        </p:nvGraphicFramePr>
        <p:xfrm>
          <a:off x="1544128" y="4140679"/>
          <a:ext cx="9859993" cy="18191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47589"/>
                <a:gridCol w="1514525"/>
                <a:gridCol w="957532"/>
                <a:gridCol w="1207699"/>
                <a:gridCol w="1380226"/>
                <a:gridCol w="1052422"/>
              </a:tblGrid>
              <a:tr h="25879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Образовательная организация</a:t>
                      </a:r>
                      <a:endParaRPr lang="ru-RU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недостаточный</a:t>
                      </a:r>
                      <a:endParaRPr lang="ru-RU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низкий</a:t>
                      </a:r>
                      <a:endParaRPr lang="ru-RU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повышенный</a:t>
                      </a:r>
                      <a:endParaRPr lang="ru-RU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</a:t>
                      </a:r>
                      <a:endParaRPr lang="ru-RU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4698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Ярославская</a:t>
                      </a:r>
                      <a:r>
                        <a:rPr lang="ru-RU" sz="1200" kern="1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область 2022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(по результатам ОО, создававших работы в  РЭШ в 2021-2022 учебном году )</a:t>
                      </a:r>
                      <a:endParaRPr lang="ru-RU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6071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Ярославская область 2023 (по</a:t>
                      </a:r>
                      <a:r>
                        <a:rPr lang="ru-RU" sz="1200" kern="1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итогам мониторинга формирования функциональной грамотности)</a:t>
                      </a:r>
                      <a:r>
                        <a:rPr lang="ru-RU" sz="1400" kern="1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endParaRPr lang="ru-RU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800" b="1" kern="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800" b="1" kern="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800" b="1" kern="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 b="1" kern="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1" kern="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261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Страна</a:t>
                      </a:r>
                      <a:endParaRPr lang="ru-RU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800" b="1" kern="1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800" b="1" kern="1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800" b="1" kern="1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b="1" kern="1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0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b="1" kern="1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005113"/>
              </p:ext>
            </p:extLst>
          </p:nvPr>
        </p:nvGraphicFramePr>
        <p:xfrm>
          <a:off x="8493185" y="1509622"/>
          <a:ext cx="2859178" cy="1989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3059"/>
                <a:gridCol w="888202"/>
                <a:gridCol w="1017917"/>
              </a:tblGrid>
              <a:tr h="389249">
                <a:tc>
                  <a:txBody>
                    <a:bodyPr/>
                    <a:lstStyle/>
                    <a:p>
                      <a:pPr algn="r"/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ЯО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РФ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9249"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балл</a:t>
                      </a:r>
                    </a:p>
                    <a:p>
                      <a:pPr algn="r"/>
                      <a:r>
                        <a:rPr lang="ru-RU" sz="11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 от макс. Балла)</a:t>
                      </a:r>
                      <a:endParaRPr lang="ru-RU" sz="11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48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47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15953"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учащихся, достигших базового уровня ФГ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84</a:t>
                      </a:r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87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7271150"/>
              </p:ext>
            </p:extLst>
          </p:nvPr>
        </p:nvGraphicFramePr>
        <p:xfrm>
          <a:off x="1342844" y="130690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411705" y="381885"/>
            <a:ext cx="105909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Распределение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учащихся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по уровням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сформированности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функциональной грамотности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07.06.2023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AD5B7-4EAA-486E-8491-2FDD96A64A6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1686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234</TotalTime>
  <Words>374</Words>
  <Application>Microsoft Office PowerPoint</Application>
  <PresentationFormat>Широкоэкранный</PresentationFormat>
  <Paragraphs>118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Правительство Ярославской области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Соколова Ирина  Юрьевна</dc:creator>
  <cp:lastModifiedBy>Соколова Ирина  Юрьевна</cp:lastModifiedBy>
  <cp:revision>15</cp:revision>
  <dcterms:created xsi:type="dcterms:W3CDTF">2023-06-06T08:43:53Z</dcterms:created>
  <dcterms:modified xsi:type="dcterms:W3CDTF">2023-06-06T13:27:20Z</dcterms:modified>
</cp:coreProperties>
</file>