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6" r:id="rId3"/>
    <p:sldId id="307" r:id="rId4"/>
    <p:sldId id="275" r:id="rId5"/>
    <p:sldId id="273" r:id="rId6"/>
    <p:sldId id="278" r:id="rId7"/>
    <p:sldId id="283" r:id="rId8"/>
    <p:sldId id="286" r:id="rId9"/>
    <p:sldId id="287" r:id="rId10"/>
    <p:sldId id="288" r:id="rId11"/>
    <p:sldId id="28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499A"/>
    <a:srgbClr val="165A9F"/>
    <a:srgbClr val="159EDA"/>
    <a:srgbClr val="D2DDF2"/>
    <a:srgbClr val="102C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80" autoAdjust="0"/>
    <p:restoredTop sz="94660"/>
  </p:normalViewPr>
  <p:slideViewPr>
    <p:cSldViewPr snapToGrid="0">
      <p:cViewPr>
        <p:scale>
          <a:sx n="107" d="100"/>
          <a:sy n="107" d="100"/>
        </p:scale>
        <p:origin x="-90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374B89-7D53-47A2-A719-F2943B4236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8713EB7-B102-4A25-A8F1-EBA6FDBD4E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DD4A837-CE50-4DD2-B4AD-657C96997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0CC7-26C7-4E11-A849-4CC68C3A23E9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C68776B-6B6C-4F7A-88E5-F453A4192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0E101AB-CD45-4375-8DC6-19B989DDD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025F8-94A4-4F77-A08A-C5F7973BF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179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5EC79D-1C25-4704-B025-7BC2EE575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CD08746-0CE3-4EEB-82B4-A110F11CF5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2E29BA6-DE22-4CC6-991B-347C0CE30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0CC7-26C7-4E11-A849-4CC68C3A23E9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37B8923-6B57-4020-84D2-5C4C591B4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D27F1BB-F201-4825-8D80-95F1567CF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025F8-94A4-4F77-A08A-C5F7973BF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747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B4D38FED-ED43-464E-A03E-55F985725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2DB5DFF-A72C-402A-8D2F-B69C98B550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D4FAE6A-AADF-4F81-B589-A97E1C9AC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0CC7-26C7-4E11-A849-4CC68C3A23E9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111543C-C976-40AE-8C66-E81C7D1ED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B3E6561-109A-41CD-BF71-A626C0BA6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025F8-94A4-4F77-A08A-C5F7973BF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944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A9E57D-8FDD-444C-868C-2B2F77511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41E316C-93A7-4B7B-B16D-EB81A1573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B73EEBD-81BD-447C-85F1-ABE6A0F1F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0CC7-26C7-4E11-A849-4CC68C3A23E9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730F661-AF58-470C-A5DF-C5FCAD15D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745E91F-DDC0-499C-8703-DFE309585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025F8-94A4-4F77-A08A-C5F7973BF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413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64451B-C924-4E54-9A9B-185987954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1C300C3-FAC1-472D-A041-39391045C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6B0E2AF-ADEB-4369-9BFF-E45B4B050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0CC7-26C7-4E11-A849-4CC68C3A23E9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4796786-3C83-4C0F-826B-0405FE9FF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5C78833-13BC-4DCD-93BF-ED02DCEFB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025F8-94A4-4F77-A08A-C5F7973BF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321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6C9F2D-E4D3-4E33-B30F-BE1251A7C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9A371CC-CE27-41C3-A9E2-62AE08A381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27F7639-38AF-48EF-B536-902CB0E2A4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35B388B-D780-4BD1-A958-E64C1179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0CC7-26C7-4E11-A849-4CC68C3A23E9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CE44E24-279F-475E-B382-E57231F28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95AFFC3-184E-4896-8894-19E48DBF8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025F8-94A4-4F77-A08A-C5F7973BF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316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C00D7C-47DA-425D-8192-082D2C4C4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B1B3D10-7785-41F0-9DD9-7E53F7499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E142BC8-F5A6-4BBF-AF73-0E128CFCB1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760C4CF-7A33-4B6D-9A28-8BF77DF64F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FD8BA14-D5F9-40B7-B82A-474FD2AF7F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F4A290D-2EF6-4669-BC17-BC74114EE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0CC7-26C7-4E11-A849-4CC68C3A23E9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BF5DA33-DC49-499C-90D2-D913F31A2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B67664C-6400-4D63-B41A-91DBF1DAE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025F8-94A4-4F77-A08A-C5F7973BF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87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97C243-CF97-4007-B1DB-CCF80D17B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DF78D29-7779-447D-B1D7-C160934E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0CC7-26C7-4E11-A849-4CC68C3A23E9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C0A1C9A-9975-4CA0-944A-76A9D87AB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CC18BD9-CA9A-4D68-9460-DAEB2EDE3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025F8-94A4-4F77-A08A-C5F7973BF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625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69A83E8-1790-4DD6-B91E-80443ED0E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0CC7-26C7-4E11-A849-4CC68C3A23E9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F580F38-6F68-4A0F-ADCE-A9960CAAD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A1730DA-4874-4C26-9BF5-C4185C0AD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025F8-94A4-4F77-A08A-C5F7973BF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885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F7F431-EB7A-42D0-989A-5CB8F3901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15219FE-6E21-4594-BED2-7D79A2A07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4453E9F-8BFC-486E-8091-1E871815C7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96F2C5C-6B23-4701-8DC0-ADA5D0A0C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0CC7-26C7-4E11-A849-4CC68C3A23E9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03AFF77-670C-4EBE-A233-2B467C91A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D7D9791-E127-45FE-BAA6-F30C1F15A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025F8-94A4-4F77-A08A-C5F7973BF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125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449558-BEC1-4B6F-8756-539A6C39F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E5303B7-CD18-421F-8F7E-96F30E29F5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0CCACC6-08CA-4912-90A6-5AD4E62EBE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47C14FF-6799-41C4-9C57-5E2839D82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0CC7-26C7-4E11-A849-4CC68C3A23E9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66326D2-4D0A-419B-A5A1-8758AD32A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319B865-07FD-4961-9594-CF7A4CF2E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025F8-94A4-4F77-A08A-C5F7973BF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905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7FACCA-B841-413A-B389-7821A9AFD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163F606-9A01-4955-870D-3B6D8BFD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0272D7A-A7BA-4CC1-B568-469B611CB0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80CC7-26C7-4E11-A849-4CC68C3A23E9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728A9CA-DAF3-4684-AF61-6947E32B42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18F7E83-22FA-4844-94E2-782E575E7B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025F8-94A4-4F77-A08A-C5F7973BF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266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51CC78B1-9AB3-4035-B3F7-CDFA53EA9F32}"/>
              </a:ext>
            </a:extLst>
          </p:cNvPr>
          <p:cNvSpPr txBox="1">
            <a:spLocks/>
          </p:cNvSpPr>
          <p:nvPr/>
        </p:nvSpPr>
        <p:spPr>
          <a:xfrm>
            <a:off x="128789" y="1674253"/>
            <a:ext cx="11915165" cy="264016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 charset="0"/>
                <a:cs typeface="Times New Roman" panose="02020603050405020304" pitchFamily="18" charset="0"/>
              </a:rPr>
              <a:t>Использование метода кейс-технологии при изучении финансовой грамотности в основной школе</a:t>
            </a:r>
            <a:endParaRPr lang="ru-RU" sz="4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ahoma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xmlns="" id="{D33C9328-BF39-4E5F-AF4C-0821C29648B2}"/>
              </a:ext>
            </a:extLst>
          </p:cNvPr>
          <p:cNvSpPr txBox="1">
            <a:spLocks/>
          </p:cNvSpPr>
          <p:nvPr/>
        </p:nvSpPr>
        <p:spPr>
          <a:xfrm>
            <a:off x="5786846" y="5695406"/>
            <a:ext cx="6257108" cy="103196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charset="0"/>
                <a:cs typeface="Times New Roman" panose="02020603050405020304" pitchFamily="18" charset="0"/>
              </a:rPr>
              <a:t>Пожидаева Марина Александровна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charset="0"/>
                <a:cs typeface="Times New Roman" panose="02020603050405020304" pitchFamily="18" charset="0"/>
              </a:rPr>
              <a:t>- учитель истории и обществознания 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charset="0"/>
                <a:cs typeface="Times New Roman" panose="02020603050405020304" pitchFamily="18" charset="0"/>
              </a:rPr>
              <a:t>МОУ  «Средняя школа № 39» </a:t>
            </a:r>
          </a:p>
        </p:txBody>
      </p:sp>
    </p:spTree>
    <p:extLst>
      <p:ext uri="{BB962C8B-B14F-4D97-AF65-F5344CB8AC3E}">
        <p14:creationId xmlns:p14="http://schemas.microsoft.com/office/powerpoint/2010/main" val="2142958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D9976047-6F33-42FC-B550-FA264499BE6B}"/>
              </a:ext>
            </a:extLst>
          </p:cNvPr>
          <p:cNvSpPr txBox="1">
            <a:spLocks/>
          </p:cNvSpPr>
          <p:nvPr/>
        </p:nvSpPr>
        <p:spPr>
          <a:xfrm>
            <a:off x="258238" y="665555"/>
            <a:ext cx="3785255" cy="1070112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600">
                <a:solidFill>
                  <a:srgbClr val="002060"/>
                </a:solidFill>
                <a:latin typeface="Times New Roman" panose="02020603050405020304" pitchFamily="18" charset="0"/>
                <a:ea typeface="Tahoma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Планирование решения учебной задачи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7DA63962-10AE-4F70-B2B3-FABED9D84FE3}"/>
              </a:ext>
            </a:extLst>
          </p:cNvPr>
          <p:cNvSpPr txBox="1">
            <a:spLocks/>
          </p:cNvSpPr>
          <p:nvPr/>
        </p:nvSpPr>
        <p:spPr>
          <a:xfrm>
            <a:off x="376771" y="357443"/>
            <a:ext cx="1114278" cy="308112"/>
          </a:xfrm>
          <a:prstGeom prst="rect">
            <a:avLst/>
          </a:prstGeom>
          <a:solidFill>
            <a:srgbClr val="159EDA"/>
          </a:solidFill>
        </p:spPr>
        <p:txBody>
          <a:bodyPr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600">
                <a:solidFill>
                  <a:srgbClr val="002060"/>
                </a:solidFill>
                <a:latin typeface="Times New Roman" panose="02020603050405020304" pitchFamily="18" charset="0"/>
                <a:ea typeface="Tahoma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sz="1800" b="1" cap="all" dirty="0">
                <a:solidFill>
                  <a:schemeClr val="bg1"/>
                </a:solidFill>
              </a:rPr>
              <a:t>Этап 3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0828360C-0FB2-4A80-8693-B6E46A8D53E7}"/>
              </a:ext>
            </a:extLst>
          </p:cNvPr>
          <p:cNvGrpSpPr/>
          <p:nvPr/>
        </p:nvGrpSpPr>
        <p:grpSpPr>
          <a:xfrm>
            <a:off x="325970" y="2912533"/>
            <a:ext cx="2942164" cy="1005245"/>
            <a:chOff x="325970" y="1949176"/>
            <a:chExt cx="2942164" cy="1005245"/>
          </a:xfrm>
        </p:grpSpPr>
        <p:sp>
          <p:nvSpPr>
            <p:cNvPr id="6" name="Заголовок 1">
              <a:extLst>
                <a:ext uri="{FF2B5EF4-FFF2-40B4-BE49-F238E27FC236}">
                  <a16:creationId xmlns:a16="http://schemas.microsoft.com/office/drawing/2014/main" xmlns="" id="{A36354D6-6C17-4561-A430-A9B3FB25FDC3}"/>
                </a:ext>
              </a:extLst>
            </p:cNvPr>
            <p:cNvSpPr txBox="1">
              <a:spLocks/>
            </p:cNvSpPr>
            <p:nvPr/>
          </p:nvSpPr>
          <p:spPr>
            <a:xfrm>
              <a:off x="376771" y="1949176"/>
              <a:ext cx="1603031" cy="308112"/>
            </a:xfrm>
            <a:prstGeom prst="rect">
              <a:avLst/>
            </a:prstGeom>
            <a:solidFill>
              <a:srgbClr val="159EDA"/>
            </a:solidFill>
          </p:spPr>
          <p:txBody>
            <a:bodyPr>
              <a:noAutofit/>
            </a:bodyPr>
            <a:lstStyle>
              <a:defPPr>
                <a:defRPr lang="ru-RU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3600">
                  <a:solidFill>
                    <a:srgbClr val="002060"/>
                  </a:solidFill>
                  <a:latin typeface="Times New Roman" panose="02020603050405020304" pitchFamily="18" charset="0"/>
                  <a:ea typeface="Tahoma" charset="0"/>
                  <a:cs typeface="Times New Roman" panose="02020603050405020304" pitchFamily="18" charset="0"/>
                </a:defRPr>
              </a:lvl1pPr>
            </a:lstStyle>
            <a:p>
              <a:pPr algn="l"/>
              <a:r>
                <a:rPr lang="ru-RU" sz="1800" b="1" cap="all" dirty="0">
                  <a:solidFill>
                    <a:schemeClr val="bg1"/>
                  </a:solidFill>
                </a:rPr>
                <a:t>результат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FF5589DD-C1D8-4ABF-9750-CB47AC9CE2D3}"/>
                </a:ext>
              </a:extLst>
            </p:cNvPr>
            <p:cNvSpPr txBox="1"/>
            <p:nvPr/>
          </p:nvSpPr>
          <p:spPr>
            <a:xfrm>
              <a:off x="325970" y="2308090"/>
              <a:ext cx="29421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План работы с разными источниками информации</a:t>
              </a: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7309ABB-4B57-46AE-855D-A01EA87AC08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8459" y="1283393"/>
            <a:ext cx="10453541" cy="619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031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D1F9763-0C4F-4989-8CD4-1A99A9283B8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2793" y="75501"/>
            <a:ext cx="10287000" cy="6858000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D9976047-6F33-42FC-B550-FA264499BE6B}"/>
              </a:ext>
            </a:extLst>
          </p:cNvPr>
          <p:cNvSpPr txBox="1">
            <a:spLocks/>
          </p:cNvSpPr>
          <p:nvPr/>
        </p:nvSpPr>
        <p:spPr>
          <a:xfrm>
            <a:off x="258239" y="665555"/>
            <a:ext cx="3544554" cy="55364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600">
                <a:solidFill>
                  <a:srgbClr val="002060"/>
                </a:solidFill>
                <a:latin typeface="Times New Roman" panose="02020603050405020304" pitchFamily="18" charset="0"/>
                <a:ea typeface="Tahoma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Вывод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7DA63962-10AE-4F70-B2B3-FABED9D84FE3}"/>
              </a:ext>
            </a:extLst>
          </p:cNvPr>
          <p:cNvSpPr txBox="1">
            <a:spLocks/>
          </p:cNvSpPr>
          <p:nvPr/>
        </p:nvSpPr>
        <p:spPr>
          <a:xfrm>
            <a:off x="376771" y="357443"/>
            <a:ext cx="1061504" cy="308112"/>
          </a:xfrm>
          <a:prstGeom prst="rect">
            <a:avLst/>
          </a:prstGeom>
          <a:solidFill>
            <a:srgbClr val="159EDA"/>
          </a:solidFill>
        </p:spPr>
        <p:txBody>
          <a:bodyPr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600">
                <a:solidFill>
                  <a:srgbClr val="002060"/>
                </a:solidFill>
                <a:latin typeface="Times New Roman" panose="02020603050405020304" pitchFamily="18" charset="0"/>
                <a:ea typeface="Tahoma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sz="1800" b="1" cap="all" dirty="0">
                <a:solidFill>
                  <a:schemeClr val="bg1"/>
                </a:solidFill>
              </a:rPr>
              <a:t>Этап </a:t>
            </a:r>
            <a:r>
              <a:rPr lang="en-US" sz="1800" b="1" cap="all" dirty="0">
                <a:solidFill>
                  <a:schemeClr val="bg1"/>
                </a:solidFill>
              </a:rPr>
              <a:t>4</a:t>
            </a:r>
            <a:endParaRPr lang="ru-RU" sz="1800" b="1" cap="all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F5589DD-C1D8-4ABF-9750-CB47AC9CE2D3}"/>
              </a:ext>
            </a:extLst>
          </p:cNvPr>
          <p:cNvSpPr txBox="1"/>
          <p:nvPr/>
        </p:nvSpPr>
        <p:spPr>
          <a:xfrm>
            <a:off x="292105" y="1204146"/>
            <a:ext cx="4137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Разбор различных решений ситуации. Выбор оптимальных.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711831C-BCF1-4B82-B017-91E33C3B6379}"/>
              </a:ext>
            </a:extLst>
          </p:cNvPr>
          <p:cNvSpPr txBox="1"/>
          <p:nvPr/>
        </p:nvSpPr>
        <p:spPr>
          <a:xfrm>
            <a:off x="3014133" y="6318424"/>
            <a:ext cx="39031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HSE Sans" panose="02000000000000000000" pitchFamily="50" charset="-52"/>
              </a:rPr>
              <a:t>* </a:t>
            </a:r>
            <a:r>
              <a:rPr lang="ru-RU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Липсиц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И.В., Рязанова О.И.  Финансовая грамотность: материалы для учащихся. 8—9 классы, с. 229</a:t>
            </a:r>
          </a:p>
        </p:txBody>
      </p:sp>
    </p:spTree>
    <p:extLst>
      <p:ext uri="{BB962C8B-B14F-4D97-AF65-F5344CB8AC3E}">
        <p14:creationId xmlns:p14="http://schemas.microsoft.com/office/powerpoint/2010/main" val="2103115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A228EA-620F-431A-BCAF-EFD5BE1FC38B}"/>
              </a:ext>
            </a:extLst>
          </p:cNvPr>
          <p:cNvSpPr txBox="1">
            <a:spLocks/>
          </p:cNvSpPr>
          <p:nvPr/>
        </p:nvSpPr>
        <p:spPr>
          <a:xfrm>
            <a:off x="834888" y="225288"/>
            <a:ext cx="10743266" cy="1072561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600">
                <a:solidFill>
                  <a:srgbClr val="002060"/>
                </a:solidFill>
                <a:latin typeface="Times New Roman" panose="02020603050405020304" pitchFamily="18" charset="0"/>
                <a:ea typeface="Tahoma" charset="0"/>
                <a:cs typeface="Times New Roman" panose="02020603050405020304" pitchFamily="18" charset="0"/>
              </a:defRPr>
            </a:lvl1pPr>
          </a:lstStyle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Государственная политика в области </a:t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повышения финансовой грамотности</a:t>
            </a:r>
          </a:p>
        </p:txBody>
      </p:sp>
      <p:cxnSp>
        <p:nvCxnSpPr>
          <p:cNvPr id="33" name="Straight Connector 84">
            <a:extLst>
              <a:ext uri="{FF2B5EF4-FFF2-40B4-BE49-F238E27FC236}">
                <a16:creationId xmlns:a16="http://schemas.microsoft.com/office/drawing/2014/main" xmlns="" id="{9C4010AB-DAD9-4263-8849-C4C81842AEAB}"/>
              </a:ext>
            </a:extLst>
          </p:cNvPr>
          <p:cNvCxnSpPr>
            <a:cxnSpLocks/>
          </p:cNvCxnSpPr>
          <p:nvPr/>
        </p:nvCxnSpPr>
        <p:spPr>
          <a:xfrm>
            <a:off x="466879" y="3827529"/>
            <a:ext cx="9360537" cy="0"/>
          </a:xfrm>
          <a:prstGeom prst="line">
            <a:avLst/>
          </a:prstGeom>
          <a:ln w="57150" cap="rnd">
            <a:gradFill flip="none" rotWithShape="1">
              <a:gsLst>
                <a:gs pos="0">
                  <a:srgbClr val="169D64"/>
                </a:gs>
                <a:gs pos="35000">
                  <a:srgbClr val="169D64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B6E35D22-E014-47FC-BDE8-812F37DCEDB7}"/>
              </a:ext>
            </a:extLst>
          </p:cNvPr>
          <p:cNvSpPr txBox="1"/>
          <p:nvPr/>
        </p:nvSpPr>
        <p:spPr>
          <a:xfrm>
            <a:off x="834888" y="4001608"/>
            <a:ext cx="8703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169D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2011</a:t>
            </a:r>
          </a:p>
        </p:txBody>
      </p:sp>
      <p:sp>
        <p:nvSpPr>
          <p:cNvPr id="39" name="Oval 19">
            <a:extLst>
              <a:ext uri="{FF2B5EF4-FFF2-40B4-BE49-F238E27FC236}">
                <a16:creationId xmlns:a16="http://schemas.microsoft.com/office/drawing/2014/main" xmlns="" id="{948D138B-468D-4B70-BCF3-5388E5E830AD}"/>
              </a:ext>
            </a:extLst>
          </p:cNvPr>
          <p:cNvSpPr/>
          <p:nvPr/>
        </p:nvSpPr>
        <p:spPr>
          <a:xfrm>
            <a:off x="6944070" y="3732572"/>
            <a:ext cx="192300" cy="1899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169D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0E61E771-3918-4602-B738-67F2A78A406C}"/>
              </a:ext>
            </a:extLst>
          </p:cNvPr>
          <p:cNvSpPr txBox="1"/>
          <p:nvPr/>
        </p:nvSpPr>
        <p:spPr>
          <a:xfrm>
            <a:off x="6714387" y="4001608"/>
            <a:ext cx="7820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169D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92543787-5A24-4C01-9FDB-0C05BAECE006}"/>
              </a:ext>
            </a:extLst>
          </p:cNvPr>
          <p:cNvSpPr txBox="1"/>
          <p:nvPr/>
        </p:nvSpPr>
        <p:spPr>
          <a:xfrm>
            <a:off x="7344430" y="4001608"/>
            <a:ext cx="7780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169D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</a:p>
        </p:txBody>
      </p:sp>
      <p:sp>
        <p:nvSpPr>
          <p:cNvPr id="48" name="Oval 19">
            <a:extLst>
              <a:ext uri="{FF2B5EF4-FFF2-40B4-BE49-F238E27FC236}">
                <a16:creationId xmlns:a16="http://schemas.microsoft.com/office/drawing/2014/main" xmlns="" id="{0C51C5D0-514E-4D53-ACB9-DB2817E76880}"/>
              </a:ext>
            </a:extLst>
          </p:cNvPr>
          <p:cNvSpPr/>
          <p:nvPr/>
        </p:nvSpPr>
        <p:spPr>
          <a:xfrm>
            <a:off x="8943264" y="3732572"/>
            <a:ext cx="192300" cy="1899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169D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2B236A18-49E6-4F0D-BF08-30D7EEEAAF28}"/>
              </a:ext>
            </a:extLst>
          </p:cNvPr>
          <p:cNvSpPr txBox="1"/>
          <p:nvPr/>
        </p:nvSpPr>
        <p:spPr>
          <a:xfrm>
            <a:off x="8713581" y="4001608"/>
            <a:ext cx="8505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169D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xmlns="" id="{F35A745B-1ACC-46CB-8F41-9427E48A5EC2}"/>
              </a:ext>
            </a:extLst>
          </p:cNvPr>
          <p:cNvGrpSpPr/>
          <p:nvPr/>
        </p:nvGrpSpPr>
        <p:grpSpPr>
          <a:xfrm>
            <a:off x="1281936" y="1908869"/>
            <a:ext cx="4750859" cy="1501114"/>
            <a:chOff x="2397307" y="1621466"/>
            <a:chExt cx="4750859" cy="1501114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D4955E64-ADC1-4576-9B65-6B73CBDAE5AD}"/>
                </a:ext>
              </a:extLst>
            </p:cNvPr>
            <p:cNvSpPr txBox="1"/>
            <p:nvPr/>
          </p:nvSpPr>
          <p:spPr>
            <a:xfrm>
              <a:off x="2397307" y="1922251"/>
              <a:ext cx="4750859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rgbClr val="0059A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Содействие повышению уровня финансовой грамотности и развитию финансового образования </a:t>
              </a:r>
              <a:br>
                <a:rPr lang="ru-RU" b="1" dirty="0">
                  <a:solidFill>
                    <a:srgbClr val="0059A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b="1" dirty="0">
                  <a:solidFill>
                    <a:srgbClr val="0059A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Российской Федерации</a:t>
              </a:r>
              <a:endParaRPr lang="ru-RU" sz="1600" dirty="0">
                <a:solidFill>
                  <a:srgbClr val="0059A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28B96006-2512-4C43-8329-7FD41FFE0F72}"/>
                </a:ext>
              </a:extLst>
            </p:cNvPr>
            <p:cNvSpPr txBox="1"/>
            <p:nvPr/>
          </p:nvSpPr>
          <p:spPr>
            <a:xfrm>
              <a:off x="2397307" y="1621466"/>
              <a:ext cx="475085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>
                  <a:solidFill>
                    <a:srgbClr val="4E4E4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Проект Минфина РФ</a:t>
              </a:r>
              <a:endParaRPr lang="ru-RU" sz="1400" dirty="0">
                <a:solidFill>
                  <a:srgbClr val="4E4E4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7FFF5A74-88AD-4ACF-B660-AA7DA00C4CB4}"/>
              </a:ext>
            </a:extLst>
          </p:cNvPr>
          <p:cNvSpPr txBox="1"/>
          <p:nvPr/>
        </p:nvSpPr>
        <p:spPr>
          <a:xfrm>
            <a:off x="1812739" y="4514240"/>
            <a:ext cx="2568747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1400" dirty="0">
                <a:solidFill>
                  <a:srgbClr val="4E4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программного </a:t>
            </a:r>
            <a:br>
              <a:rPr lang="ru-RU" sz="1400" dirty="0">
                <a:solidFill>
                  <a:srgbClr val="4E4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4E4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учебно-методического потенциала</a:t>
            </a:r>
          </a:p>
          <a:p>
            <a:pPr algn="ctr">
              <a:spcAft>
                <a:spcPts val="1200"/>
              </a:spcAft>
            </a:pPr>
            <a:r>
              <a:rPr lang="ru-RU" sz="1400" dirty="0">
                <a:solidFill>
                  <a:srgbClr val="4E4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кадров</a:t>
            </a:r>
          </a:p>
          <a:p>
            <a:pPr algn="ctr">
              <a:spcAft>
                <a:spcPts val="1200"/>
              </a:spcAft>
            </a:pPr>
            <a:r>
              <a:rPr lang="ru-RU" sz="1400" dirty="0">
                <a:solidFill>
                  <a:srgbClr val="4E4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инфраструктуры</a:t>
            </a:r>
            <a:endParaRPr lang="ru-RU" sz="1200" dirty="0">
              <a:solidFill>
                <a:srgbClr val="4E4E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07BBC93E-85D4-4386-A68D-05AA36B43325}"/>
              </a:ext>
            </a:extLst>
          </p:cNvPr>
          <p:cNvSpPr txBox="1"/>
          <p:nvPr/>
        </p:nvSpPr>
        <p:spPr>
          <a:xfrm>
            <a:off x="5132124" y="4309037"/>
            <a:ext cx="22123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400" dirty="0">
                <a:solidFill>
                  <a:srgbClr val="4E4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принятие Стратегии повышения финансовой грамотности </a:t>
            </a:r>
            <a:br>
              <a:rPr lang="ru-RU" sz="1400" dirty="0">
                <a:solidFill>
                  <a:srgbClr val="4E4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4E4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Российской Федерации </a:t>
            </a:r>
            <a:br>
              <a:rPr lang="ru-RU" sz="1400" dirty="0">
                <a:solidFill>
                  <a:srgbClr val="4E4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4E4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период 2017-2023 годы</a:t>
            </a:r>
            <a:endParaRPr lang="ru-RU" sz="1200" dirty="0">
              <a:solidFill>
                <a:srgbClr val="4E4E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xmlns="" id="{58360E0C-A263-457C-8CDC-08A588BF5668}"/>
              </a:ext>
            </a:extLst>
          </p:cNvPr>
          <p:cNvCxnSpPr>
            <a:cxnSpLocks/>
          </p:cNvCxnSpPr>
          <p:nvPr/>
        </p:nvCxnSpPr>
        <p:spPr>
          <a:xfrm>
            <a:off x="1157317" y="2133451"/>
            <a:ext cx="0" cy="1523686"/>
          </a:xfrm>
          <a:prstGeom prst="line">
            <a:avLst/>
          </a:prstGeom>
          <a:ln w="6350">
            <a:solidFill>
              <a:srgbClr val="0059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xmlns="" id="{98F27AD8-0B59-40CF-B1A8-24DC1C398DE6}"/>
              </a:ext>
            </a:extLst>
          </p:cNvPr>
          <p:cNvGrpSpPr/>
          <p:nvPr/>
        </p:nvGrpSpPr>
        <p:grpSpPr>
          <a:xfrm>
            <a:off x="7763839" y="1785628"/>
            <a:ext cx="4133751" cy="1962779"/>
            <a:chOff x="2397308" y="1621466"/>
            <a:chExt cx="4133751" cy="1962779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D068E712-AAA1-423D-B541-B9F2B727B6CE}"/>
                </a:ext>
              </a:extLst>
            </p:cNvPr>
            <p:cNvSpPr txBox="1"/>
            <p:nvPr/>
          </p:nvSpPr>
          <p:spPr>
            <a:xfrm>
              <a:off x="2397308" y="1922251"/>
              <a:ext cx="3768926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b="1">
                  <a:solidFill>
                    <a:srgbClr val="0059A3"/>
                  </a:solidFill>
                  <a:latin typeface="HSE Sans Black" panose="02000000000000000000" pitchFamily="50" charset="0"/>
                </a:defRPr>
              </a:lvl1pPr>
            </a:lstStyle>
            <a:p>
              <a:pPr algn="ctr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Управление государственными финансами и регулирование финансовых рынков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61A8199A-7640-4DF7-AA68-D64755D9E9A2}"/>
                </a:ext>
              </a:extLst>
            </p:cNvPr>
            <p:cNvSpPr txBox="1"/>
            <p:nvPr/>
          </p:nvSpPr>
          <p:spPr>
            <a:xfrm>
              <a:off x="2397308" y="1621466"/>
              <a:ext cx="376892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1600">
                  <a:solidFill>
                    <a:srgbClr val="4E4E4D"/>
                  </a:solidFill>
                  <a:latin typeface="HSE Sans" panose="02000000000000000000" pitchFamily="50" charset="-52"/>
                </a:defRPr>
              </a:lvl1pPr>
            </a:lstStyle>
            <a:p>
              <a:pPr algn="ctr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Государственная Программа РФ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F8C13854-A834-487E-A911-1CEBF5D3C439}"/>
                </a:ext>
              </a:extLst>
            </p:cNvPr>
            <p:cNvSpPr txBox="1"/>
            <p:nvPr/>
          </p:nvSpPr>
          <p:spPr>
            <a:xfrm>
              <a:off x="2488167" y="3122580"/>
              <a:ext cx="404289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>
                  <a:solidFill>
                    <a:srgbClr val="4E4E4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Постановление Правительства РФ </a:t>
              </a:r>
              <a:br>
                <a:rPr lang="ru-RU" sz="1200" dirty="0">
                  <a:solidFill>
                    <a:srgbClr val="4E4E4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1200" dirty="0">
                  <a:solidFill>
                    <a:srgbClr val="4E4E4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 30 декабря 2020 года № 2386</a:t>
              </a:r>
              <a:endParaRPr lang="ru-RU" sz="1100" dirty="0">
                <a:solidFill>
                  <a:srgbClr val="4E4E4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8CE95D0E-5F7F-47D1-B14F-3C5B065966D8}"/>
              </a:ext>
            </a:extLst>
          </p:cNvPr>
          <p:cNvSpPr txBox="1"/>
          <p:nvPr/>
        </p:nvSpPr>
        <p:spPr>
          <a:xfrm>
            <a:off x="8095068" y="4374406"/>
            <a:ext cx="23119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400" dirty="0">
                <a:solidFill>
                  <a:srgbClr val="4E4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Стратегии повышения финансовой грамотности в Российской Федерации</a:t>
            </a:r>
          </a:p>
        </p:txBody>
      </p: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xmlns="" id="{5E4CA1AB-95CF-4259-966E-3DDAF47DEB6B}"/>
              </a:ext>
            </a:extLst>
          </p:cNvPr>
          <p:cNvCxnSpPr>
            <a:cxnSpLocks/>
          </p:cNvCxnSpPr>
          <p:nvPr/>
        </p:nvCxnSpPr>
        <p:spPr>
          <a:xfrm>
            <a:off x="7667689" y="2171220"/>
            <a:ext cx="0" cy="1485917"/>
          </a:xfrm>
          <a:prstGeom prst="line">
            <a:avLst/>
          </a:prstGeom>
          <a:ln w="6350">
            <a:solidFill>
              <a:srgbClr val="0059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19">
            <a:extLst>
              <a:ext uri="{FF2B5EF4-FFF2-40B4-BE49-F238E27FC236}">
                <a16:creationId xmlns:a16="http://schemas.microsoft.com/office/drawing/2014/main" xmlns="" id="{5E231BA7-A34E-477B-AAD5-94B627978F8D}"/>
              </a:ext>
            </a:extLst>
          </p:cNvPr>
          <p:cNvSpPr/>
          <p:nvPr/>
        </p:nvSpPr>
        <p:spPr>
          <a:xfrm>
            <a:off x="1064571" y="3732572"/>
            <a:ext cx="192300" cy="189914"/>
          </a:xfrm>
          <a:prstGeom prst="ellipse">
            <a:avLst/>
          </a:prstGeom>
          <a:solidFill>
            <a:srgbClr val="169D64"/>
          </a:solidFill>
          <a:ln w="28575">
            <a:solidFill>
              <a:srgbClr val="169D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5" name="Oval 19">
            <a:extLst>
              <a:ext uri="{FF2B5EF4-FFF2-40B4-BE49-F238E27FC236}">
                <a16:creationId xmlns:a16="http://schemas.microsoft.com/office/drawing/2014/main" xmlns="" id="{88C4746F-DA20-4F72-AB8C-7D83A1476520}"/>
              </a:ext>
            </a:extLst>
          </p:cNvPr>
          <p:cNvSpPr/>
          <p:nvPr/>
        </p:nvSpPr>
        <p:spPr>
          <a:xfrm>
            <a:off x="7571539" y="3732572"/>
            <a:ext cx="192300" cy="189914"/>
          </a:xfrm>
          <a:prstGeom prst="ellipse">
            <a:avLst/>
          </a:prstGeom>
          <a:solidFill>
            <a:srgbClr val="169D64"/>
          </a:solidFill>
          <a:ln w="28575">
            <a:solidFill>
              <a:srgbClr val="169D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34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FF71FF40-88ED-4267-8BDA-D0C17D1F5E36}"/>
              </a:ext>
            </a:extLst>
          </p:cNvPr>
          <p:cNvSpPr/>
          <p:nvPr/>
        </p:nvSpPr>
        <p:spPr>
          <a:xfrm>
            <a:off x="1043095" y="881270"/>
            <a:ext cx="3154239" cy="294185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266700" dist="38100" dir="2700000" sx="96000" sy="96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399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0ABA9415-1477-4FCB-BE1E-E021DDC8421D}"/>
              </a:ext>
            </a:extLst>
          </p:cNvPr>
          <p:cNvSpPr txBox="1"/>
          <p:nvPr/>
        </p:nvSpPr>
        <p:spPr>
          <a:xfrm>
            <a:off x="1154805" y="962561"/>
            <a:ext cx="3059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cap="all" dirty="0">
                <a:solidFill>
                  <a:srgbClr val="0059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грамотность</a:t>
            </a:r>
            <a:endParaRPr lang="ru-RU" sz="2000" cap="all" dirty="0">
              <a:solidFill>
                <a:srgbClr val="0059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4253F98-51EC-4B53-9012-E51FDD3F2C13}"/>
              </a:ext>
            </a:extLst>
          </p:cNvPr>
          <p:cNvSpPr txBox="1"/>
          <p:nvPr/>
        </p:nvSpPr>
        <p:spPr>
          <a:xfrm>
            <a:off x="1154804" y="1997959"/>
            <a:ext cx="290519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4E4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знаний, навыков и ценностных установок, необходимых для принятия взвешенных решений в сфере личных финансов</a:t>
            </a:r>
            <a:endParaRPr lang="ru-RU" sz="1400" dirty="0">
              <a:solidFill>
                <a:srgbClr val="4E4E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3FA8B207-C237-4B08-81DE-9921202D9ADD}"/>
              </a:ext>
            </a:extLst>
          </p:cNvPr>
          <p:cNvSpPr txBox="1"/>
          <p:nvPr/>
        </p:nvSpPr>
        <p:spPr>
          <a:xfrm>
            <a:off x="1154804" y="4154979"/>
            <a:ext cx="304253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59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грамотность населения представляет собой определенный уровень знаний и навыков в сфере финансов, который позволяет индивидам рационально оценивать ситуацию на рынке и принимать правильные решения</a:t>
            </a:r>
            <a:endParaRPr lang="ru-RU" sz="1200" dirty="0">
              <a:solidFill>
                <a:srgbClr val="0059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Shape">
            <a:extLst>
              <a:ext uri="{FF2B5EF4-FFF2-40B4-BE49-F238E27FC236}">
                <a16:creationId xmlns:a16="http://schemas.microsoft.com/office/drawing/2014/main" xmlns="" id="{3F39AAEF-2D2E-47EB-9BBA-CCDDB0D8A27D}"/>
              </a:ext>
            </a:extLst>
          </p:cNvPr>
          <p:cNvSpPr/>
          <p:nvPr/>
        </p:nvSpPr>
        <p:spPr>
          <a:xfrm rot="16200000">
            <a:off x="7035602" y="14501"/>
            <a:ext cx="1512868" cy="61146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3" h="21467" extrusionOk="0">
                <a:moveTo>
                  <a:pt x="15676" y="13206"/>
                </a:moveTo>
                <a:cubicBezTo>
                  <a:pt x="16139" y="13057"/>
                  <a:pt x="16697" y="12928"/>
                  <a:pt x="17289" y="12808"/>
                </a:cubicBezTo>
                <a:lnTo>
                  <a:pt x="17425" y="12779"/>
                </a:lnTo>
                <a:cubicBezTo>
                  <a:pt x="17602" y="12743"/>
                  <a:pt x="17772" y="12706"/>
                  <a:pt x="17936" y="12667"/>
                </a:cubicBezTo>
                <a:cubicBezTo>
                  <a:pt x="20135" y="12156"/>
                  <a:pt x="21462" y="11417"/>
                  <a:pt x="21312" y="10602"/>
                </a:cubicBezTo>
                <a:cubicBezTo>
                  <a:pt x="21162" y="9818"/>
                  <a:pt x="19610" y="9120"/>
                  <a:pt x="17275" y="8658"/>
                </a:cubicBezTo>
                <a:cubicBezTo>
                  <a:pt x="15097" y="8228"/>
                  <a:pt x="13627" y="7597"/>
                  <a:pt x="13463" y="6905"/>
                </a:cubicBezTo>
                <a:cubicBezTo>
                  <a:pt x="13450" y="6853"/>
                  <a:pt x="13443" y="6798"/>
                  <a:pt x="13443" y="6744"/>
                </a:cubicBezTo>
                <a:cubicBezTo>
                  <a:pt x="13443" y="6132"/>
                  <a:pt x="14273" y="5569"/>
                  <a:pt x="15676" y="5121"/>
                </a:cubicBezTo>
                <a:cubicBezTo>
                  <a:pt x="16139" y="4972"/>
                  <a:pt x="16697" y="4843"/>
                  <a:pt x="17289" y="4723"/>
                </a:cubicBezTo>
                <a:lnTo>
                  <a:pt x="17425" y="4694"/>
                </a:lnTo>
                <a:cubicBezTo>
                  <a:pt x="17602" y="4659"/>
                  <a:pt x="17772" y="4621"/>
                  <a:pt x="17936" y="4582"/>
                </a:cubicBezTo>
                <a:cubicBezTo>
                  <a:pt x="20135" y="4072"/>
                  <a:pt x="21462" y="3333"/>
                  <a:pt x="21312" y="2517"/>
                </a:cubicBezTo>
                <a:cubicBezTo>
                  <a:pt x="21054" y="1171"/>
                  <a:pt x="16608" y="64"/>
                  <a:pt x="11203" y="3"/>
                </a:cubicBezTo>
                <a:cubicBezTo>
                  <a:pt x="5111" y="-67"/>
                  <a:pt x="80" y="1144"/>
                  <a:pt x="80" y="2646"/>
                </a:cubicBezTo>
                <a:cubicBezTo>
                  <a:pt x="80" y="3411"/>
                  <a:pt x="1387" y="4099"/>
                  <a:pt x="3463" y="4582"/>
                </a:cubicBezTo>
                <a:cubicBezTo>
                  <a:pt x="3627" y="4621"/>
                  <a:pt x="3804" y="4659"/>
                  <a:pt x="3981" y="4694"/>
                </a:cubicBezTo>
                <a:lnTo>
                  <a:pt x="4117" y="4721"/>
                </a:lnTo>
                <a:cubicBezTo>
                  <a:pt x="4702" y="4842"/>
                  <a:pt x="5260" y="4971"/>
                  <a:pt x="5730" y="5120"/>
                </a:cubicBezTo>
                <a:cubicBezTo>
                  <a:pt x="7126" y="5567"/>
                  <a:pt x="7963" y="6130"/>
                  <a:pt x="7963" y="6742"/>
                </a:cubicBezTo>
                <a:cubicBezTo>
                  <a:pt x="7963" y="6795"/>
                  <a:pt x="7956" y="6848"/>
                  <a:pt x="7942" y="6900"/>
                </a:cubicBezTo>
                <a:cubicBezTo>
                  <a:pt x="7779" y="7589"/>
                  <a:pt x="6336" y="8223"/>
                  <a:pt x="4157" y="8647"/>
                </a:cubicBezTo>
                <a:cubicBezTo>
                  <a:pt x="1680" y="9130"/>
                  <a:pt x="80" y="9881"/>
                  <a:pt x="80" y="10727"/>
                </a:cubicBezTo>
                <a:cubicBezTo>
                  <a:pt x="80" y="11492"/>
                  <a:pt x="1387" y="12180"/>
                  <a:pt x="3463" y="12663"/>
                </a:cubicBezTo>
                <a:cubicBezTo>
                  <a:pt x="3627" y="12702"/>
                  <a:pt x="3804" y="12740"/>
                  <a:pt x="3980" y="12775"/>
                </a:cubicBezTo>
                <a:cubicBezTo>
                  <a:pt x="4001" y="12780"/>
                  <a:pt x="4021" y="12784"/>
                  <a:pt x="4042" y="12787"/>
                </a:cubicBezTo>
                <a:cubicBezTo>
                  <a:pt x="4539" y="12887"/>
                  <a:pt x="5029" y="12991"/>
                  <a:pt x="5437" y="13113"/>
                </a:cubicBezTo>
                <a:cubicBezTo>
                  <a:pt x="6533" y="13435"/>
                  <a:pt x="7330" y="13825"/>
                  <a:pt x="7704" y="14254"/>
                </a:cubicBezTo>
                <a:cubicBezTo>
                  <a:pt x="7813" y="14406"/>
                  <a:pt x="7881" y="14562"/>
                  <a:pt x="7881" y="14722"/>
                </a:cubicBezTo>
                <a:cubicBezTo>
                  <a:pt x="7881" y="15327"/>
                  <a:pt x="7064" y="15887"/>
                  <a:pt x="5689" y="16333"/>
                </a:cubicBezTo>
                <a:cubicBezTo>
                  <a:pt x="5179" y="16497"/>
                  <a:pt x="4552" y="16638"/>
                  <a:pt x="3906" y="16770"/>
                </a:cubicBezTo>
                <a:cubicBezTo>
                  <a:pt x="3906" y="16770"/>
                  <a:pt x="3899" y="16770"/>
                  <a:pt x="3899" y="16772"/>
                </a:cubicBezTo>
                <a:cubicBezTo>
                  <a:pt x="3722" y="16807"/>
                  <a:pt x="3552" y="16845"/>
                  <a:pt x="3388" y="16884"/>
                </a:cubicBezTo>
                <a:cubicBezTo>
                  <a:pt x="1189" y="17394"/>
                  <a:pt x="-138" y="18133"/>
                  <a:pt x="12" y="18949"/>
                </a:cubicBezTo>
                <a:cubicBezTo>
                  <a:pt x="270" y="20295"/>
                  <a:pt x="4716" y="21402"/>
                  <a:pt x="10121" y="21463"/>
                </a:cubicBezTo>
                <a:cubicBezTo>
                  <a:pt x="16213" y="21533"/>
                  <a:pt x="21244" y="20322"/>
                  <a:pt x="21244" y="18820"/>
                </a:cubicBezTo>
                <a:cubicBezTo>
                  <a:pt x="21244" y="18055"/>
                  <a:pt x="19937" y="17367"/>
                  <a:pt x="17861" y="16884"/>
                </a:cubicBezTo>
                <a:cubicBezTo>
                  <a:pt x="17697" y="16845"/>
                  <a:pt x="17520" y="16807"/>
                  <a:pt x="17350" y="16772"/>
                </a:cubicBezTo>
                <a:cubicBezTo>
                  <a:pt x="17330" y="16768"/>
                  <a:pt x="17309" y="16763"/>
                  <a:pt x="17289" y="16760"/>
                </a:cubicBezTo>
                <a:cubicBezTo>
                  <a:pt x="16792" y="16660"/>
                  <a:pt x="16302" y="16556"/>
                  <a:pt x="15894" y="16434"/>
                </a:cubicBezTo>
                <a:cubicBezTo>
                  <a:pt x="14798" y="16112"/>
                  <a:pt x="14008" y="15722"/>
                  <a:pt x="13627" y="15293"/>
                </a:cubicBezTo>
                <a:cubicBezTo>
                  <a:pt x="13518" y="15141"/>
                  <a:pt x="13450" y="14985"/>
                  <a:pt x="13450" y="14824"/>
                </a:cubicBezTo>
                <a:cubicBezTo>
                  <a:pt x="13443" y="14217"/>
                  <a:pt x="14273" y="13654"/>
                  <a:pt x="15676" y="1320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  <a:effectLst>
            <a:innerShdw blurRad="63500" dist="50800" dir="2700000">
              <a:prstClr val="black">
                <a:alpha val="15000"/>
              </a:prstClr>
            </a:innerShdw>
          </a:effectLst>
        </p:spPr>
        <p:txBody>
          <a:bodyPr lIns="38100" tIns="38100" rIns="38100" bIns="3810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Circle">
            <a:extLst>
              <a:ext uri="{FF2B5EF4-FFF2-40B4-BE49-F238E27FC236}">
                <a16:creationId xmlns:a16="http://schemas.microsoft.com/office/drawing/2014/main" xmlns="" id="{3B98FAE8-8591-4533-A475-84F9336DA526}"/>
              </a:ext>
            </a:extLst>
          </p:cNvPr>
          <p:cNvSpPr/>
          <p:nvPr/>
        </p:nvSpPr>
        <p:spPr>
          <a:xfrm>
            <a:off x="4831297" y="2417975"/>
            <a:ext cx="1313699" cy="1313702"/>
          </a:xfrm>
          <a:prstGeom prst="ellipse">
            <a:avLst/>
          </a:prstGeom>
          <a:solidFill>
            <a:srgbClr val="0059A3"/>
          </a:solidFill>
          <a:ln w="12700">
            <a:miter lim="400000"/>
          </a:ln>
          <a:effectLst>
            <a:innerShdw dist="88900" dir="2700000">
              <a:prstClr val="black">
                <a:alpha val="30000"/>
              </a:prstClr>
            </a:innerShdw>
          </a:effectLst>
        </p:spPr>
        <p:txBody>
          <a:bodyPr lIns="38100" tIns="38100" rIns="38100" bIns="3810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Circle">
            <a:extLst>
              <a:ext uri="{FF2B5EF4-FFF2-40B4-BE49-F238E27FC236}">
                <a16:creationId xmlns:a16="http://schemas.microsoft.com/office/drawing/2014/main" xmlns="" id="{09097279-9E47-41CD-B66F-FEE1E143FC61}"/>
              </a:ext>
            </a:extLst>
          </p:cNvPr>
          <p:cNvSpPr/>
          <p:nvPr/>
        </p:nvSpPr>
        <p:spPr>
          <a:xfrm>
            <a:off x="7138395" y="2417975"/>
            <a:ext cx="1313699" cy="1313702"/>
          </a:xfrm>
          <a:prstGeom prst="ellipse">
            <a:avLst/>
          </a:prstGeom>
          <a:solidFill>
            <a:srgbClr val="0059A3"/>
          </a:solidFill>
          <a:ln w="12700">
            <a:miter lim="400000"/>
          </a:ln>
          <a:effectLst>
            <a:innerShdw dist="88900" dir="2700000">
              <a:prstClr val="black">
                <a:alpha val="30000"/>
              </a:prstClr>
            </a:innerShdw>
          </a:effectLst>
        </p:spPr>
        <p:txBody>
          <a:bodyPr lIns="38100" tIns="38100" rIns="38100" bIns="3810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Circle">
            <a:extLst>
              <a:ext uri="{FF2B5EF4-FFF2-40B4-BE49-F238E27FC236}">
                <a16:creationId xmlns:a16="http://schemas.microsoft.com/office/drawing/2014/main" xmlns="" id="{25572E7E-52BF-4DD4-B35E-C5EB60C2AE07}"/>
              </a:ext>
            </a:extLst>
          </p:cNvPr>
          <p:cNvSpPr/>
          <p:nvPr/>
        </p:nvSpPr>
        <p:spPr>
          <a:xfrm>
            <a:off x="9445493" y="2417975"/>
            <a:ext cx="1313699" cy="1313702"/>
          </a:xfrm>
          <a:prstGeom prst="ellipse">
            <a:avLst/>
          </a:prstGeom>
          <a:solidFill>
            <a:srgbClr val="0059A3"/>
          </a:solidFill>
          <a:ln w="12700">
            <a:miter lim="400000"/>
          </a:ln>
          <a:effectLst>
            <a:innerShdw dist="88900" dir="2700000">
              <a:prstClr val="black">
                <a:alpha val="30000"/>
              </a:prstClr>
            </a:innerShdw>
          </a:effectLst>
        </p:spPr>
        <p:txBody>
          <a:bodyPr lIns="38100" tIns="38100" rIns="38100" bIns="3810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4EF1953D-0503-489F-95A1-AC63BF87BEAE}"/>
              </a:ext>
            </a:extLst>
          </p:cNvPr>
          <p:cNvSpPr txBox="1"/>
          <p:nvPr/>
        </p:nvSpPr>
        <p:spPr>
          <a:xfrm>
            <a:off x="5772745" y="1439614"/>
            <a:ext cx="409897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>
                <a:solidFill>
                  <a:srgbClr val="0059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Методология </a:t>
            </a:r>
            <a:br>
              <a:rPr lang="ru-RU" sz="2400" b="1" cap="all" dirty="0">
                <a:solidFill>
                  <a:srgbClr val="0059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cap="all" dirty="0">
                <a:solidFill>
                  <a:srgbClr val="0059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финансовой грамотности </a:t>
            </a:r>
          </a:p>
        </p:txBody>
      </p: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xmlns="" id="{FB1A4199-F1DC-4B44-B64E-606FFAD84161}"/>
              </a:ext>
            </a:extLst>
          </p:cNvPr>
          <p:cNvGrpSpPr/>
          <p:nvPr/>
        </p:nvGrpSpPr>
        <p:grpSpPr>
          <a:xfrm>
            <a:off x="5130717" y="2678587"/>
            <a:ext cx="701940" cy="699877"/>
            <a:chOff x="6051551" y="3770312"/>
            <a:chExt cx="2700337" cy="2692401"/>
          </a:xfrm>
          <a:solidFill>
            <a:schemeClr val="bg1"/>
          </a:solidFill>
        </p:grpSpPr>
        <p:sp>
          <p:nvSpPr>
            <p:cNvPr id="71" name="Freeform 6">
              <a:extLst>
                <a:ext uri="{FF2B5EF4-FFF2-40B4-BE49-F238E27FC236}">
                  <a16:creationId xmlns:a16="http://schemas.microsoft.com/office/drawing/2014/main" xmlns="" id="{8872D79F-0499-46B4-BFD2-AB5E25DD50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61188" y="3770312"/>
              <a:ext cx="1790700" cy="1614488"/>
            </a:xfrm>
            <a:custGeom>
              <a:avLst/>
              <a:gdLst>
                <a:gd name="T0" fmla="*/ 439 w 474"/>
                <a:gd name="T1" fmla="*/ 190 h 427"/>
                <a:gd name="T2" fmla="*/ 439 w 474"/>
                <a:gd name="T3" fmla="*/ 228 h 427"/>
                <a:gd name="T4" fmla="*/ 394 w 474"/>
                <a:gd name="T5" fmla="*/ 274 h 427"/>
                <a:gd name="T6" fmla="*/ 325 w 474"/>
                <a:gd name="T7" fmla="*/ 283 h 427"/>
                <a:gd name="T8" fmla="*/ 335 w 474"/>
                <a:gd name="T9" fmla="*/ 330 h 427"/>
                <a:gd name="T10" fmla="*/ 283 w 474"/>
                <a:gd name="T11" fmla="*/ 384 h 427"/>
                <a:gd name="T12" fmla="*/ 230 w 474"/>
                <a:gd name="T13" fmla="*/ 390 h 427"/>
                <a:gd name="T14" fmla="*/ 177 w 474"/>
                <a:gd name="T15" fmla="*/ 427 h 427"/>
                <a:gd name="T16" fmla="*/ 140 w 474"/>
                <a:gd name="T17" fmla="*/ 371 h 427"/>
                <a:gd name="T18" fmla="*/ 65 w 474"/>
                <a:gd name="T19" fmla="*/ 381 h 427"/>
                <a:gd name="T20" fmla="*/ 59 w 474"/>
                <a:gd name="T21" fmla="*/ 306 h 427"/>
                <a:gd name="T22" fmla="*/ 17 w 474"/>
                <a:gd name="T23" fmla="*/ 274 h 427"/>
                <a:gd name="T24" fmla="*/ 18 w 474"/>
                <a:gd name="T25" fmla="*/ 201 h 427"/>
                <a:gd name="T26" fmla="*/ 53 w 474"/>
                <a:gd name="T27" fmla="*/ 158 h 427"/>
                <a:gd name="T28" fmla="*/ 65 w 474"/>
                <a:gd name="T29" fmla="*/ 94 h 427"/>
                <a:gd name="T30" fmla="*/ 129 w 474"/>
                <a:gd name="T31" fmla="*/ 109 h 427"/>
                <a:gd name="T32" fmla="*/ 177 w 474"/>
                <a:gd name="T33" fmla="*/ 48 h 427"/>
                <a:gd name="T34" fmla="*/ 251 w 474"/>
                <a:gd name="T35" fmla="*/ 39 h 427"/>
                <a:gd name="T36" fmla="*/ 283 w 474"/>
                <a:gd name="T37" fmla="*/ 40 h 427"/>
                <a:gd name="T38" fmla="*/ 336 w 474"/>
                <a:gd name="T39" fmla="*/ 0 h 427"/>
                <a:gd name="T40" fmla="*/ 362 w 474"/>
                <a:gd name="T41" fmla="*/ 47 h 427"/>
                <a:gd name="T42" fmla="*/ 421 w 474"/>
                <a:gd name="T43" fmla="*/ 38 h 427"/>
                <a:gd name="T44" fmla="*/ 426 w 474"/>
                <a:gd name="T45" fmla="*/ 100 h 427"/>
                <a:gd name="T46" fmla="*/ 450 w 474"/>
                <a:gd name="T47" fmla="*/ 121 h 427"/>
                <a:gd name="T48" fmla="*/ 175 w 474"/>
                <a:gd name="T49" fmla="*/ 71 h 427"/>
                <a:gd name="T50" fmla="*/ 134 w 474"/>
                <a:gd name="T51" fmla="*/ 133 h 427"/>
                <a:gd name="T52" fmla="*/ 63 w 474"/>
                <a:gd name="T53" fmla="*/ 131 h 427"/>
                <a:gd name="T54" fmla="*/ 76 w 474"/>
                <a:gd name="T55" fmla="*/ 204 h 427"/>
                <a:gd name="T56" fmla="*/ 24 w 474"/>
                <a:gd name="T57" fmla="*/ 226 h 427"/>
                <a:gd name="T58" fmla="*/ 75 w 474"/>
                <a:gd name="T59" fmla="*/ 270 h 427"/>
                <a:gd name="T60" fmla="*/ 63 w 474"/>
                <a:gd name="T61" fmla="*/ 344 h 427"/>
                <a:gd name="T62" fmla="*/ 132 w 474"/>
                <a:gd name="T63" fmla="*/ 341 h 427"/>
                <a:gd name="T64" fmla="*/ 175 w 474"/>
                <a:gd name="T65" fmla="*/ 403 h 427"/>
                <a:gd name="T66" fmla="*/ 211 w 474"/>
                <a:gd name="T67" fmla="*/ 364 h 427"/>
                <a:gd name="T68" fmla="*/ 264 w 474"/>
                <a:gd name="T69" fmla="*/ 343 h 427"/>
                <a:gd name="T70" fmla="*/ 313 w 474"/>
                <a:gd name="T71" fmla="*/ 340 h 427"/>
                <a:gd name="T72" fmla="*/ 302 w 474"/>
                <a:gd name="T73" fmla="*/ 273 h 427"/>
                <a:gd name="T74" fmla="*/ 355 w 474"/>
                <a:gd name="T75" fmla="*/ 227 h 427"/>
                <a:gd name="T76" fmla="*/ 303 w 474"/>
                <a:gd name="T77" fmla="*/ 205 h 427"/>
                <a:gd name="T78" fmla="*/ 316 w 474"/>
                <a:gd name="T79" fmla="*/ 131 h 427"/>
                <a:gd name="T80" fmla="*/ 247 w 474"/>
                <a:gd name="T81" fmla="*/ 134 h 427"/>
                <a:gd name="T82" fmla="*/ 204 w 474"/>
                <a:gd name="T83" fmla="*/ 76 h 427"/>
                <a:gd name="T84" fmla="*/ 329 w 474"/>
                <a:gd name="T85" fmla="*/ 25 h 427"/>
                <a:gd name="T86" fmla="*/ 294 w 474"/>
                <a:gd name="T87" fmla="*/ 66 h 427"/>
                <a:gd name="T88" fmla="*/ 235 w 474"/>
                <a:gd name="T89" fmla="*/ 56 h 427"/>
                <a:gd name="T90" fmla="*/ 248 w 474"/>
                <a:gd name="T91" fmla="*/ 108 h 427"/>
                <a:gd name="T92" fmla="*/ 392 w 474"/>
                <a:gd name="T93" fmla="*/ 153 h 427"/>
                <a:gd name="T94" fmla="*/ 384 w 474"/>
                <a:gd name="T95" fmla="*/ 239 h 427"/>
                <a:gd name="T96" fmla="*/ 401 w 474"/>
                <a:gd name="T97" fmla="*/ 215 h 427"/>
                <a:gd name="T98" fmla="*/ 421 w 474"/>
                <a:gd name="T99" fmla="*/ 170 h 427"/>
                <a:gd name="T100" fmla="*/ 421 w 474"/>
                <a:gd name="T101" fmla="*/ 139 h 427"/>
                <a:gd name="T102" fmla="*/ 402 w 474"/>
                <a:gd name="T103" fmla="*/ 93 h 427"/>
                <a:gd name="T104" fmla="*/ 380 w 474"/>
                <a:gd name="T105" fmla="*/ 72 h 427"/>
                <a:gd name="T106" fmla="*/ 335 w 474"/>
                <a:gd name="T107" fmla="*/ 54 h 427"/>
                <a:gd name="T108" fmla="*/ 332 w 474"/>
                <a:gd name="T109" fmla="*/ 150 h 427"/>
                <a:gd name="T110" fmla="*/ 348 w 474"/>
                <a:gd name="T111" fmla="*/ 193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74" h="427">
                  <a:moveTo>
                    <a:pt x="474" y="171"/>
                  </a:moveTo>
                  <a:cubicBezTo>
                    <a:pt x="469" y="182"/>
                    <a:pt x="460" y="187"/>
                    <a:pt x="449" y="188"/>
                  </a:cubicBezTo>
                  <a:cubicBezTo>
                    <a:pt x="446" y="188"/>
                    <a:pt x="443" y="190"/>
                    <a:pt x="439" y="190"/>
                  </a:cubicBezTo>
                  <a:cubicBezTo>
                    <a:pt x="430" y="190"/>
                    <a:pt x="427" y="197"/>
                    <a:pt x="425" y="204"/>
                  </a:cubicBezTo>
                  <a:cubicBezTo>
                    <a:pt x="425" y="205"/>
                    <a:pt x="425" y="208"/>
                    <a:pt x="426" y="209"/>
                  </a:cubicBezTo>
                  <a:cubicBezTo>
                    <a:pt x="430" y="216"/>
                    <a:pt x="435" y="222"/>
                    <a:pt x="439" y="228"/>
                  </a:cubicBezTo>
                  <a:cubicBezTo>
                    <a:pt x="445" y="238"/>
                    <a:pt x="444" y="248"/>
                    <a:pt x="436" y="256"/>
                  </a:cubicBezTo>
                  <a:cubicBezTo>
                    <a:pt x="431" y="261"/>
                    <a:pt x="426" y="267"/>
                    <a:pt x="420" y="271"/>
                  </a:cubicBezTo>
                  <a:cubicBezTo>
                    <a:pt x="413" y="279"/>
                    <a:pt x="403" y="280"/>
                    <a:pt x="394" y="274"/>
                  </a:cubicBezTo>
                  <a:cubicBezTo>
                    <a:pt x="388" y="271"/>
                    <a:pt x="383" y="267"/>
                    <a:pt x="376" y="263"/>
                  </a:cubicBezTo>
                  <a:cubicBezTo>
                    <a:pt x="367" y="278"/>
                    <a:pt x="351" y="275"/>
                    <a:pt x="337" y="279"/>
                  </a:cubicBezTo>
                  <a:cubicBezTo>
                    <a:pt x="333" y="281"/>
                    <a:pt x="327" y="280"/>
                    <a:pt x="325" y="283"/>
                  </a:cubicBezTo>
                  <a:cubicBezTo>
                    <a:pt x="321" y="288"/>
                    <a:pt x="319" y="294"/>
                    <a:pt x="317" y="301"/>
                  </a:cubicBezTo>
                  <a:cubicBezTo>
                    <a:pt x="317" y="302"/>
                    <a:pt x="318" y="304"/>
                    <a:pt x="319" y="306"/>
                  </a:cubicBezTo>
                  <a:cubicBezTo>
                    <a:pt x="324" y="314"/>
                    <a:pt x="330" y="322"/>
                    <a:pt x="335" y="330"/>
                  </a:cubicBezTo>
                  <a:cubicBezTo>
                    <a:pt x="343" y="342"/>
                    <a:pt x="342" y="353"/>
                    <a:pt x="332" y="363"/>
                  </a:cubicBezTo>
                  <a:cubicBezTo>
                    <a:pt x="326" y="369"/>
                    <a:pt x="320" y="375"/>
                    <a:pt x="314" y="381"/>
                  </a:cubicBezTo>
                  <a:cubicBezTo>
                    <a:pt x="304" y="390"/>
                    <a:pt x="294" y="391"/>
                    <a:pt x="283" y="384"/>
                  </a:cubicBezTo>
                  <a:cubicBezTo>
                    <a:pt x="274" y="379"/>
                    <a:pt x="266" y="373"/>
                    <a:pt x="258" y="368"/>
                  </a:cubicBezTo>
                  <a:cubicBezTo>
                    <a:pt x="256" y="366"/>
                    <a:pt x="252" y="366"/>
                    <a:pt x="249" y="367"/>
                  </a:cubicBezTo>
                  <a:cubicBezTo>
                    <a:pt x="237" y="369"/>
                    <a:pt x="230" y="377"/>
                    <a:pt x="230" y="390"/>
                  </a:cubicBezTo>
                  <a:cubicBezTo>
                    <a:pt x="230" y="396"/>
                    <a:pt x="228" y="402"/>
                    <a:pt x="227" y="408"/>
                  </a:cubicBezTo>
                  <a:cubicBezTo>
                    <a:pt x="224" y="420"/>
                    <a:pt x="215" y="427"/>
                    <a:pt x="202" y="427"/>
                  </a:cubicBezTo>
                  <a:cubicBezTo>
                    <a:pt x="194" y="427"/>
                    <a:pt x="185" y="427"/>
                    <a:pt x="177" y="427"/>
                  </a:cubicBezTo>
                  <a:cubicBezTo>
                    <a:pt x="163" y="427"/>
                    <a:pt x="154" y="420"/>
                    <a:pt x="152" y="407"/>
                  </a:cubicBezTo>
                  <a:cubicBezTo>
                    <a:pt x="150" y="397"/>
                    <a:pt x="148" y="387"/>
                    <a:pt x="146" y="378"/>
                  </a:cubicBezTo>
                  <a:cubicBezTo>
                    <a:pt x="145" y="375"/>
                    <a:pt x="142" y="373"/>
                    <a:pt x="140" y="371"/>
                  </a:cubicBezTo>
                  <a:cubicBezTo>
                    <a:pt x="129" y="364"/>
                    <a:pt x="120" y="366"/>
                    <a:pt x="110" y="374"/>
                  </a:cubicBezTo>
                  <a:cubicBezTo>
                    <a:pt x="106" y="378"/>
                    <a:pt x="100" y="381"/>
                    <a:pt x="95" y="384"/>
                  </a:cubicBezTo>
                  <a:cubicBezTo>
                    <a:pt x="85" y="391"/>
                    <a:pt x="74" y="390"/>
                    <a:pt x="65" y="381"/>
                  </a:cubicBezTo>
                  <a:cubicBezTo>
                    <a:pt x="58" y="375"/>
                    <a:pt x="52" y="368"/>
                    <a:pt x="45" y="362"/>
                  </a:cubicBezTo>
                  <a:cubicBezTo>
                    <a:pt x="37" y="353"/>
                    <a:pt x="36" y="342"/>
                    <a:pt x="43" y="332"/>
                  </a:cubicBezTo>
                  <a:cubicBezTo>
                    <a:pt x="48" y="323"/>
                    <a:pt x="54" y="315"/>
                    <a:pt x="59" y="306"/>
                  </a:cubicBezTo>
                  <a:cubicBezTo>
                    <a:pt x="61" y="304"/>
                    <a:pt x="61" y="300"/>
                    <a:pt x="60" y="298"/>
                  </a:cubicBezTo>
                  <a:cubicBezTo>
                    <a:pt x="58" y="284"/>
                    <a:pt x="49" y="279"/>
                    <a:pt x="36" y="278"/>
                  </a:cubicBezTo>
                  <a:cubicBezTo>
                    <a:pt x="29" y="278"/>
                    <a:pt x="23" y="276"/>
                    <a:pt x="17" y="274"/>
                  </a:cubicBezTo>
                  <a:cubicBezTo>
                    <a:pt x="7" y="271"/>
                    <a:pt x="0" y="263"/>
                    <a:pt x="0" y="253"/>
                  </a:cubicBezTo>
                  <a:cubicBezTo>
                    <a:pt x="0" y="243"/>
                    <a:pt x="0" y="233"/>
                    <a:pt x="0" y="223"/>
                  </a:cubicBezTo>
                  <a:cubicBezTo>
                    <a:pt x="0" y="212"/>
                    <a:pt x="7" y="203"/>
                    <a:pt x="18" y="201"/>
                  </a:cubicBezTo>
                  <a:cubicBezTo>
                    <a:pt x="29" y="198"/>
                    <a:pt x="39" y="196"/>
                    <a:pt x="49" y="194"/>
                  </a:cubicBezTo>
                  <a:cubicBezTo>
                    <a:pt x="52" y="193"/>
                    <a:pt x="54" y="191"/>
                    <a:pt x="56" y="189"/>
                  </a:cubicBezTo>
                  <a:cubicBezTo>
                    <a:pt x="63" y="178"/>
                    <a:pt x="62" y="168"/>
                    <a:pt x="53" y="158"/>
                  </a:cubicBezTo>
                  <a:cubicBezTo>
                    <a:pt x="49" y="154"/>
                    <a:pt x="46" y="149"/>
                    <a:pt x="43" y="144"/>
                  </a:cubicBezTo>
                  <a:cubicBezTo>
                    <a:pt x="36" y="133"/>
                    <a:pt x="37" y="122"/>
                    <a:pt x="46" y="113"/>
                  </a:cubicBezTo>
                  <a:cubicBezTo>
                    <a:pt x="52" y="107"/>
                    <a:pt x="58" y="100"/>
                    <a:pt x="65" y="94"/>
                  </a:cubicBezTo>
                  <a:cubicBezTo>
                    <a:pt x="74" y="85"/>
                    <a:pt x="85" y="84"/>
                    <a:pt x="96" y="91"/>
                  </a:cubicBezTo>
                  <a:cubicBezTo>
                    <a:pt x="104" y="96"/>
                    <a:pt x="112" y="102"/>
                    <a:pt x="121" y="108"/>
                  </a:cubicBezTo>
                  <a:cubicBezTo>
                    <a:pt x="123" y="109"/>
                    <a:pt x="126" y="109"/>
                    <a:pt x="129" y="109"/>
                  </a:cubicBezTo>
                  <a:cubicBezTo>
                    <a:pt x="143" y="106"/>
                    <a:pt x="148" y="97"/>
                    <a:pt x="149" y="84"/>
                  </a:cubicBezTo>
                  <a:cubicBezTo>
                    <a:pt x="149" y="79"/>
                    <a:pt x="151" y="74"/>
                    <a:pt x="152" y="68"/>
                  </a:cubicBezTo>
                  <a:cubicBezTo>
                    <a:pt x="155" y="55"/>
                    <a:pt x="163" y="48"/>
                    <a:pt x="177" y="48"/>
                  </a:cubicBezTo>
                  <a:cubicBezTo>
                    <a:pt x="185" y="48"/>
                    <a:pt x="193" y="47"/>
                    <a:pt x="201" y="48"/>
                  </a:cubicBezTo>
                  <a:cubicBezTo>
                    <a:pt x="207" y="48"/>
                    <a:pt x="210" y="46"/>
                    <a:pt x="214" y="42"/>
                  </a:cubicBezTo>
                  <a:cubicBezTo>
                    <a:pt x="227" y="29"/>
                    <a:pt x="235" y="28"/>
                    <a:pt x="251" y="39"/>
                  </a:cubicBezTo>
                  <a:cubicBezTo>
                    <a:pt x="254" y="40"/>
                    <a:pt x="257" y="42"/>
                    <a:pt x="260" y="45"/>
                  </a:cubicBezTo>
                  <a:cubicBezTo>
                    <a:pt x="266" y="51"/>
                    <a:pt x="273" y="49"/>
                    <a:pt x="279" y="45"/>
                  </a:cubicBezTo>
                  <a:cubicBezTo>
                    <a:pt x="281" y="44"/>
                    <a:pt x="282" y="42"/>
                    <a:pt x="283" y="40"/>
                  </a:cubicBezTo>
                  <a:cubicBezTo>
                    <a:pt x="284" y="35"/>
                    <a:pt x="286" y="30"/>
                    <a:pt x="286" y="25"/>
                  </a:cubicBezTo>
                  <a:cubicBezTo>
                    <a:pt x="287" y="13"/>
                    <a:pt x="292" y="5"/>
                    <a:pt x="303" y="0"/>
                  </a:cubicBezTo>
                  <a:cubicBezTo>
                    <a:pt x="314" y="0"/>
                    <a:pt x="325" y="0"/>
                    <a:pt x="336" y="0"/>
                  </a:cubicBezTo>
                  <a:cubicBezTo>
                    <a:pt x="347" y="5"/>
                    <a:pt x="352" y="13"/>
                    <a:pt x="353" y="24"/>
                  </a:cubicBezTo>
                  <a:cubicBezTo>
                    <a:pt x="354" y="29"/>
                    <a:pt x="355" y="34"/>
                    <a:pt x="356" y="39"/>
                  </a:cubicBezTo>
                  <a:cubicBezTo>
                    <a:pt x="356" y="43"/>
                    <a:pt x="358" y="45"/>
                    <a:pt x="362" y="47"/>
                  </a:cubicBezTo>
                  <a:cubicBezTo>
                    <a:pt x="369" y="50"/>
                    <a:pt x="374" y="50"/>
                    <a:pt x="379" y="45"/>
                  </a:cubicBezTo>
                  <a:cubicBezTo>
                    <a:pt x="383" y="41"/>
                    <a:pt x="388" y="38"/>
                    <a:pt x="393" y="35"/>
                  </a:cubicBezTo>
                  <a:cubicBezTo>
                    <a:pt x="403" y="29"/>
                    <a:pt x="412" y="30"/>
                    <a:pt x="421" y="38"/>
                  </a:cubicBezTo>
                  <a:cubicBezTo>
                    <a:pt x="426" y="43"/>
                    <a:pt x="431" y="48"/>
                    <a:pt x="436" y="53"/>
                  </a:cubicBezTo>
                  <a:cubicBezTo>
                    <a:pt x="444" y="62"/>
                    <a:pt x="445" y="71"/>
                    <a:pt x="439" y="81"/>
                  </a:cubicBezTo>
                  <a:cubicBezTo>
                    <a:pt x="435" y="88"/>
                    <a:pt x="430" y="94"/>
                    <a:pt x="426" y="100"/>
                  </a:cubicBezTo>
                  <a:cubicBezTo>
                    <a:pt x="425" y="101"/>
                    <a:pt x="425" y="104"/>
                    <a:pt x="425" y="105"/>
                  </a:cubicBezTo>
                  <a:cubicBezTo>
                    <a:pt x="427" y="113"/>
                    <a:pt x="430" y="119"/>
                    <a:pt x="440" y="119"/>
                  </a:cubicBezTo>
                  <a:cubicBezTo>
                    <a:pt x="443" y="119"/>
                    <a:pt x="446" y="121"/>
                    <a:pt x="450" y="121"/>
                  </a:cubicBezTo>
                  <a:cubicBezTo>
                    <a:pt x="461" y="122"/>
                    <a:pt x="469" y="127"/>
                    <a:pt x="474" y="138"/>
                  </a:cubicBezTo>
                  <a:cubicBezTo>
                    <a:pt x="474" y="149"/>
                    <a:pt x="474" y="160"/>
                    <a:pt x="474" y="171"/>
                  </a:cubicBezTo>
                  <a:close/>
                  <a:moveTo>
                    <a:pt x="175" y="71"/>
                  </a:moveTo>
                  <a:cubicBezTo>
                    <a:pt x="173" y="85"/>
                    <a:pt x="170" y="99"/>
                    <a:pt x="167" y="112"/>
                  </a:cubicBezTo>
                  <a:cubicBezTo>
                    <a:pt x="166" y="118"/>
                    <a:pt x="163" y="122"/>
                    <a:pt x="157" y="124"/>
                  </a:cubicBezTo>
                  <a:cubicBezTo>
                    <a:pt x="149" y="126"/>
                    <a:pt x="141" y="129"/>
                    <a:pt x="134" y="133"/>
                  </a:cubicBezTo>
                  <a:cubicBezTo>
                    <a:pt x="127" y="137"/>
                    <a:pt x="120" y="137"/>
                    <a:pt x="113" y="131"/>
                  </a:cubicBezTo>
                  <a:cubicBezTo>
                    <a:pt x="103" y="124"/>
                    <a:pt x="92" y="117"/>
                    <a:pt x="83" y="111"/>
                  </a:cubicBezTo>
                  <a:cubicBezTo>
                    <a:pt x="76" y="118"/>
                    <a:pt x="69" y="124"/>
                    <a:pt x="63" y="131"/>
                  </a:cubicBezTo>
                  <a:cubicBezTo>
                    <a:pt x="70" y="141"/>
                    <a:pt x="77" y="153"/>
                    <a:pt x="84" y="163"/>
                  </a:cubicBezTo>
                  <a:cubicBezTo>
                    <a:pt x="88" y="169"/>
                    <a:pt x="89" y="174"/>
                    <a:pt x="85" y="181"/>
                  </a:cubicBezTo>
                  <a:cubicBezTo>
                    <a:pt x="82" y="188"/>
                    <a:pt x="78" y="196"/>
                    <a:pt x="76" y="204"/>
                  </a:cubicBezTo>
                  <a:cubicBezTo>
                    <a:pt x="74" y="211"/>
                    <a:pt x="70" y="215"/>
                    <a:pt x="62" y="216"/>
                  </a:cubicBezTo>
                  <a:cubicBezTo>
                    <a:pt x="51" y="218"/>
                    <a:pt x="39" y="220"/>
                    <a:pt x="28" y="223"/>
                  </a:cubicBezTo>
                  <a:cubicBezTo>
                    <a:pt x="26" y="223"/>
                    <a:pt x="24" y="225"/>
                    <a:pt x="24" y="226"/>
                  </a:cubicBezTo>
                  <a:cubicBezTo>
                    <a:pt x="23" y="235"/>
                    <a:pt x="24" y="243"/>
                    <a:pt x="24" y="251"/>
                  </a:cubicBezTo>
                  <a:cubicBezTo>
                    <a:pt x="38" y="254"/>
                    <a:pt x="51" y="257"/>
                    <a:pt x="64" y="260"/>
                  </a:cubicBezTo>
                  <a:cubicBezTo>
                    <a:pt x="70" y="261"/>
                    <a:pt x="73" y="264"/>
                    <a:pt x="75" y="270"/>
                  </a:cubicBezTo>
                  <a:cubicBezTo>
                    <a:pt x="78" y="278"/>
                    <a:pt x="81" y="286"/>
                    <a:pt x="85" y="294"/>
                  </a:cubicBezTo>
                  <a:cubicBezTo>
                    <a:pt x="89" y="301"/>
                    <a:pt x="88" y="306"/>
                    <a:pt x="84" y="312"/>
                  </a:cubicBezTo>
                  <a:cubicBezTo>
                    <a:pt x="76" y="323"/>
                    <a:pt x="70" y="334"/>
                    <a:pt x="63" y="344"/>
                  </a:cubicBezTo>
                  <a:cubicBezTo>
                    <a:pt x="70" y="351"/>
                    <a:pt x="76" y="358"/>
                    <a:pt x="82" y="365"/>
                  </a:cubicBezTo>
                  <a:cubicBezTo>
                    <a:pt x="94" y="357"/>
                    <a:pt x="105" y="350"/>
                    <a:pt x="116" y="342"/>
                  </a:cubicBezTo>
                  <a:cubicBezTo>
                    <a:pt x="121" y="338"/>
                    <a:pt x="126" y="338"/>
                    <a:pt x="132" y="341"/>
                  </a:cubicBezTo>
                  <a:cubicBezTo>
                    <a:pt x="140" y="345"/>
                    <a:pt x="147" y="348"/>
                    <a:pt x="155" y="351"/>
                  </a:cubicBezTo>
                  <a:cubicBezTo>
                    <a:pt x="163" y="353"/>
                    <a:pt x="166" y="357"/>
                    <a:pt x="168" y="365"/>
                  </a:cubicBezTo>
                  <a:cubicBezTo>
                    <a:pt x="170" y="378"/>
                    <a:pt x="173" y="390"/>
                    <a:pt x="175" y="403"/>
                  </a:cubicBezTo>
                  <a:cubicBezTo>
                    <a:pt x="183" y="403"/>
                    <a:pt x="190" y="403"/>
                    <a:pt x="197" y="404"/>
                  </a:cubicBezTo>
                  <a:cubicBezTo>
                    <a:pt x="202" y="404"/>
                    <a:pt x="204" y="403"/>
                    <a:pt x="205" y="398"/>
                  </a:cubicBezTo>
                  <a:cubicBezTo>
                    <a:pt x="206" y="387"/>
                    <a:pt x="209" y="376"/>
                    <a:pt x="211" y="364"/>
                  </a:cubicBezTo>
                  <a:cubicBezTo>
                    <a:pt x="212" y="357"/>
                    <a:pt x="216" y="353"/>
                    <a:pt x="222" y="351"/>
                  </a:cubicBezTo>
                  <a:cubicBezTo>
                    <a:pt x="231" y="349"/>
                    <a:pt x="238" y="345"/>
                    <a:pt x="246" y="341"/>
                  </a:cubicBezTo>
                  <a:cubicBezTo>
                    <a:pt x="252" y="338"/>
                    <a:pt x="258" y="338"/>
                    <a:pt x="264" y="343"/>
                  </a:cubicBezTo>
                  <a:cubicBezTo>
                    <a:pt x="274" y="350"/>
                    <a:pt x="285" y="357"/>
                    <a:pt x="297" y="365"/>
                  </a:cubicBezTo>
                  <a:cubicBezTo>
                    <a:pt x="302" y="360"/>
                    <a:pt x="307" y="354"/>
                    <a:pt x="313" y="349"/>
                  </a:cubicBezTo>
                  <a:cubicBezTo>
                    <a:pt x="316" y="346"/>
                    <a:pt x="316" y="344"/>
                    <a:pt x="313" y="340"/>
                  </a:cubicBezTo>
                  <a:cubicBezTo>
                    <a:pt x="307" y="331"/>
                    <a:pt x="300" y="320"/>
                    <a:pt x="293" y="310"/>
                  </a:cubicBezTo>
                  <a:cubicBezTo>
                    <a:pt x="290" y="306"/>
                    <a:pt x="290" y="301"/>
                    <a:pt x="293" y="295"/>
                  </a:cubicBezTo>
                  <a:cubicBezTo>
                    <a:pt x="296" y="288"/>
                    <a:pt x="300" y="281"/>
                    <a:pt x="302" y="273"/>
                  </a:cubicBezTo>
                  <a:cubicBezTo>
                    <a:pt x="305" y="264"/>
                    <a:pt x="310" y="260"/>
                    <a:pt x="318" y="259"/>
                  </a:cubicBezTo>
                  <a:cubicBezTo>
                    <a:pt x="330" y="257"/>
                    <a:pt x="343" y="254"/>
                    <a:pt x="355" y="251"/>
                  </a:cubicBezTo>
                  <a:cubicBezTo>
                    <a:pt x="355" y="243"/>
                    <a:pt x="356" y="235"/>
                    <a:pt x="355" y="227"/>
                  </a:cubicBezTo>
                  <a:cubicBezTo>
                    <a:pt x="355" y="225"/>
                    <a:pt x="352" y="223"/>
                    <a:pt x="350" y="223"/>
                  </a:cubicBezTo>
                  <a:cubicBezTo>
                    <a:pt x="339" y="220"/>
                    <a:pt x="327" y="218"/>
                    <a:pt x="316" y="216"/>
                  </a:cubicBezTo>
                  <a:cubicBezTo>
                    <a:pt x="309" y="214"/>
                    <a:pt x="305" y="211"/>
                    <a:pt x="303" y="205"/>
                  </a:cubicBezTo>
                  <a:cubicBezTo>
                    <a:pt x="300" y="197"/>
                    <a:pt x="297" y="189"/>
                    <a:pt x="293" y="182"/>
                  </a:cubicBezTo>
                  <a:cubicBezTo>
                    <a:pt x="290" y="175"/>
                    <a:pt x="290" y="169"/>
                    <a:pt x="294" y="163"/>
                  </a:cubicBezTo>
                  <a:cubicBezTo>
                    <a:pt x="302" y="152"/>
                    <a:pt x="309" y="141"/>
                    <a:pt x="316" y="131"/>
                  </a:cubicBezTo>
                  <a:cubicBezTo>
                    <a:pt x="309" y="124"/>
                    <a:pt x="303" y="117"/>
                    <a:pt x="296" y="111"/>
                  </a:cubicBezTo>
                  <a:cubicBezTo>
                    <a:pt x="285" y="118"/>
                    <a:pt x="274" y="126"/>
                    <a:pt x="263" y="133"/>
                  </a:cubicBezTo>
                  <a:cubicBezTo>
                    <a:pt x="257" y="137"/>
                    <a:pt x="253" y="137"/>
                    <a:pt x="247" y="134"/>
                  </a:cubicBezTo>
                  <a:cubicBezTo>
                    <a:pt x="239" y="130"/>
                    <a:pt x="231" y="127"/>
                    <a:pt x="222" y="124"/>
                  </a:cubicBezTo>
                  <a:cubicBezTo>
                    <a:pt x="216" y="122"/>
                    <a:pt x="212" y="118"/>
                    <a:pt x="211" y="111"/>
                  </a:cubicBezTo>
                  <a:cubicBezTo>
                    <a:pt x="209" y="99"/>
                    <a:pt x="206" y="88"/>
                    <a:pt x="204" y="76"/>
                  </a:cubicBezTo>
                  <a:cubicBezTo>
                    <a:pt x="204" y="73"/>
                    <a:pt x="202" y="71"/>
                    <a:pt x="198" y="71"/>
                  </a:cubicBezTo>
                  <a:cubicBezTo>
                    <a:pt x="191" y="72"/>
                    <a:pt x="184" y="71"/>
                    <a:pt x="175" y="71"/>
                  </a:cubicBezTo>
                  <a:close/>
                  <a:moveTo>
                    <a:pt x="329" y="25"/>
                  </a:moveTo>
                  <a:cubicBezTo>
                    <a:pt x="322" y="25"/>
                    <a:pt x="316" y="25"/>
                    <a:pt x="310" y="25"/>
                  </a:cubicBezTo>
                  <a:cubicBezTo>
                    <a:pt x="308" y="35"/>
                    <a:pt x="306" y="44"/>
                    <a:pt x="304" y="54"/>
                  </a:cubicBezTo>
                  <a:cubicBezTo>
                    <a:pt x="303" y="60"/>
                    <a:pt x="300" y="64"/>
                    <a:pt x="294" y="66"/>
                  </a:cubicBezTo>
                  <a:cubicBezTo>
                    <a:pt x="288" y="68"/>
                    <a:pt x="282" y="70"/>
                    <a:pt x="276" y="73"/>
                  </a:cubicBezTo>
                  <a:cubicBezTo>
                    <a:pt x="270" y="77"/>
                    <a:pt x="264" y="76"/>
                    <a:pt x="258" y="72"/>
                  </a:cubicBezTo>
                  <a:cubicBezTo>
                    <a:pt x="250" y="66"/>
                    <a:pt x="242" y="61"/>
                    <a:pt x="235" y="56"/>
                  </a:cubicBezTo>
                  <a:cubicBezTo>
                    <a:pt x="227" y="60"/>
                    <a:pt x="225" y="66"/>
                    <a:pt x="228" y="73"/>
                  </a:cubicBezTo>
                  <a:cubicBezTo>
                    <a:pt x="229" y="77"/>
                    <a:pt x="230" y="81"/>
                    <a:pt x="230" y="86"/>
                  </a:cubicBezTo>
                  <a:cubicBezTo>
                    <a:pt x="230" y="98"/>
                    <a:pt x="236" y="105"/>
                    <a:pt x="248" y="108"/>
                  </a:cubicBezTo>
                  <a:cubicBezTo>
                    <a:pt x="253" y="110"/>
                    <a:pt x="255" y="109"/>
                    <a:pt x="259" y="107"/>
                  </a:cubicBezTo>
                  <a:cubicBezTo>
                    <a:pt x="273" y="98"/>
                    <a:pt x="287" y="88"/>
                    <a:pt x="305" y="85"/>
                  </a:cubicBezTo>
                  <a:cubicBezTo>
                    <a:pt x="349" y="76"/>
                    <a:pt x="392" y="108"/>
                    <a:pt x="392" y="153"/>
                  </a:cubicBezTo>
                  <a:cubicBezTo>
                    <a:pt x="392" y="174"/>
                    <a:pt x="385" y="191"/>
                    <a:pt x="371" y="206"/>
                  </a:cubicBezTo>
                  <a:cubicBezTo>
                    <a:pt x="378" y="212"/>
                    <a:pt x="380" y="221"/>
                    <a:pt x="379" y="230"/>
                  </a:cubicBezTo>
                  <a:cubicBezTo>
                    <a:pt x="379" y="234"/>
                    <a:pt x="380" y="237"/>
                    <a:pt x="384" y="239"/>
                  </a:cubicBezTo>
                  <a:cubicBezTo>
                    <a:pt x="391" y="243"/>
                    <a:pt x="398" y="248"/>
                    <a:pt x="404" y="253"/>
                  </a:cubicBezTo>
                  <a:cubicBezTo>
                    <a:pt x="409" y="248"/>
                    <a:pt x="414" y="244"/>
                    <a:pt x="418" y="240"/>
                  </a:cubicBezTo>
                  <a:cubicBezTo>
                    <a:pt x="412" y="231"/>
                    <a:pt x="407" y="223"/>
                    <a:pt x="401" y="215"/>
                  </a:cubicBezTo>
                  <a:cubicBezTo>
                    <a:pt x="398" y="210"/>
                    <a:pt x="398" y="205"/>
                    <a:pt x="400" y="199"/>
                  </a:cubicBezTo>
                  <a:cubicBezTo>
                    <a:pt x="403" y="193"/>
                    <a:pt x="406" y="187"/>
                    <a:pt x="408" y="181"/>
                  </a:cubicBezTo>
                  <a:cubicBezTo>
                    <a:pt x="410" y="174"/>
                    <a:pt x="414" y="171"/>
                    <a:pt x="421" y="170"/>
                  </a:cubicBezTo>
                  <a:cubicBezTo>
                    <a:pt x="431" y="168"/>
                    <a:pt x="440" y="166"/>
                    <a:pt x="450" y="164"/>
                  </a:cubicBezTo>
                  <a:cubicBezTo>
                    <a:pt x="450" y="157"/>
                    <a:pt x="450" y="151"/>
                    <a:pt x="450" y="145"/>
                  </a:cubicBezTo>
                  <a:cubicBezTo>
                    <a:pt x="440" y="143"/>
                    <a:pt x="430" y="141"/>
                    <a:pt x="421" y="139"/>
                  </a:cubicBezTo>
                  <a:cubicBezTo>
                    <a:pt x="414" y="138"/>
                    <a:pt x="410" y="135"/>
                    <a:pt x="408" y="128"/>
                  </a:cubicBezTo>
                  <a:cubicBezTo>
                    <a:pt x="406" y="122"/>
                    <a:pt x="404" y="116"/>
                    <a:pt x="401" y="111"/>
                  </a:cubicBezTo>
                  <a:cubicBezTo>
                    <a:pt x="398" y="105"/>
                    <a:pt x="398" y="99"/>
                    <a:pt x="402" y="93"/>
                  </a:cubicBezTo>
                  <a:cubicBezTo>
                    <a:pt x="407" y="85"/>
                    <a:pt x="413" y="77"/>
                    <a:pt x="417" y="70"/>
                  </a:cubicBezTo>
                  <a:cubicBezTo>
                    <a:pt x="413" y="65"/>
                    <a:pt x="409" y="60"/>
                    <a:pt x="405" y="56"/>
                  </a:cubicBezTo>
                  <a:cubicBezTo>
                    <a:pt x="397" y="62"/>
                    <a:pt x="388" y="67"/>
                    <a:pt x="380" y="72"/>
                  </a:cubicBezTo>
                  <a:cubicBezTo>
                    <a:pt x="375" y="76"/>
                    <a:pt x="370" y="77"/>
                    <a:pt x="364" y="73"/>
                  </a:cubicBezTo>
                  <a:cubicBezTo>
                    <a:pt x="358" y="70"/>
                    <a:pt x="351" y="68"/>
                    <a:pt x="345" y="66"/>
                  </a:cubicBezTo>
                  <a:cubicBezTo>
                    <a:pt x="339" y="64"/>
                    <a:pt x="336" y="60"/>
                    <a:pt x="335" y="54"/>
                  </a:cubicBezTo>
                  <a:cubicBezTo>
                    <a:pt x="333" y="44"/>
                    <a:pt x="331" y="35"/>
                    <a:pt x="329" y="25"/>
                  </a:cubicBezTo>
                  <a:close/>
                  <a:moveTo>
                    <a:pt x="330" y="109"/>
                  </a:moveTo>
                  <a:cubicBezTo>
                    <a:pt x="343" y="126"/>
                    <a:pt x="344" y="132"/>
                    <a:pt x="332" y="150"/>
                  </a:cubicBezTo>
                  <a:cubicBezTo>
                    <a:pt x="329" y="154"/>
                    <a:pt x="327" y="158"/>
                    <a:pt x="324" y="161"/>
                  </a:cubicBezTo>
                  <a:cubicBezTo>
                    <a:pt x="317" y="169"/>
                    <a:pt x="316" y="176"/>
                    <a:pt x="321" y="186"/>
                  </a:cubicBezTo>
                  <a:cubicBezTo>
                    <a:pt x="326" y="195"/>
                    <a:pt x="339" y="200"/>
                    <a:pt x="348" y="193"/>
                  </a:cubicBezTo>
                  <a:cubicBezTo>
                    <a:pt x="364" y="182"/>
                    <a:pt x="371" y="166"/>
                    <a:pt x="368" y="146"/>
                  </a:cubicBezTo>
                  <a:cubicBezTo>
                    <a:pt x="365" y="127"/>
                    <a:pt x="347" y="110"/>
                    <a:pt x="330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Freeform 7">
              <a:extLst>
                <a:ext uri="{FF2B5EF4-FFF2-40B4-BE49-F238E27FC236}">
                  <a16:creationId xmlns:a16="http://schemas.microsoft.com/office/drawing/2014/main" xmlns="" id="{B5A6FDF7-7240-455A-AAC8-84E3C5E26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1551" y="3770312"/>
              <a:ext cx="2425700" cy="2692401"/>
            </a:xfrm>
            <a:custGeom>
              <a:avLst/>
              <a:gdLst>
                <a:gd name="T0" fmla="*/ 401 w 642"/>
                <a:gd name="T1" fmla="*/ 2 h 712"/>
                <a:gd name="T2" fmla="*/ 399 w 642"/>
                <a:gd name="T3" fmla="*/ 25 h 712"/>
                <a:gd name="T4" fmla="*/ 272 w 642"/>
                <a:gd name="T5" fmla="*/ 36 h 712"/>
                <a:gd name="T6" fmla="*/ 98 w 642"/>
                <a:gd name="T7" fmla="*/ 168 h 712"/>
                <a:gd name="T8" fmla="*/ 72 w 642"/>
                <a:gd name="T9" fmla="*/ 248 h 712"/>
                <a:gd name="T10" fmla="*/ 84 w 642"/>
                <a:gd name="T11" fmla="*/ 270 h 712"/>
                <a:gd name="T12" fmla="*/ 36 w 642"/>
                <a:gd name="T13" fmla="*/ 405 h 712"/>
                <a:gd name="T14" fmla="*/ 41 w 642"/>
                <a:gd name="T15" fmla="*/ 428 h 712"/>
                <a:gd name="T16" fmla="*/ 68 w 642"/>
                <a:gd name="T17" fmla="*/ 483 h 712"/>
                <a:gd name="T18" fmla="*/ 78 w 642"/>
                <a:gd name="T19" fmla="*/ 513 h 712"/>
                <a:gd name="T20" fmla="*/ 75 w 642"/>
                <a:gd name="T21" fmla="*/ 535 h 712"/>
                <a:gd name="T22" fmla="*/ 97 w 642"/>
                <a:gd name="T23" fmla="*/ 612 h 712"/>
                <a:gd name="T24" fmla="*/ 265 w 642"/>
                <a:gd name="T25" fmla="*/ 583 h 712"/>
                <a:gd name="T26" fmla="*/ 323 w 642"/>
                <a:gd name="T27" fmla="*/ 554 h 712"/>
                <a:gd name="T28" fmla="*/ 345 w 642"/>
                <a:gd name="T29" fmla="*/ 523 h 712"/>
                <a:gd name="T30" fmla="*/ 332 w 642"/>
                <a:gd name="T31" fmla="*/ 578 h 712"/>
                <a:gd name="T32" fmla="*/ 253 w 642"/>
                <a:gd name="T33" fmla="*/ 612 h 712"/>
                <a:gd name="T34" fmla="*/ 563 w 642"/>
                <a:gd name="T35" fmla="*/ 687 h 712"/>
                <a:gd name="T36" fmla="*/ 526 w 642"/>
                <a:gd name="T37" fmla="*/ 580 h 712"/>
                <a:gd name="T38" fmla="*/ 573 w 642"/>
                <a:gd name="T39" fmla="*/ 390 h 712"/>
                <a:gd name="T40" fmla="*/ 617 w 642"/>
                <a:gd name="T41" fmla="*/ 310 h 712"/>
                <a:gd name="T42" fmla="*/ 640 w 642"/>
                <a:gd name="T43" fmla="*/ 315 h 712"/>
                <a:gd name="T44" fmla="*/ 592 w 642"/>
                <a:gd name="T45" fmla="*/ 405 h 712"/>
                <a:gd name="T46" fmla="*/ 558 w 642"/>
                <a:gd name="T47" fmla="*/ 616 h 712"/>
                <a:gd name="T48" fmla="*/ 592 w 642"/>
                <a:gd name="T49" fmla="*/ 691 h 712"/>
                <a:gd name="T50" fmla="*/ 497 w 642"/>
                <a:gd name="T51" fmla="*/ 711 h 712"/>
                <a:gd name="T52" fmla="*/ 273 w 642"/>
                <a:gd name="T53" fmla="*/ 698 h 712"/>
                <a:gd name="T54" fmla="*/ 242 w 642"/>
                <a:gd name="T55" fmla="*/ 636 h 712"/>
                <a:gd name="T56" fmla="*/ 133 w 642"/>
                <a:gd name="T57" fmla="*/ 650 h 712"/>
                <a:gd name="T58" fmla="*/ 73 w 642"/>
                <a:gd name="T59" fmla="*/ 578 h 712"/>
                <a:gd name="T60" fmla="*/ 51 w 642"/>
                <a:gd name="T61" fmla="*/ 521 h 712"/>
                <a:gd name="T62" fmla="*/ 37 w 642"/>
                <a:gd name="T63" fmla="*/ 492 h 712"/>
                <a:gd name="T64" fmla="*/ 39 w 642"/>
                <a:gd name="T65" fmla="*/ 454 h 712"/>
                <a:gd name="T66" fmla="*/ 10 w 642"/>
                <a:gd name="T67" fmla="*/ 400 h 712"/>
                <a:gd name="T68" fmla="*/ 71 w 642"/>
                <a:gd name="T69" fmla="*/ 304 h 712"/>
                <a:gd name="T70" fmla="*/ 64 w 642"/>
                <a:gd name="T71" fmla="*/ 285 h 712"/>
                <a:gd name="T72" fmla="*/ 75 w 642"/>
                <a:gd name="T73" fmla="*/ 165 h 712"/>
                <a:gd name="T74" fmla="*/ 245 w 642"/>
                <a:gd name="T75" fmla="*/ 17 h 712"/>
                <a:gd name="T76" fmla="*/ 355 w 642"/>
                <a:gd name="T77" fmla="*/ 0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42" h="712">
                  <a:moveTo>
                    <a:pt x="394" y="0"/>
                  </a:moveTo>
                  <a:cubicBezTo>
                    <a:pt x="396" y="1"/>
                    <a:pt x="398" y="1"/>
                    <a:pt x="401" y="2"/>
                  </a:cubicBezTo>
                  <a:cubicBezTo>
                    <a:pt x="407" y="3"/>
                    <a:pt x="412" y="8"/>
                    <a:pt x="411" y="14"/>
                  </a:cubicBezTo>
                  <a:cubicBezTo>
                    <a:pt x="411" y="21"/>
                    <a:pt x="406" y="25"/>
                    <a:pt x="399" y="25"/>
                  </a:cubicBezTo>
                  <a:cubicBezTo>
                    <a:pt x="394" y="25"/>
                    <a:pt x="389" y="24"/>
                    <a:pt x="383" y="24"/>
                  </a:cubicBezTo>
                  <a:cubicBezTo>
                    <a:pt x="346" y="24"/>
                    <a:pt x="309" y="29"/>
                    <a:pt x="272" y="36"/>
                  </a:cubicBezTo>
                  <a:cubicBezTo>
                    <a:pt x="249" y="41"/>
                    <a:pt x="225" y="46"/>
                    <a:pt x="202" y="54"/>
                  </a:cubicBezTo>
                  <a:cubicBezTo>
                    <a:pt x="147" y="73"/>
                    <a:pt x="116" y="115"/>
                    <a:pt x="98" y="168"/>
                  </a:cubicBezTo>
                  <a:cubicBezTo>
                    <a:pt x="92" y="186"/>
                    <a:pt x="88" y="204"/>
                    <a:pt x="83" y="221"/>
                  </a:cubicBezTo>
                  <a:cubicBezTo>
                    <a:pt x="80" y="230"/>
                    <a:pt x="75" y="239"/>
                    <a:pt x="72" y="248"/>
                  </a:cubicBezTo>
                  <a:cubicBezTo>
                    <a:pt x="69" y="253"/>
                    <a:pt x="70" y="258"/>
                    <a:pt x="75" y="263"/>
                  </a:cubicBezTo>
                  <a:cubicBezTo>
                    <a:pt x="78" y="265"/>
                    <a:pt x="81" y="268"/>
                    <a:pt x="84" y="270"/>
                  </a:cubicBezTo>
                  <a:cubicBezTo>
                    <a:pt x="97" y="282"/>
                    <a:pt x="100" y="298"/>
                    <a:pt x="92" y="314"/>
                  </a:cubicBezTo>
                  <a:cubicBezTo>
                    <a:pt x="77" y="346"/>
                    <a:pt x="58" y="376"/>
                    <a:pt x="36" y="405"/>
                  </a:cubicBezTo>
                  <a:cubicBezTo>
                    <a:pt x="33" y="409"/>
                    <a:pt x="30" y="413"/>
                    <a:pt x="26" y="418"/>
                  </a:cubicBezTo>
                  <a:cubicBezTo>
                    <a:pt x="32" y="422"/>
                    <a:pt x="36" y="425"/>
                    <a:pt x="41" y="428"/>
                  </a:cubicBezTo>
                  <a:cubicBezTo>
                    <a:pt x="45" y="430"/>
                    <a:pt x="49" y="432"/>
                    <a:pt x="53" y="434"/>
                  </a:cubicBezTo>
                  <a:cubicBezTo>
                    <a:pt x="71" y="446"/>
                    <a:pt x="77" y="463"/>
                    <a:pt x="68" y="483"/>
                  </a:cubicBezTo>
                  <a:cubicBezTo>
                    <a:pt x="66" y="488"/>
                    <a:pt x="63" y="492"/>
                    <a:pt x="61" y="497"/>
                  </a:cubicBezTo>
                  <a:cubicBezTo>
                    <a:pt x="66" y="503"/>
                    <a:pt x="73" y="507"/>
                    <a:pt x="78" y="513"/>
                  </a:cubicBezTo>
                  <a:cubicBezTo>
                    <a:pt x="83" y="520"/>
                    <a:pt x="75" y="526"/>
                    <a:pt x="73" y="533"/>
                  </a:cubicBezTo>
                  <a:cubicBezTo>
                    <a:pt x="74" y="534"/>
                    <a:pt x="75" y="534"/>
                    <a:pt x="75" y="535"/>
                  </a:cubicBezTo>
                  <a:cubicBezTo>
                    <a:pt x="95" y="546"/>
                    <a:pt x="101" y="560"/>
                    <a:pt x="96" y="582"/>
                  </a:cubicBezTo>
                  <a:cubicBezTo>
                    <a:pt x="94" y="592"/>
                    <a:pt x="93" y="602"/>
                    <a:pt x="97" y="612"/>
                  </a:cubicBezTo>
                  <a:cubicBezTo>
                    <a:pt x="101" y="625"/>
                    <a:pt x="111" y="631"/>
                    <a:pt x="125" y="627"/>
                  </a:cubicBezTo>
                  <a:cubicBezTo>
                    <a:pt x="172" y="616"/>
                    <a:pt x="218" y="599"/>
                    <a:pt x="265" y="583"/>
                  </a:cubicBezTo>
                  <a:cubicBezTo>
                    <a:pt x="277" y="579"/>
                    <a:pt x="290" y="574"/>
                    <a:pt x="302" y="568"/>
                  </a:cubicBezTo>
                  <a:cubicBezTo>
                    <a:pt x="310" y="565"/>
                    <a:pt x="317" y="560"/>
                    <a:pt x="323" y="554"/>
                  </a:cubicBezTo>
                  <a:cubicBezTo>
                    <a:pt x="327" y="549"/>
                    <a:pt x="330" y="542"/>
                    <a:pt x="332" y="535"/>
                  </a:cubicBezTo>
                  <a:cubicBezTo>
                    <a:pt x="334" y="527"/>
                    <a:pt x="338" y="522"/>
                    <a:pt x="345" y="523"/>
                  </a:cubicBezTo>
                  <a:cubicBezTo>
                    <a:pt x="353" y="523"/>
                    <a:pt x="356" y="529"/>
                    <a:pt x="356" y="538"/>
                  </a:cubicBezTo>
                  <a:cubicBezTo>
                    <a:pt x="355" y="555"/>
                    <a:pt x="346" y="569"/>
                    <a:pt x="332" y="578"/>
                  </a:cubicBezTo>
                  <a:cubicBezTo>
                    <a:pt x="319" y="586"/>
                    <a:pt x="305" y="593"/>
                    <a:pt x="290" y="599"/>
                  </a:cubicBezTo>
                  <a:cubicBezTo>
                    <a:pt x="278" y="604"/>
                    <a:pt x="266" y="608"/>
                    <a:pt x="253" y="612"/>
                  </a:cubicBezTo>
                  <a:cubicBezTo>
                    <a:pt x="272" y="635"/>
                    <a:pt x="286" y="660"/>
                    <a:pt x="294" y="687"/>
                  </a:cubicBezTo>
                  <a:cubicBezTo>
                    <a:pt x="383" y="687"/>
                    <a:pt x="472" y="687"/>
                    <a:pt x="563" y="687"/>
                  </a:cubicBezTo>
                  <a:cubicBezTo>
                    <a:pt x="560" y="683"/>
                    <a:pt x="558" y="680"/>
                    <a:pt x="556" y="676"/>
                  </a:cubicBezTo>
                  <a:cubicBezTo>
                    <a:pt x="540" y="646"/>
                    <a:pt x="532" y="613"/>
                    <a:pt x="526" y="580"/>
                  </a:cubicBezTo>
                  <a:cubicBezTo>
                    <a:pt x="520" y="543"/>
                    <a:pt x="520" y="505"/>
                    <a:pt x="531" y="469"/>
                  </a:cubicBezTo>
                  <a:cubicBezTo>
                    <a:pt x="540" y="440"/>
                    <a:pt x="555" y="414"/>
                    <a:pt x="573" y="390"/>
                  </a:cubicBezTo>
                  <a:cubicBezTo>
                    <a:pt x="589" y="370"/>
                    <a:pt x="604" y="349"/>
                    <a:pt x="613" y="324"/>
                  </a:cubicBezTo>
                  <a:cubicBezTo>
                    <a:pt x="614" y="320"/>
                    <a:pt x="615" y="315"/>
                    <a:pt x="617" y="310"/>
                  </a:cubicBezTo>
                  <a:cubicBezTo>
                    <a:pt x="619" y="302"/>
                    <a:pt x="625" y="298"/>
                    <a:pt x="632" y="300"/>
                  </a:cubicBezTo>
                  <a:cubicBezTo>
                    <a:pt x="638" y="301"/>
                    <a:pt x="642" y="307"/>
                    <a:pt x="640" y="315"/>
                  </a:cubicBezTo>
                  <a:cubicBezTo>
                    <a:pt x="635" y="336"/>
                    <a:pt x="627" y="355"/>
                    <a:pt x="615" y="372"/>
                  </a:cubicBezTo>
                  <a:cubicBezTo>
                    <a:pt x="608" y="383"/>
                    <a:pt x="600" y="394"/>
                    <a:pt x="592" y="405"/>
                  </a:cubicBezTo>
                  <a:cubicBezTo>
                    <a:pt x="565" y="440"/>
                    <a:pt x="548" y="479"/>
                    <a:pt x="546" y="524"/>
                  </a:cubicBezTo>
                  <a:cubicBezTo>
                    <a:pt x="545" y="556"/>
                    <a:pt x="551" y="586"/>
                    <a:pt x="558" y="616"/>
                  </a:cubicBezTo>
                  <a:cubicBezTo>
                    <a:pt x="564" y="638"/>
                    <a:pt x="572" y="659"/>
                    <a:pt x="585" y="678"/>
                  </a:cubicBezTo>
                  <a:cubicBezTo>
                    <a:pt x="588" y="682"/>
                    <a:pt x="590" y="686"/>
                    <a:pt x="592" y="691"/>
                  </a:cubicBezTo>
                  <a:cubicBezTo>
                    <a:pt x="598" y="703"/>
                    <a:pt x="593" y="711"/>
                    <a:pt x="579" y="711"/>
                  </a:cubicBezTo>
                  <a:cubicBezTo>
                    <a:pt x="552" y="711"/>
                    <a:pt x="524" y="711"/>
                    <a:pt x="497" y="711"/>
                  </a:cubicBezTo>
                  <a:cubicBezTo>
                    <a:pt x="428" y="712"/>
                    <a:pt x="359" y="712"/>
                    <a:pt x="291" y="712"/>
                  </a:cubicBezTo>
                  <a:cubicBezTo>
                    <a:pt x="278" y="712"/>
                    <a:pt x="276" y="710"/>
                    <a:pt x="273" y="698"/>
                  </a:cubicBezTo>
                  <a:cubicBezTo>
                    <a:pt x="267" y="678"/>
                    <a:pt x="259" y="659"/>
                    <a:pt x="247" y="642"/>
                  </a:cubicBezTo>
                  <a:cubicBezTo>
                    <a:pt x="245" y="640"/>
                    <a:pt x="244" y="638"/>
                    <a:pt x="242" y="636"/>
                  </a:cubicBezTo>
                  <a:cubicBezTo>
                    <a:pt x="230" y="621"/>
                    <a:pt x="229" y="621"/>
                    <a:pt x="211" y="627"/>
                  </a:cubicBezTo>
                  <a:cubicBezTo>
                    <a:pt x="185" y="635"/>
                    <a:pt x="159" y="641"/>
                    <a:pt x="133" y="650"/>
                  </a:cubicBezTo>
                  <a:cubicBezTo>
                    <a:pt x="109" y="658"/>
                    <a:pt x="79" y="648"/>
                    <a:pt x="72" y="611"/>
                  </a:cubicBezTo>
                  <a:cubicBezTo>
                    <a:pt x="70" y="600"/>
                    <a:pt x="71" y="589"/>
                    <a:pt x="73" y="578"/>
                  </a:cubicBezTo>
                  <a:cubicBezTo>
                    <a:pt x="75" y="565"/>
                    <a:pt x="74" y="562"/>
                    <a:pt x="64" y="556"/>
                  </a:cubicBezTo>
                  <a:cubicBezTo>
                    <a:pt x="47" y="545"/>
                    <a:pt x="45" y="541"/>
                    <a:pt x="51" y="521"/>
                  </a:cubicBezTo>
                  <a:cubicBezTo>
                    <a:pt x="48" y="519"/>
                    <a:pt x="45" y="516"/>
                    <a:pt x="42" y="514"/>
                  </a:cubicBezTo>
                  <a:cubicBezTo>
                    <a:pt x="34" y="507"/>
                    <a:pt x="33" y="502"/>
                    <a:pt x="37" y="492"/>
                  </a:cubicBezTo>
                  <a:cubicBezTo>
                    <a:pt x="39" y="486"/>
                    <a:pt x="43" y="481"/>
                    <a:pt x="45" y="475"/>
                  </a:cubicBezTo>
                  <a:cubicBezTo>
                    <a:pt x="51" y="464"/>
                    <a:pt x="49" y="460"/>
                    <a:pt x="39" y="454"/>
                  </a:cubicBezTo>
                  <a:cubicBezTo>
                    <a:pt x="32" y="450"/>
                    <a:pt x="26" y="447"/>
                    <a:pt x="19" y="442"/>
                  </a:cubicBezTo>
                  <a:cubicBezTo>
                    <a:pt x="3" y="432"/>
                    <a:pt x="0" y="417"/>
                    <a:pt x="10" y="400"/>
                  </a:cubicBezTo>
                  <a:cubicBezTo>
                    <a:pt x="14" y="394"/>
                    <a:pt x="19" y="388"/>
                    <a:pt x="23" y="382"/>
                  </a:cubicBezTo>
                  <a:cubicBezTo>
                    <a:pt x="42" y="358"/>
                    <a:pt x="57" y="332"/>
                    <a:pt x="71" y="304"/>
                  </a:cubicBezTo>
                  <a:cubicBezTo>
                    <a:pt x="74" y="298"/>
                    <a:pt x="73" y="293"/>
                    <a:pt x="68" y="289"/>
                  </a:cubicBezTo>
                  <a:cubicBezTo>
                    <a:pt x="67" y="288"/>
                    <a:pt x="65" y="286"/>
                    <a:pt x="64" y="285"/>
                  </a:cubicBezTo>
                  <a:cubicBezTo>
                    <a:pt x="45" y="268"/>
                    <a:pt x="42" y="256"/>
                    <a:pt x="52" y="233"/>
                  </a:cubicBezTo>
                  <a:cubicBezTo>
                    <a:pt x="62" y="211"/>
                    <a:pt x="68" y="188"/>
                    <a:pt x="75" y="165"/>
                  </a:cubicBezTo>
                  <a:cubicBezTo>
                    <a:pt x="90" y="116"/>
                    <a:pt x="115" y="76"/>
                    <a:pt x="159" y="48"/>
                  </a:cubicBezTo>
                  <a:cubicBezTo>
                    <a:pt x="186" y="32"/>
                    <a:pt x="215" y="23"/>
                    <a:pt x="245" y="17"/>
                  </a:cubicBezTo>
                  <a:cubicBezTo>
                    <a:pt x="280" y="11"/>
                    <a:pt x="316" y="7"/>
                    <a:pt x="351" y="2"/>
                  </a:cubicBezTo>
                  <a:cubicBezTo>
                    <a:pt x="352" y="1"/>
                    <a:pt x="354" y="1"/>
                    <a:pt x="355" y="0"/>
                  </a:cubicBezTo>
                  <a:cubicBezTo>
                    <a:pt x="368" y="0"/>
                    <a:pt x="381" y="0"/>
                    <a:pt x="39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Freeform 9">
              <a:extLst>
                <a:ext uri="{FF2B5EF4-FFF2-40B4-BE49-F238E27FC236}">
                  <a16:creationId xmlns:a16="http://schemas.microsoft.com/office/drawing/2014/main" xmlns="" id="{C66108BC-2F60-4587-BD39-DB1604624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8588" y="4008438"/>
              <a:ext cx="588963" cy="557213"/>
            </a:xfrm>
            <a:custGeom>
              <a:avLst/>
              <a:gdLst>
                <a:gd name="T0" fmla="*/ 0 w 156"/>
                <a:gd name="T1" fmla="*/ 142 h 147"/>
                <a:gd name="T2" fmla="*/ 26 w 156"/>
                <a:gd name="T3" fmla="*/ 72 h 147"/>
                <a:gd name="T4" fmla="*/ 115 w 156"/>
                <a:gd name="T5" fmla="*/ 7 h 147"/>
                <a:gd name="T6" fmla="*/ 141 w 156"/>
                <a:gd name="T7" fmla="*/ 1 h 147"/>
                <a:gd name="T8" fmla="*/ 155 w 156"/>
                <a:gd name="T9" fmla="*/ 10 h 147"/>
                <a:gd name="T10" fmla="*/ 146 w 156"/>
                <a:gd name="T11" fmla="*/ 24 h 147"/>
                <a:gd name="T12" fmla="*/ 109 w 156"/>
                <a:gd name="T13" fmla="*/ 34 h 147"/>
                <a:gd name="T14" fmla="*/ 30 w 156"/>
                <a:gd name="T15" fmla="*/ 122 h 147"/>
                <a:gd name="T16" fmla="*/ 23 w 156"/>
                <a:gd name="T17" fmla="*/ 147 h 147"/>
                <a:gd name="T18" fmla="*/ 0 w 156"/>
                <a:gd name="T19" fmla="*/ 14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47">
                  <a:moveTo>
                    <a:pt x="0" y="142"/>
                  </a:moveTo>
                  <a:cubicBezTo>
                    <a:pt x="5" y="117"/>
                    <a:pt x="13" y="94"/>
                    <a:pt x="26" y="72"/>
                  </a:cubicBezTo>
                  <a:cubicBezTo>
                    <a:pt x="46" y="38"/>
                    <a:pt x="77" y="18"/>
                    <a:pt x="115" y="7"/>
                  </a:cubicBezTo>
                  <a:cubicBezTo>
                    <a:pt x="124" y="5"/>
                    <a:pt x="132" y="3"/>
                    <a:pt x="141" y="1"/>
                  </a:cubicBezTo>
                  <a:cubicBezTo>
                    <a:pt x="148" y="0"/>
                    <a:pt x="153" y="3"/>
                    <a:pt x="155" y="10"/>
                  </a:cubicBezTo>
                  <a:cubicBezTo>
                    <a:pt x="156" y="16"/>
                    <a:pt x="153" y="22"/>
                    <a:pt x="146" y="24"/>
                  </a:cubicBezTo>
                  <a:cubicBezTo>
                    <a:pt x="133" y="27"/>
                    <a:pt x="121" y="30"/>
                    <a:pt x="109" y="34"/>
                  </a:cubicBezTo>
                  <a:cubicBezTo>
                    <a:pt x="66" y="48"/>
                    <a:pt x="43" y="81"/>
                    <a:pt x="30" y="122"/>
                  </a:cubicBezTo>
                  <a:cubicBezTo>
                    <a:pt x="27" y="130"/>
                    <a:pt x="25" y="138"/>
                    <a:pt x="23" y="147"/>
                  </a:cubicBezTo>
                  <a:cubicBezTo>
                    <a:pt x="16" y="145"/>
                    <a:pt x="8" y="144"/>
                    <a:pt x="0" y="1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Freeform 10">
              <a:extLst>
                <a:ext uri="{FF2B5EF4-FFF2-40B4-BE49-F238E27FC236}">
                  <a16:creationId xmlns:a16="http://schemas.microsoft.com/office/drawing/2014/main" xmlns="" id="{A447849E-8FC8-4FB6-B285-E379BFFAF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1438" y="4670425"/>
              <a:ext cx="90488" cy="87313"/>
            </a:xfrm>
            <a:custGeom>
              <a:avLst/>
              <a:gdLst>
                <a:gd name="T0" fmla="*/ 24 w 24"/>
                <a:gd name="T1" fmla="*/ 12 h 23"/>
                <a:gd name="T2" fmla="*/ 12 w 24"/>
                <a:gd name="T3" fmla="*/ 23 h 23"/>
                <a:gd name="T4" fmla="*/ 1 w 24"/>
                <a:gd name="T5" fmla="*/ 12 h 23"/>
                <a:gd name="T6" fmla="*/ 12 w 24"/>
                <a:gd name="T7" fmla="*/ 0 h 23"/>
                <a:gd name="T8" fmla="*/ 24 w 24"/>
                <a:gd name="T9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24" y="12"/>
                  </a:moveTo>
                  <a:cubicBezTo>
                    <a:pt x="24" y="18"/>
                    <a:pt x="18" y="23"/>
                    <a:pt x="12" y="23"/>
                  </a:cubicBezTo>
                  <a:cubicBezTo>
                    <a:pt x="6" y="23"/>
                    <a:pt x="1" y="18"/>
                    <a:pt x="1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Freeform 14">
              <a:extLst>
                <a:ext uri="{FF2B5EF4-FFF2-40B4-BE49-F238E27FC236}">
                  <a16:creationId xmlns:a16="http://schemas.microsoft.com/office/drawing/2014/main" xmlns="" id="{4A09F4EF-DC91-44C3-93C9-8C95506A18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62826" y="4352925"/>
              <a:ext cx="627063" cy="627063"/>
            </a:xfrm>
            <a:custGeom>
              <a:avLst/>
              <a:gdLst>
                <a:gd name="T0" fmla="*/ 83 w 166"/>
                <a:gd name="T1" fmla="*/ 166 h 166"/>
                <a:gd name="T2" fmla="*/ 0 w 166"/>
                <a:gd name="T3" fmla="*/ 83 h 166"/>
                <a:gd name="T4" fmla="*/ 83 w 166"/>
                <a:gd name="T5" fmla="*/ 1 h 166"/>
                <a:gd name="T6" fmla="*/ 166 w 166"/>
                <a:gd name="T7" fmla="*/ 83 h 166"/>
                <a:gd name="T8" fmla="*/ 83 w 166"/>
                <a:gd name="T9" fmla="*/ 166 h 166"/>
                <a:gd name="T10" fmla="*/ 24 w 166"/>
                <a:gd name="T11" fmla="*/ 84 h 166"/>
                <a:gd name="T12" fmla="*/ 83 w 166"/>
                <a:gd name="T13" fmla="*/ 143 h 166"/>
                <a:gd name="T14" fmla="*/ 143 w 166"/>
                <a:gd name="T15" fmla="*/ 84 h 166"/>
                <a:gd name="T16" fmla="*/ 83 w 166"/>
                <a:gd name="T17" fmla="*/ 24 h 166"/>
                <a:gd name="T18" fmla="*/ 24 w 166"/>
                <a:gd name="T19" fmla="*/ 8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6" h="166">
                  <a:moveTo>
                    <a:pt x="83" y="166"/>
                  </a:moveTo>
                  <a:cubicBezTo>
                    <a:pt x="38" y="166"/>
                    <a:pt x="0" y="129"/>
                    <a:pt x="0" y="83"/>
                  </a:cubicBezTo>
                  <a:cubicBezTo>
                    <a:pt x="0" y="38"/>
                    <a:pt x="37" y="1"/>
                    <a:pt x="83" y="1"/>
                  </a:cubicBezTo>
                  <a:cubicBezTo>
                    <a:pt x="129" y="0"/>
                    <a:pt x="166" y="38"/>
                    <a:pt x="166" y="83"/>
                  </a:cubicBezTo>
                  <a:cubicBezTo>
                    <a:pt x="166" y="129"/>
                    <a:pt x="129" y="166"/>
                    <a:pt x="83" y="166"/>
                  </a:cubicBezTo>
                  <a:close/>
                  <a:moveTo>
                    <a:pt x="24" y="84"/>
                  </a:moveTo>
                  <a:cubicBezTo>
                    <a:pt x="24" y="117"/>
                    <a:pt x="51" y="143"/>
                    <a:pt x="83" y="143"/>
                  </a:cubicBezTo>
                  <a:cubicBezTo>
                    <a:pt x="116" y="143"/>
                    <a:pt x="143" y="116"/>
                    <a:pt x="143" y="84"/>
                  </a:cubicBezTo>
                  <a:cubicBezTo>
                    <a:pt x="143" y="51"/>
                    <a:pt x="116" y="24"/>
                    <a:pt x="83" y="24"/>
                  </a:cubicBezTo>
                  <a:cubicBezTo>
                    <a:pt x="50" y="24"/>
                    <a:pt x="24" y="51"/>
                    <a:pt x="24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Freeform 16">
              <a:extLst>
                <a:ext uri="{FF2B5EF4-FFF2-40B4-BE49-F238E27FC236}">
                  <a16:creationId xmlns:a16="http://schemas.microsoft.com/office/drawing/2014/main" xmlns="" id="{53B756D1-A001-4511-A5C6-1FFED00AC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4288" y="4625975"/>
              <a:ext cx="87313" cy="85725"/>
            </a:xfrm>
            <a:custGeom>
              <a:avLst/>
              <a:gdLst>
                <a:gd name="T0" fmla="*/ 11 w 23"/>
                <a:gd name="T1" fmla="*/ 0 h 23"/>
                <a:gd name="T2" fmla="*/ 23 w 23"/>
                <a:gd name="T3" fmla="*/ 12 h 23"/>
                <a:gd name="T4" fmla="*/ 11 w 23"/>
                <a:gd name="T5" fmla="*/ 23 h 23"/>
                <a:gd name="T6" fmla="*/ 0 w 23"/>
                <a:gd name="T7" fmla="*/ 12 h 23"/>
                <a:gd name="T8" fmla="*/ 11 w 2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1" y="0"/>
                  </a:move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ubicBezTo>
                    <a:pt x="4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xmlns="" id="{E79B9093-1A4D-4509-B007-15CE27FED1E2}"/>
              </a:ext>
            </a:extLst>
          </p:cNvPr>
          <p:cNvGrpSpPr/>
          <p:nvPr/>
        </p:nvGrpSpPr>
        <p:grpSpPr>
          <a:xfrm>
            <a:off x="7401600" y="2630931"/>
            <a:ext cx="785187" cy="784289"/>
            <a:chOff x="7186613" y="3328988"/>
            <a:chExt cx="2773363" cy="2770188"/>
          </a:xfrm>
        </p:grpSpPr>
        <p:sp>
          <p:nvSpPr>
            <p:cNvPr id="88" name="Freeform 21">
              <a:extLst>
                <a:ext uri="{FF2B5EF4-FFF2-40B4-BE49-F238E27FC236}">
                  <a16:creationId xmlns:a16="http://schemas.microsoft.com/office/drawing/2014/main" xmlns="" id="{3D74F3ED-B41C-44A8-A60F-AC2B011357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86613" y="3333751"/>
              <a:ext cx="1155700" cy="1158875"/>
            </a:xfrm>
            <a:custGeom>
              <a:avLst/>
              <a:gdLst>
                <a:gd name="T0" fmla="*/ 28 w 306"/>
                <a:gd name="T1" fmla="*/ 109 h 307"/>
                <a:gd name="T2" fmla="*/ 18 w 306"/>
                <a:gd name="T3" fmla="*/ 72 h 307"/>
                <a:gd name="T4" fmla="*/ 75 w 306"/>
                <a:gd name="T5" fmla="*/ 22 h 307"/>
                <a:gd name="T6" fmla="*/ 108 w 306"/>
                <a:gd name="T7" fmla="*/ 28 h 307"/>
                <a:gd name="T8" fmla="*/ 121 w 306"/>
                <a:gd name="T9" fmla="*/ 0 h 307"/>
                <a:gd name="T10" fmla="*/ 192 w 306"/>
                <a:gd name="T11" fmla="*/ 6 h 307"/>
                <a:gd name="T12" fmla="*/ 210 w 306"/>
                <a:gd name="T13" fmla="*/ 33 h 307"/>
                <a:gd name="T14" fmla="*/ 238 w 306"/>
                <a:gd name="T15" fmla="*/ 22 h 307"/>
                <a:gd name="T16" fmla="*/ 285 w 306"/>
                <a:gd name="T17" fmla="*/ 76 h 307"/>
                <a:gd name="T18" fmla="*/ 280 w 306"/>
                <a:gd name="T19" fmla="*/ 109 h 307"/>
                <a:gd name="T20" fmla="*/ 306 w 306"/>
                <a:gd name="T21" fmla="*/ 187 h 307"/>
                <a:gd name="T22" fmla="*/ 280 w 306"/>
                <a:gd name="T23" fmla="*/ 198 h 307"/>
                <a:gd name="T24" fmla="*/ 285 w 306"/>
                <a:gd name="T25" fmla="*/ 232 h 307"/>
                <a:gd name="T26" fmla="*/ 235 w 306"/>
                <a:gd name="T27" fmla="*/ 288 h 307"/>
                <a:gd name="T28" fmla="*/ 198 w 306"/>
                <a:gd name="T29" fmla="*/ 280 h 307"/>
                <a:gd name="T30" fmla="*/ 119 w 306"/>
                <a:gd name="T31" fmla="*/ 307 h 307"/>
                <a:gd name="T32" fmla="*/ 108 w 306"/>
                <a:gd name="T33" fmla="*/ 280 h 307"/>
                <a:gd name="T34" fmla="*/ 72 w 306"/>
                <a:gd name="T35" fmla="*/ 288 h 307"/>
                <a:gd name="T36" fmla="*/ 32 w 306"/>
                <a:gd name="T37" fmla="*/ 211 h 307"/>
                <a:gd name="T38" fmla="*/ 0 w 306"/>
                <a:gd name="T39" fmla="*/ 191 h 307"/>
                <a:gd name="T40" fmla="*/ 74 w 306"/>
                <a:gd name="T41" fmla="*/ 49 h 307"/>
                <a:gd name="T42" fmla="*/ 55 w 306"/>
                <a:gd name="T43" fmla="*/ 88 h 307"/>
                <a:gd name="T44" fmla="*/ 52 w 306"/>
                <a:gd name="T45" fmla="*/ 121 h 307"/>
                <a:gd name="T46" fmla="*/ 25 w 306"/>
                <a:gd name="T47" fmla="*/ 135 h 307"/>
                <a:gd name="T48" fmla="*/ 40 w 306"/>
                <a:gd name="T49" fmla="*/ 177 h 307"/>
                <a:gd name="T50" fmla="*/ 50 w 306"/>
                <a:gd name="T51" fmla="*/ 228 h 307"/>
                <a:gd name="T52" fmla="*/ 71 w 306"/>
                <a:gd name="T53" fmla="*/ 255 h 307"/>
                <a:gd name="T54" fmla="*/ 119 w 306"/>
                <a:gd name="T55" fmla="*/ 253 h 307"/>
                <a:gd name="T56" fmla="*/ 152 w 306"/>
                <a:gd name="T57" fmla="*/ 283 h 307"/>
                <a:gd name="T58" fmla="*/ 177 w 306"/>
                <a:gd name="T59" fmla="*/ 264 h 307"/>
                <a:gd name="T60" fmla="*/ 227 w 306"/>
                <a:gd name="T61" fmla="*/ 257 h 307"/>
                <a:gd name="T62" fmla="*/ 258 w 306"/>
                <a:gd name="T63" fmla="*/ 232 h 307"/>
                <a:gd name="T64" fmla="*/ 255 w 306"/>
                <a:gd name="T65" fmla="*/ 184 h 307"/>
                <a:gd name="T66" fmla="*/ 282 w 306"/>
                <a:gd name="T67" fmla="*/ 173 h 307"/>
                <a:gd name="T68" fmla="*/ 274 w 306"/>
                <a:gd name="T69" fmla="*/ 132 h 307"/>
                <a:gd name="T70" fmla="*/ 247 w 306"/>
                <a:gd name="T71" fmla="*/ 104 h 307"/>
                <a:gd name="T72" fmla="*/ 257 w 306"/>
                <a:gd name="T73" fmla="*/ 77 h 307"/>
                <a:gd name="T74" fmla="*/ 214 w 306"/>
                <a:gd name="T75" fmla="*/ 58 h 307"/>
                <a:gd name="T76" fmla="*/ 173 w 306"/>
                <a:gd name="T77" fmla="*/ 29 h 307"/>
                <a:gd name="T78" fmla="*/ 134 w 306"/>
                <a:gd name="T79" fmla="*/ 24 h 307"/>
                <a:gd name="T80" fmla="*/ 122 w 306"/>
                <a:gd name="T81" fmla="*/ 52 h 307"/>
                <a:gd name="T82" fmla="*/ 76 w 306"/>
                <a:gd name="T83" fmla="*/ 49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6" h="307">
                  <a:moveTo>
                    <a:pt x="0" y="116"/>
                  </a:moveTo>
                  <a:cubicBezTo>
                    <a:pt x="9" y="114"/>
                    <a:pt x="19" y="111"/>
                    <a:pt x="28" y="109"/>
                  </a:cubicBezTo>
                  <a:cubicBezTo>
                    <a:pt x="34" y="107"/>
                    <a:pt x="36" y="102"/>
                    <a:pt x="33" y="97"/>
                  </a:cubicBezTo>
                  <a:cubicBezTo>
                    <a:pt x="28" y="89"/>
                    <a:pt x="23" y="80"/>
                    <a:pt x="18" y="72"/>
                  </a:cubicBezTo>
                  <a:cubicBezTo>
                    <a:pt x="35" y="55"/>
                    <a:pt x="52" y="38"/>
                    <a:pt x="69" y="22"/>
                  </a:cubicBezTo>
                  <a:cubicBezTo>
                    <a:pt x="70" y="20"/>
                    <a:pt x="73" y="21"/>
                    <a:pt x="75" y="22"/>
                  </a:cubicBezTo>
                  <a:cubicBezTo>
                    <a:pt x="82" y="25"/>
                    <a:pt x="89" y="29"/>
                    <a:pt x="96" y="33"/>
                  </a:cubicBezTo>
                  <a:cubicBezTo>
                    <a:pt x="101" y="36"/>
                    <a:pt x="106" y="35"/>
                    <a:pt x="108" y="28"/>
                  </a:cubicBezTo>
                  <a:cubicBezTo>
                    <a:pt x="110" y="21"/>
                    <a:pt x="112" y="13"/>
                    <a:pt x="114" y="5"/>
                  </a:cubicBezTo>
                  <a:cubicBezTo>
                    <a:pt x="115" y="2"/>
                    <a:pt x="117" y="0"/>
                    <a:pt x="121" y="0"/>
                  </a:cubicBezTo>
                  <a:cubicBezTo>
                    <a:pt x="142" y="0"/>
                    <a:pt x="164" y="0"/>
                    <a:pt x="185" y="0"/>
                  </a:cubicBezTo>
                  <a:cubicBezTo>
                    <a:pt x="190" y="0"/>
                    <a:pt x="191" y="2"/>
                    <a:pt x="192" y="6"/>
                  </a:cubicBezTo>
                  <a:cubicBezTo>
                    <a:pt x="194" y="13"/>
                    <a:pt x="196" y="21"/>
                    <a:pt x="198" y="28"/>
                  </a:cubicBezTo>
                  <a:cubicBezTo>
                    <a:pt x="199" y="34"/>
                    <a:pt x="204" y="36"/>
                    <a:pt x="210" y="33"/>
                  </a:cubicBezTo>
                  <a:cubicBezTo>
                    <a:pt x="217" y="29"/>
                    <a:pt x="224" y="25"/>
                    <a:pt x="231" y="21"/>
                  </a:cubicBezTo>
                  <a:cubicBezTo>
                    <a:pt x="233" y="20"/>
                    <a:pt x="236" y="21"/>
                    <a:pt x="238" y="22"/>
                  </a:cubicBezTo>
                  <a:cubicBezTo>
                    <a:pt x="253" y="37"/>
                    <a:pt x="269" y="53"/>
                    <a:pt x="284" y="69"/>
                  </a:cubicBezTo>
                  <a:cubicBezTo>
                    <a:pt x="286" y="70"/>
                    <a:pt x="286" y="74"/>
                    <a:pt x="285" y="76"/>
                  </a:cubicBezTo>
                  <a:cubicBezTo>
                    <a:pt x="282" y="82"/>
                    <a:pt x="278" y="89"/>
                    <a:pt x="274" y="95"/>
                  </a:cubicBezTo>
                  <a:cubicBezTo>
                    <a:pt x="270" y="103"/>
                    <a:pt x="272" y="107"/>
                    <a:pt x="280" y="109"/>
                  </a:cubicBezTo>
                  <a:cubicBezTo>
                    <a:pt x="288" y="112"/>
                    <a:pt x="297" y="114"/>
                    <a:pt x="306" y="116"/>
                  </a:cubicBezTo>
                  <a:cubicBezTo>
                    <a:pt x="306" y="140"/>
                    <a:pt x="306" y="164"/>
                    <a:pt x="306" y="187"/>
                  </a:cubicBezTo>
                  <a:cubicBezTo>
                    <a:pt x="306" y="189"/>
                    <a:pt x="303" y="191"/>
                    <a:pt x="301" y="192"/>
                  </a:cubicBezTo>
                  <a:cubicBezTo>
                    <a:pt x="294" y="194"/>
                    <a:pt x="287" y="196"/>
                    <a:pt x="280" y="198"/>
                  </a:cubicBezTo>
                  <a:cubicBezTo>
                    <a:pt x="272" y="200"/>
                    <a:pt x="270" y="205"/>
                    <a:pt x="274" y="212"/>
                  </a:cubicBezTo>
                  <a:cubicBezTo>
                    <a:pt x="278" y="219"/>
                    <a:pt x="282" y="225"/>
                    <a:pt x="285" y="232"/>
                  </a:cubicBezTo>
                  <a:cubicBezTo>
                    <a:pt x="286" y="233"/>
                    <a:pt x="286" y="237"/>
                    <a:pt x="285" y="238"/>
                  </a:cubicBezTo>
                  <a:cubicBezTo>
                    <a:pt x="269" y="255"/>
                    <a:pt x="252" y="272"/>
                    <a:pt x="235" y="288"/>
                  </a:cubicBezTo>
                  <a:cubicBezTo>
                    <a:pt x="226" y="284"/>
                    <a:pt x="218" y="279"/>
                    <a:pt x="210" y="274"/>
                  </a:cubicBezTo>
                  <a:cubicBezTo>
                    <a:pt x="204" y="271"/>
                    <a:pt x="199" y="273"/>
                    <a:pt x="198" y="280"/>
                  </a:cubicBezTo>
                  <a:cubicBezTo>
                    <a:pt x="195" y="289"/>
                    <a:pt x="193" y="298"/>
                    <a:pt x="190" y="307"/>
                  </a:cubicBezTo>
                  <a:cubicBezTo>
                    <a:pt x="166" y="307"/>
                    <a:pt x="143" y="307"/>
                    <a:pt x="119" y="307"/>
                  </a:cubicBezTo>
                  <a:cubicBezTo>
                    <a:pt x="117" y="307"/>
                    <a:pt x="115" y="304"/>
                    <a:pt x="115" y="303"/>
                  </a:cubicBezTo>
                  <a:cubicBezTo>
                    <a:pt x="112" y="295"/>
                    <a:pt x="110" y="287"/>
                    <a:pt x="108" y="280"/>
                  </a:cubicBezTo>
                  <a:cubicBezTo>
                    <a:pt x="106" y="273"/>
                    <a:pt x="102" y="271"/>
                    <a:pt x="95" y="274"/>
                  </a:cubicBezTo>
                  <a:cubicBezTo>
                    <a:pt x="87" y="279"/>
                    <a:pt x="79" y="284"/>
                    <a:pt x="72" y="288"/>
                  </a:cubicBezTo>
                  <a:cubicBezTo>
                    <a:pt x="54" y="270"/>
                    <a:pt x="37" y="253"/>
                    <a:pt x="19" y="235"/>
                  </a:cubicBezTo>
                  <a:cubicBezTo>
                    <a:pt x="23" y="228"/>
                    <a:pt x="28" y="220"/>
                    <a:pt x="32" y="211"/>
                  </a:cubicBezTo>
                  <a:cubicBezTo>
                    <a:pt x="36" y="205"/>
                    <a:pt x="34" y="200"/>
                    <a:pt x="27" y="198"/>
                  </a:cubicBezTo>
                  <a:cubicBezTo>
                    <a:pt x="18" y="196"/>
                    <a:pt x="9" y="193"/>
                    <a:pt x="0" y="191"/>
                  </a:cubicBezTo>
                  <a:cubicBezTo>
                    <a:pt x="0" y="166"/>
                    <a:pt x="0" y="141"/>
                    <a:pt x="0" y="116"/>
                  </a:cubicBezTo>
                  <a:close/>
                  <a:moveTo>
                    <a:pt x="74" y="49"/>
                  </a:moveTo>
                  <a:cubicBezTo>
                    <a:pt x="69" y="54"/>
                    <a:pt x="63" y="60"/>
                    <a:pt x="58" y="65"/>
                  </a:cubicBezTo>
                  <a:cubicBezTo>
                    <a:pt x="48" y="76"/>
                    <a:pt x="47" y="76"/>
                    <a:pt x="55" y="88"/>
                  </a:cubicBezTo>
                  <a:cubicBezTo>
                    <a:pt x="60" y="96"/>
                    <a:pt x="62" y="102"/>
                    <a:pt x="57" y="110"/>
                  </a:cubicBezTo>
                  <a:cubicBezTo>
                    <a:pt x="54" y="114"/>
                    <a:pt x="53" y="117"/>
                    <a:pt x="52" y="121"/>
                  </a:cubicBezTo>
                  <a:cubicBezTo>
                    <a:pt x="51" y="126"/>
                    <a:pt x="48" y="128"/>
                    <a:pt x="43" y="129"/>
                  </a:cubicBezTo>
                  <a:cubicBezTo>
                    <a:pt x="37" y="131"/>
                    <a:pt x="28" y="131"/>
                    <a:pt x="25" y="135"/>
                  </a:cubicBezTo>
                  <a:cubicBezTo>
                    <a:pt x="21" y="140"/>
                    <a:pt x="23" y="149"/>
                    <a:pt x="23" y="155"/>
                  </a:cubicBezTo>
                  <a:cubicBezTo>
                    <a:pt x="23" y="173"/>
                    <a:pt x="23" y="173"/>
                    <a:pt x="40" y="177"/>
                  </a:cubicBezTo>
                  <a:cubicBezTo>
                    <a:pt x="46" y="179"/>
                    <a:pt x="50" y="182"/>
                    <a:pt x="53" y="188"/>
                  </a:cubicBezTo>
                  <a:cubicBezTo>
                    <a:pt x="61" y="202"/>
                    <a:pt x="61" y="215"/>
                    <a:pt x="50" y="228"/>
                  </a:cubicBezTo>
                  <a:cubicBezTo>
                    <a:pt x="47" y="230"/>
                    <a:pt x="48" y="233"/>
                    <a:pt x="51" y="235"/>
                  </a:cubicBezTo>
                  <a:cubicBezTo>
                    <a:pt x="58" y="242"/>
                    <a:pt x="64" y="248"/>
                    <a:pt x="71" y="255"/>
                  </a:cubicBezTo>
                  <a:cubicBezTo>
                    <a:pt x="74" y="258"/>
                    <a:pt x="76" y="259"/>
                    <a:pt x="79" y="256"/>
                  </a:cubicBezTo>
                  <a:cubicBezTo>
                    <a:pt x="92" y="245"/>
                    <a:pt x="104" y="245"/>
                    <a:pt x="119" y="253"/>
                  </a:cubicBezTo>
                  <a:cubicBezTo>
                    <a:pt x="124" y="257"/>
                    <a:pt x="128" y="260"/>
                    <a:pt x="129" y="266"/>
                  </a:cubicBezTo>
                  <a:cubicBezTo>
                    <a:pt x="133" y="283"/>
                    <a:pt x="134" y="283"/>
                    <a:pt x="152" y="283"/>
                  </a:cubicBezTo>
                  <a:cubicBezTo>
                    <a:pt x="158" y="283"/>
                    <a:pt x="167" y="285"/>
                    <a:pt x="171" y="282"/>
                  </a:cubicBezTo>
                  <a:cubicBezTo>
                    <a:pt x="175" y="279"/>
                    <a:pt x="176" y="270"/>
                    <a:pt x="177" y="264"/>
                  </a:cubicBezTo>
                  <a:cubicBezTo>
                    <a:pt x="178" y="259"/>
                    <a:pt x="181" y="257"/>
                    <a:pt x="186" y="254"/>
                  </a:cubicBezTo>
                  <a:cubicBezTo>
                    <a:pt x="200" y="245"/>
                    <a:pt x="214" y="245"/>
                    <a:pt x="227" y="257"/>
                  </a:cubicBezTo>
                  <a:cubicBezTo>
                    <a:pt x="229" y="258"/>
                    <a:pt x="232" y="258"/>
                    <a:pt x="233" y="257"/>
                  </a:cubicBezTo>
                  <a:cubicBezTo>
                    <a:pt x="241" y="249"/>
                    <a:pt x="250" y="240"/>
                    <a:pt x="258" y="232"/>
                  </a:cubicBezTo>
                  <a:cubicBezTo>
                    <a:pt x="253" y="224"/>
                    <a:pt x="246" y="216"/>
                    <a:pt x="246" y="209"/>
                  </a:cubicBezTo>
                  <a:cubicBezTo>
                    <a:pt x="245" y="201"/>
                    <a:pt x="251" y="192"/>
                    <a:pt x="255" y="184"/>
                  </a:cubicBezTo>
                  <a:cubicBezTo>
                    <a:pt x="256" y="182"/>
                    <a:pt x="258" y="180"/>
                    <a:pt x="260" y="179"/>
                  </a:cubicBezTo>
                  <a:cubicBezTo>
                    <a:pt x="268" y="177"/>
                    <a:pt x="275" y="175"/>
                    <a:pt x="282" y="173"/>
                  </a:cubicBezTo>
                  <a:cubicBezTo>
                    <a:pt x="282" y="163"/>
                    <a:pt x="282" y="153"/>
                    <a:pt x="283" y="143"/>
                  </a:cubicBezTo>
                  <a:cubicBezTo>
                    <a:pt x="283" y="136"/>
                    <a:pt x="281" y="133"/>
                    <a:pt x="274" y="132"/>
                  </a:cubicBezTo>
                  <a:cubicBezTo>
                    <a:pt x="260" y="131"/>
                    <a:pt x="252" y="124"/>
                    <a:pt x="249" y="111"/>
                  </a:cubicBezTo>
                  <a:cubicBezTo>
                    <a:pt x="249" y="108"/>
                    <a:pt x="247" y="106"/>
                    <a:pt x="247" y="104"/>
                  </a:cubicBezTo>
                  <a:cubicBezTo>
                    <a:pt x="246" y="101"/>
                    <a:pt x="246" y="97"/>
                    <a:pt x="247" y="95"/>
                  </a:cubicBezTo>
                  <a:cubicBezTo>
                    <a:pt x="250" y="88"/>
                    <a:pt x="254" y="82"/>
                    <a:pt x="257" y="77"/>
                  </a:cubicBezTo>
                  <a:cubicBezTo>
                    <a:pt x="248" y="67"/>
                    <a:pt x="239" y="58"/>
                    <a:pt x="230" y="49"/>
                  </a:cubicBezTo>
                  <a:cubicBezTo>
                    <a:pt x="225" y="52"/>
                    <a:pt x="219" y="55"/>
                    <a:pt x="214" y="58"/>
                  </a:cubicBezTo>
                  <a:cubicBezTo>
                    <a:pt x="209" y="62"/>
                    <a:pt x="205" y="61"/>
                    <a:pt x="200" y="59"/>
                  </a:cubicBezTo>
                  <a:cubicBezTo>
                    <a:pt x="184" y="55"/>
                    <a:pt x="175" y="46"/>
                    <a:pt x="173" y="29"/>
                  </a:cubicBezTo>
                  <a:cubicBezTo>
                    <a:pt x="173" y="27"/>
                    <a:pt x="170" y="24"/>
                    <a:pt x="169" y="24"/>
                  </a:cubicBezTo>
                  <a:cubicBezTo>
                    <a:pt x="157" y="24"/>
                    <a:pt x="146" y="24"/>
                    <a:pt x="134" y="24"/>
                  </a:cubicBezTo>
                  <a:cubicBezTo>
                    <a:pt x="132" y="32"/>
                    <a:pt x="130" y="39"/>
                    <a:pt x="128" y="46"/>
                  </a:cubicBezTo>
                  <a:cubicBezTo>
                    <a:pt x="127" y="48"/>
                    <a:pt x="124" y="51"/>
                    <a:pt x="122" y="52"/>
                  </a:cubicBezTo>
                  <a:cubicBezTo>
                    <a:pt x="114" y="56"/>
                    <a:pt x="106" y="61"/>
                    <a:pt x="99" y="61"/>
                  </a:cubicBezTo>
                  <a:cubicBezTo>
                    <a:pt x="91" y="60"/>
                    <a:pt x="84" y="53"/>
                    <a:pt x="76" y="49"/>
                  </a:cubicBezTo>
                  <a:cubicBezTo>
                    <a:pt x="76" y="49"/>
                    <a:pt x="75" y="49"/>
                    <a:pt x="74" y="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Freeform 22">
              <a:extLst>
                <a:ext uri="{FF2B5EF4-FFF2-40B4-BE49-F238E27FC236}">
                  <a16:creationId xmlns:a16="http://schemas.microsoft.com/office/drawing/2014/main" xmlns="" id="{04C6A212-1267-46B4-B77B-D3DFD99C1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6613" y="5026026"/>
              <a:ext cx="1155700" cy="90488"/>
            </a:xfrm>
            <a:custGeom>
              <a:avLst/>
              <a:gdLst>
                <a:gd name="T0" fmla="*/ 0 w 306"/>
                <a:gd name="T1" fmla="*/ 0 h 24"/>
                <a:gd name="T2" fmla="*/ 9 w 306"/>
                <a:gd name="T3" fmla="*/ 0 h 24"/>
                <a:gd name="T4" fmla="*/ 296 w 306"/>
                <a:gd name="T5" fmla="*/ 0 h 24"/>
                <a:gd name="T6" fmla="*/ 306 w 306"/>
                <a:gd name="T7" fmla="*/ 0 h 24"/>
                <a:gd name="T8" fmla="*/ 306 w 306"/>
                <a:gd name="T9" fmla="*/ 24 h 24"/>
                <a:gd name="T10" fmla="*/ 0 w 306"/>
                <a:gd name="T11" fmla="*/ 24 h 24"/>
                <a:gd name="T12" fmla="*/ 0 w 306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" h="24">
                  <a:moveTo>
                    <a:pt x="0" y="0"/>
                  </a:moveTo>
                  <a:cubicBezTo>
                    <a:pt x="3" y="0"/>
                    <a:pt x="6" y="0"/>
                    <a:pt x="9" y="0"/>
                  </a:cubicBezTo>
                  <a:cubicBezTo>
                    <a:pt x="105" y="0"/>
                    <a:pt x="200" y="0"/>
                    <a:pt x="296" y="0"/>
                  </a:cubicBezTo>
                  <a:cubicBezTo>
                    <a:pt x="299" y="0"/>
                    <a:pt x="302" y="0"/>
                    <a:pt x="306" y="0"/>
                  </a:cubicBezTo>
                  <a:cubicBezTo>
                    <a:pt x="306" y="9"/>
                    <a:pt x="306" y="16"/>
                    <a:pt x="306" y="24"/>
                  </a:cubicBezTo>
                  <a:cubicBezTo>
                    <a:pt x="203" y="24"/>
                    <a:pt x="101" y="24"/>
                    <a:pt x="0" y="24"/>
                  </a:cubicBezTo>
                  <a:cubicBezTo>
                    <a:pt x="0" y="16"/>
                    <a:pt x="0" y="8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Freeform 23">
              <a:extLst>
                <a:ext uri="{FF2B5EF4-FFF2-40B4-BE49-F238E27FC236}">
                  <a16:creationId xmlns:a16="http://schemas.microsoft.com/office/drawing/2014/main" xmlns="" id="{7DC11661-CC46-4090-B87B-D931057AB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6613" y="4670426"/>
              <a:ext cx="1155700" cy="90488"/>
            </a:xfrm>
            <a:custGeom>
              <a:avLst/>
              <a:gdLst>
                <a:gd name="T0" fmla="*/ 0 w 306"/>
                <a:gd name="T1" fmla="*/ 0 h 24"/>
                <a:gd name="T2" fmla="*/ 82 w 306"/>
                <a:gd name="T3" fmla="*/ 0 h 24"/>
                <a:gd name="T4" fmla="*/ 297 w 306"/>
                <a:gd name="T5" fmla="*/ 0 h 24"/>
                <a:gd name="T6" fmla="*/ 306 w 306"/>
                <a:gd name="T7" fmla="*/ 0 h 24"/>
                <a:gd name="T8" fmla="*/ 306 w 306"/>
                <a:gd name="T9" fmla="*/ 23 h 24"/>
                <a:gd name="T10" fmla="*/ 300 w 306"/>
                <a:gd name="T11" fmla="*/ 24 h 24"/>
                <a:gd name="T12" fmla="*/ 3 w 306"/>
                <a:gd name="T13" fmla="*/ 24 h 24"/>
                <a:gd name="T14" fmla="*/ 0 w 306"/>
                <a:gd name="T15" fmla="*/ 23 h 24"/>
                <a:gd name="T16" fmla="*/ 0 w 306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6" h="24">
                  <a:moveTo>
                    <a:pt x="0" y="0"/>
                  </a:moveTo>
                  <a:cubicBezTo>
                    <a:pt x="27" y="0"/>
                    <a:pt x="55" y="0"/>
                    <a:pt x="82" y="0"/>
                  </a:cubicBezTo>
                  <a:cubicBezTo>
                    <a:pt x="154" y="0"/>
                    <a:pt x="225" y="0"/>
                    <a:pt x="297" y="0"/>
                  </a:cubicBezTo>
                  <a:cubicBezTo>
                    <a:pt x="299" y="0"/>
                    <a:pt x="302" y="0"/>
                    <a:pt x="306" y="0"/>
                  </a:cubicBezTo>
                  <a:cubicBezTo>
                    <a:pt x="306" y="8"/>
                    <a:pt x="306" y="15"/>
                    <a:pt x="306" y="23"/>
                  </a:cubicBezTo>
                  <a:cubicBezTo>
                    <a:pt x="304" y="23"/>
                    <a:pt x="302" y="24"/>
                    <a:pt x="300" y="24"/>
                  </a:cubicBezTo>
                  <a:cubicBezTo>
                    <a:pt x="201" y="24"/>
                    <a:pt x="102" y="24"/>
                    <a:pt x="3" y="24"/>
                  </a:cubicBezTo>
                  <a:cubicBezTo>
                    <a:pt x="2" y="24"/>
                    <a:pt x="1" y="23"/>
                    <a:pt x="0" y="23"/>
                  </a:cubicBezTo>
                  <a:cubicBezTo>
                    <a:pt x="0" y="16"/>
                    <a:pt x="0" y="8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Freeform 24">
              <a:extLst>
                <a:ext uri="{FF2B5EF4-FFF2-40B4-BE49-F238E27FC236}">
                  <a16:creationId xmlns:a16="http://schemas.microsoft.com/office/drawing/2014/main" xmlns="" id="{46413D5D-68B7-4366-9B3A-C80CEC325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6613" y="4848226"/>
              <a:ext cx="531813" cy="90488"/>
            </a:xfrm>
            <a:custGeom>
              <a:avLst/>
              <a:gdLst>
                <a:gd name="T0" fmla="*/ 0 w 141"/>
                <a:gd name="T1" fmla="*/ 1 h 24"/>
                <a:gd name="T2" fmla="*/ 44 w 141"/>
                <a:gd name="T3" fmla="*/ 0 h 24"/>
                <a:gd name="T4" fmla="*/ 132 w 141"/>
                <a:gd name="T5" fmla="*/ 0 h 24"/>
                <a:gd name="T6" fmla="*/ 141 w 141"/>
                <a:gd name="T7" fmla="*/ 0 h 24"/>
                <a:gd name="T8" fmla="*/ 141 w 141"/>
                <a:gd name="T9" fmla="*/ 24 h 24"/>
                <a:gd name="T10" fmla="*/ 0 w 141"/>
                <a:gd name="T11" fmla="*/ 24 h 24"/>
                <a:gd name="T12" fmla="*/ 0 w 141"/>
                <a:gd name="T1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" h="24">
                  <a:moveTo>
                    <a:pt x="0" y="1"/>
                  </a:moveTo>
                  <a:cubicBezTo>
                    <a:pt x="14" y="1"/>
                    <a:pt x="29" y="0"/>
                    <a:pt x="44" y="0"/>
                  </a:cubicBezTo>
                  <a:cubicBezTo>
                    <a:pt x="73" y="0"/>
                    <a:pt x="103" y="0"/>
                    <a:pt x="132" y="0"/>
                  </a:cubicBezTo>
                  <a:cubicBezTo>
                    <a:pt x="135" y="0"/>
                    <a:pt x="137" y="0"/>
                    <a:pt x="141" y="0"/>
                  </a:cubicBezTo>
                  <a:cubicBezTo>
                    <a:pt x="141" y="8"/>
                    <a:pt x="141" y="15"/>
                    <a:pt x="141" y="24"/>
                  </a:cubicBezTo>
                  <a:cubicBezTo>
                    <a:pt x="94" y="24"/>
                    <a:pt x="47" y="24"/>
                    <a:pt x="0" y="24"/>
                  </a:cubicBezTo>
                  <a:cubicBezTo>
                    <a:pt x="0" y="16"/>
                    <a:pt x="0" y="8"/>
                    <a:pt x="0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" name="Freeform 25">
              <a:extLst>
                <a:ext uri="{FF2B5EF4-FFF2-40B4-BE49-F238E27FC236}">
                  <a16:creationId xmlns:a16="http://schemas.microsoft.com/office/drawing/2014/main" xmlns="" id="{69F2182A-58FB-4487-B96C-34B7FE7D61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40713" y="4051301"/>
              <a:ext cx="1719263" cy="2043113"/>
            </a:xfrm>
            <a:custGeom>
              <a:avLst/>
              <a:gdLst>
                <a:gd name="T0" fmla="*/ 0 w 455"/>
                <a:gd name="T1" fmla="*/ 541 h 541"/>
                <a:gd name="T2" fmla="*/ 28 w 455"/>
                <a:gd name="T3" fmla="*/ 449 h 541"/>
                <a:gd name="T4" fmla="*/ 163 w 455"/>
                <a:gd name="T5" fmla="*/ 379 h 541"/>
                <a:gd name="T6" fmla="*/ 165 w 455"/>
                <a:gd name="T7" fmla="*/ 370 h 541"/>
                <a:gd name="T8" fmla="*/ 108 w 455"/>
                <a:gd name="T9" fmla="*/ 292 h 541"/>
                <a:gd name="T10" fmla="*/ 75 w 455"/>
                <a:gd name="T11" fmla="*/ 146 h 541"/>
                <a:gd name="T12" fmla="*/ 323 w 455"/>
                <a:gd name="T13" fmla="*/ 55 h 541"/>
                <a:gd name="T14" fmla="*/ 381 w 455"/>
                <a:gd name="T15" fmla="*/ 131 h 541"/>
                <a:gd name="T16" fmla="*/ 348 w 455"/>
                <a:gd name="T17" fmla="*/ 291 h 541"/>
                <a:gd name="T18" fmla="*/ 291 w 455"/>
                <a:gd name="T19" fmla="*/ 369 h 541"/>
                <a:gd name="T20" fmla="*/ 342 w 455"/>
                <a:gd name="T21" fmla="*/ 388 h 541"/>
                <a:gd name="T22" fmla="*/ 427 w 455"/>
                <a:gd name="T23" fmla="*/ 447 h 541"/>
                <a:gd name="T24" fmla="*/ 455 w 455"/>
                <a:gd name="T25" fmla="*/ 541 h 541"/>
                <a:gd name="T26" fmla="*/ 356 w 455"/>
                <a:gd name="T27" fmla="*/ 125 h 541"/>
                <a:gd name="T28" fmla="*/ 308 w 455"/>
                <a:gd name="T29" fmla="*/ 72 h 541"/>
                <a:gd name="T30" fmla="*/ 111 w 455"/>
                <a:gd name="T31" fmla="*/ 101 h 541"/>
                <a:gd name="T32" fmla="*/ 110 w 455"/>
                <a:gd name="T33" fmla="*/ 201 h 541"/>
                <a:gd name="T34" fmla="*/ 115 w 455"/>
                <a:gd name="T35" fmla="*/ 188 h 541"/>
                <a:gd name="T36" fmla="*/ 216 w 455"/>
                <a:gd name="T37" fmla="*/ 134 h 541"/>
                <a:gd name="T38" fmla="*/ 310 w 455"/>
                <a:gd name="T39" fmla="*/ 188 h 541"/>
                <a:gd name="T40" fmla="*/ 357 w 455"/>
                <a:gd name="T41" fmla="*/ 205 h 541"/>
                <a:gd name="T42" fmla="*/ 280 w 455"/>
                <a:gd name="T43" fmla="*/ 492 h 541"/>
                <a:gd name="T44" fmla="*/ 175 w 455"/>
                <a:gd name="T45" fmla="*/ 491 h 541"/>
                <a:gd name="T46" fmla="*/ 93 w 455"/>
                <a:gd name="T47" fmla="*/ 416 h 541"/>
                <a:gd name="T48" fmla="*/ 35 w 455"/>
                <a:gd name="T49" fmla="*/ 506 h 541"/>
                <a:gd name="T50" fmla="*/ 424 w 455"/>
                <a:gd name="T51" fmla="*/ 517 h 541"/>
                <a:gd name="T52" fmla="*/ 371 w 455"/>
                <a:gd name="T53" fmla="*/ 419 h 541"/>
                <a:gd name="T54" fmla="*/ 133 w 455"/>
                <a:gd name="T55" fmla="*/ 211 h 541"/>
                <a:gd name="T56" fmla="*/ 135 w 455"/>
                <a:gd name="T57" fmla="*/ 286 h 541"/>
                <a:gd name="T58" fmla="*/ 319 w 455"/>
                <a:gd name="T59" fmla="*/ 290 h 541"/>
                <a:gd name="T60" fmla="*/ 320 w 455"/>
                <a:gd name="T61" fmla="*/ 211 h 541"/>
                <a:gd name="T62" fmla="*/ 133 w 455"/>
                <a:gd name="T63" fmla="*/ 211 h 541"/>
                <a:gd name="T64" fmla="*/ 247 w 455"/>
                <a:gd name="T65" fmla="*/ 424 h 541"/>
                <a:gd name="T66" fmla="*/ 286 w 455"/>
                <a:gd name="T67" fmla="*/ 400 h 541"/>
                <a:gd name="T68" fmla="*/ 185 w 455"/>
                <a:gd name="T69" fmla="*/ 447 h 541"/>
                <a:gd name="T70" fmla="*/ 180 w 455"/>
                <a:gd name="T71" fmla="*/ 403 h 541"/>
                <a:gd name="T72" fmla="*/ 259 w 455"/>
                <a:gd name="T73" fmla="*/ 385 h 541"/>
                <a:gd name="T74" fmla="*/ 227 w 455"/>
                <a:gd name="T75" fmla="*/ 409 h 541"/>
                <a:gd name="T76" fmla="*/ 346 w 455"/>
                <a:gd name="T77" fmla="*/ 267 h 541"/>
                <a:gd name="T78" fmla="*/ 346 w 455"/>
                <a:gd name="T79" fmla="*/ 227 h 541"/>
                <a:gd name="T80" fmla="*/ 109 w 455"/>
                <a:gd name="T81" fmla="*/ 227 h 541"/>
                <a:gd name="T82" fmla="*/ 109 w 455"/>
                <a:gd name="T83" fmla="*/ 266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5" h="541">
                  <a:moveTo>
                    <a:pt x="455" y="541"/>
                  </a:moveTo>
                  <a:cubicBezTo>
                    <a:pt x="303" y="541"/>
                    <a:pt x="152" y="541"/>
                    <a:pt x="0" y="541"/>
                  </a:cubicBezTo>
                  <a:cubicBezTo>
                    <a:pt x="1" y="539"/>
                    <a:pt x="0" y="538"/>
                    <a:pt x="1" y="537"/>
                  </a:cubicBezTo>
                  <a:cubicBezTo>
                    <a:pt x="10" y="508"/>
                    <a:pt x="18" y="478"/>
                    <a:pt x="28" y="449"/>
                  </a:cubicBezTo>
                  <a:cubicBezTo>
                    <a:pt x="38" y="415"/>
                    <a:pt x="62" y="397"/>
                    <a:pt x="96" y="391"/>
                  </a:cubicBezTo>
                  <a:cubicBezTo>
                    <a:pt x="118" y="387"/>
                    <a:pt x="141" y="383"/>
                    <a:pt x="163" y="379"/>
                  </a:cubicBezTo>
                  <a:cubicBezTo>
                    <a:pt x="165" y="379"/>
                    <a:pt x="166" y="378"/>
                    <a:pt x="170" y="378"/>
                  </a:cubicBezTo>
                  <a:cubicBezTo>
                    <a:pt x="168" y="374"/>
                    <a:pt x="167" y="371"/>
                    <a:pt x="165" y="370"/>
                  </a:cubicBezTo>
                  <a:cubicBezTo>
                    <a:pt x="138" y="352"/>
                    <a:pt x="121" y="328"/>
                    <a:pt x="113" y="297"/>
                  </a:cubicBezTo>
                  <a:cubicBezTo>
                    <a:pt x="112" y="295"/>
                    <a:pt x="110" y="292"/>
                    <a:pt x="108" y="292"/>
                  </a:cubicBezTo>
                  <a:cubicBezTo>
                    <a:pt x="86" y="284"/>
                    <a:pt x="74" y="268"/>
                    <a:pt x="74" y="245"/>
                  </a:cubicBezTo>
                  <a:cubicBezTo>
                    <a:pt x="74" y="212"/>
                    <a:pt x="74" y="179"/>
                    <a:pt x="75" y="146"/>
                  </a:cubicBezTo>
                  <a:cubicBezTo>
                    <a:pt x="77" y="91"/>
                    <a:pt x="116" y="39"/>
                    <a:pt x="167" y="21"/>
                  </a:cubicBezTo>
                  <a:cubicBezTo>
                    <a:pt x="226" y="0"/>
                    <a:pt x="278" y="12"/>
                    <a:pt x="323" y="55"/>
                  </a:cubicBezTo>
                  <a:cubicBezTo>
                    <a:pt x="326" y="57"/>
                    <a:pt x="329" y="60"/>
                    <a:pt x="333" y="61"/>
                  </a:cubicBezTo>
                  <a:cubicBezTo>
                    <a:pt x="362" y="73"/>
                    <a:pt x="380" y="98"/>
                    <a:pt x="381" y="131"/>
                  </a:cubicBezTo>
                  <a:cubicBezTo>
                    <a:pt x="381" y="169"/>
                    <a:pt x="381" y="207"/>
                    <a:pt x="381" y="246"/>
                  </a:cubicBezTo>
                  <a:cubicBezTo>
                    <a:pt x="381" y="268"/>
                    <a:pt x="368" y="284"/>
                    <a:pt x="348" y="291"/>
                  </a:cubicBezTo>
                  <a:cubicBezTo>
                    <a:pt x="346" y="292"/>
                    <a:pt x="343" y="295"/>
                    <a:pt x="342" y="298"/>
                  </a:cubicBezTo>
                  <a:cubicBezTo>
                    <a:pt x="334" y="328"/>
                    <a:pt x="317" y="352"/>
                    <a:pt x="291" y="369"/>
                  </a:cubicBezTo>
                  <a:cubicBezTo>
                    <a:pt x="289" y="371"/>
                    <a:pt x="287" y="374"/>
                    <a:pt x="284" y="378"/>
                  </a:cubicBezTo>
                  <a:cubicBezTo>
                    <a:pt x="305" y="382"/>
                    <a:pt x="323" y="385"/>
                    <a:pt x="342" y="388"/>
                  </a:cubicBezTo>
                  <a:cubicBezTo>
                    <a:pt x="353" y="391"/>
                    <a:pt x="365" y="392"/>
                    <a:pt x="377" y="396"/>
                  </a:cubicBezTo>
                  <a:cubicBezTo>
                    <a:pt x="402" y="405"/>
                    <a:pt x="419" y="422"/>
                    <a:pt x="427" y="447"/>
                  </a:cubicBezTo>
                  <a:cubicBezTo>
                    <a:pt x="437" y="477"/>
                    <a:pt x="445" y="508"/>
                    <a:pt x="455" y="538"/>
                  </a:cubicBezTo>
                  <a:cubicBezTo>
                    <a:pt x="455" y="539"/>
                    <a:pt x="455" y="540"/>
                    <a:pt x="455" y="541"/>
                  </a:cubicBezTo>
                  <a:close/>
                  <a:moveTo>
                    <a:pt x="357" y="205"/>
                  </a:moveTo>
                  <a:cubicBezTo>
                    <a:pt x="357" y="178"/>
                    <a:pt x="358" y="152"/>
                    <a:pt x="356" y="125"/>
                  </a:cubicBezTo>
                  <a:cubicBezTo>
                    <a:pt x="355" y="105"/>
                    <a:pt x="344" y="91"/>
                    <a:pt x="325" y="83"/>
                  </a:cubicBezTo>
                  <a:cubicBezTo>
                    <a:pt x="318" y="81"/>
                    <a:pt x="312" y="78"/>
                    <a:pt x="308" y="72"/>
                  </a:cubicBezTo>
                  <a:cubicBezTo>
                    <a:pt x="305" y="70"/>
                    <a:pt x="302" y="67"/>
                    <a:pt x="300" y="65"/>
                  </a:cubicBezTo>
                  <a:cubicBezTo>
                    <a:pt x="241" y="12"/>
                    <a:pt x="146" y="31"/>
                    <a:pt x="111" y="101"/>
                  </a:cubicBezTo>
                  <a:cubicBezTo>
                    <a:pt x="94" y="135"/>
                    <a:pt x="99" y="170"/>
                    <a:pt x="98" y="205"/>
                  </a:cubicBezTo>
                  <a:cubicBezTo>
                    <a:pt x="102" y="204"/>
                    <a:pt x="106" y="202"/>
                    <a:pt x="110" y="201"/>
                  </a:cubicBezTo>
                  <a:cubicBezTo>
                    <a:pt x="110" y="197"/>
                    <a:pt x="110" y="192"/>
                    <a:pt x="110" y="188"/>
                  </a:cubicBezTo>
                  <a:cubicBezTo>
                    <a:pt x="112" y="188"/>
                    <a:pt x="114" y="187"/>
                    <a:pt x="115" y="188"/>
                  </a:cubicBezTo>
                  <a:cubicBezTo>
                    <a:pt x="149" y="189"/>
                    <a:pt x="177" y="176"/>
                    <a:pt x="200" y="152"/>
                  </a:cubicBezTo>
                  <a:cubicBezTo>
                    <a:pt x="205" y="146"/>
                    <a:pt x="211" y="140"/>
                    <a:pt x="216" y="134"/>
                  </a:cubicBezTo>
                  <a:cubicBezTo>
                    <a:pt x="223" y="143"/>
                    <a:pt x="229" y="150"/>
                    <a:pt x="236" y="157"/>
                  </a:cubicBezTo>
                  <a:cubicBezTo>
                    <a:pt x="256" y="178"/>
                    <a:pt x="281" y="188"/>
                    <a:pt x="310" y="188"/>
                  </a:cubicBezTo>
                  <a:cubicBezTo>
                    <a:pt x="321" y="188"/>
                    <a:pt x="333" y="188"/>
                    <a:pt x="345" y="188"/>
                  </a:cubicBezTo>
                  <a:cubicBezTo>
                    <a:pt x="344" y="197"/>
                    <a:pt x="345" y="204"/>
                    <a:pt x="357" y="205"/>
                  </a:cubicBezTo>
                  <a:close/>
                  <a:moveTo>
                    <a:pt x="309" y="406"/>
                  </a:moveTo>
                  <a:cubicBezTo>
                    <a:pt x="299" y="435"/>
                    <a:pt x="289" y="463"/>
                    <a:pt x="280" y="492"/>
                  </a:cubicBezTo>
                  <a:cubicBezTo>
                    <a:pt x="262" y="474"/>
                    <a:pt x="245" y="457"/>
                    <a:pt x="227" y="439"/>
                  </a:cubicBezTo>
                  <a:cubicBezTo>
                    <a:pt x="209" y="457"/>
                    <a:pt x="192" y="474"/>
                    <a:pt x="175" y="491"/>
                  </a:cubicBezTo>
                  <a:cubicBezTo>
                    <a:pt x="165" y="463"/>
                    <a:pt x="156" y="435"/>
                    <a:pt x="146" y="406"/>
                  </a:cubicBezTo>
                  <a:cubicBezTo>
                    <a:pt x="128" y="410"/>
                    <a:pt x="110" y="412"/>
                    <a:pt x="93" y="416"/>
                  </a:cubicBezTo>
                  <a:cubicBezTo>
                    <a:pt x="72" y="421"/>
                    <a:pt x="57" y="434"/>
                    <a:pt x="50" y="454"/>
                  </a:cubicBezTo>
                  <a:cubicBezTo>
                    <a:pt x="45" y="471"/>
                    <a:pt x="40" y="489"/>
                    <a:pt x="35" y="506"/>
                  </a:cubicBezTo>
                  <a:cubicBezTo>
                    <a:pt x="34" y="509"/>
                    <a:pt x="33" y="513"/>
                    <a:pt x="32" y="517"/>
                  </a:cubicBezTo>
                  <a:cubicBezTo>
                    <a:pt x="163" y="517"/>
                    <a:pt x="293" y="517"/>
                    <a:pt x="424" y="517"/>
                  </a:cubicBezTo>
                  <a:cubicBezTo>
                    <a:pt x="417" y="494"/>
                    <a:pt x="410" y="471"/>
                    <a:pt x="402" y="449"/>
                  </a:cubicBezTo>
                  <a:cubicBezTo>
                    <a:pt x="397" y="434"/>
                    <a:pt x="386" y="423"/>
                    <a:pt x="371" y="419"/>
                  </a:cubicBezTo>
                  <a:cubicBezTo>
                    <a:pt x="351" y="414"/>
                    <a:pt x="330" y="410"/>
                    <a:pt x="309" y="406"/>
                  </a:cubicBezTo>
                  <a:close/>
                  <a:moveTo>
                    <a:pt x="133" y="211"/>
                  </a:moveTo>
                  <a:cubicBezTo>
                    <a:pt x="133" y="230"/>
                    <a:pt x="133" y="249"/>
                    <a:pt x="133" y="268"/>
                  </a:cubicBezTo>
                  <a:cubicBezTo>
                    <a:pt x="133" y="274"/>
                    <a:pt x="134" y="280"/>
                    <a:pt x="135" y="286"/>
                  </a:cubicBezTo>
                  <a:cubicBezTo>
                    <a:pt x="143" y="331"/>
                    <a:pt x="180" y="363"/>
                    <a:pt x="226" y="364"/>
                  </a:cubicBezTo>
                  <a:cubicBezTo>
                    <a:pt x="270" y="365"/>
                    <a:pt x="311" y="335"/>
                    <a:pt x="319" y="290"/>
                  </a:cubicBezTo>
                  <a:cubicBezTo>
                    <a:pt x="323" y="265"/>
                    <a:pt x="321" y="239"/>
                    <a:pt x="322" y="213"/>
                  </a:cubicBezTo>
                  <a:cubicBezTo>
                    <a:pt x="322" y="213"/>
                    <a:pt x="321" y="212"/>
                    <a:pt x="320" y="211"/>
                  </a:cubicBezTo>
                  <a:cubicBezTo>
                    <a:pt x="280" y="213"/>
                    <a:pt x="244" y="201"/>
                    <a:pt x="215" y="170"/>
                  </a:cubicBezTo>
                  <a:cubicBezTo>
                    <a:pt x="192" y="193"/>
                    <a:pt x="166" y="207"/>
                    <a:pt x="133" y="211"/>
                  </a:cubicBezTo>
                  <a:close/>
                  <a:moveTo>
                    <a:pt x="286" y="400"/>
                  </a:moveTo>
                  <a:cubicBezTo>
                    <a:pt x="267" y="403"/>
                    <a:pt x="259" y="417"/>
                    <a:pt x="247" y="424"/>
                  </a:cubicBezTo>
                  <a:cubicBezTo>
                    <a:pt x="255" y="432"/>
                    <a:pt x="262" y="439"/>
                    <a:pt x="270" y="447"/>
                  </a:cubicBezTo>
                  <a:cubicBezTo>
                    <a:pt x="275" y="433"/>
                    <a:pt x="280" y="418"/>
                    <a:pt x="286" y="400"/>
                  </a:cubicBezTo>
                  <a:close/>
                  <a:moveTo>
                    <a:pt x="169" y="401"/>
                  </a:moveTo>
                  <a:cubicBezTo>
                    <a:pt x="175" y="418"/>
                    <a:pt x="180" y="433"/>
                    <a:pt x="185" y="447"/>
                  </a:cubicBezTo>
                  <a:cubicBezTo>
                    <a:pt x="193" y="439"/>
                    <a:pt x="201" y="432"/>
                    <a:pt x="209" y="424"/>
                  </a:cubicBezTo>
                  <a:cubicBezTo>
                    <a:pt x="199" y="417"/>
                    <a:pt x="190" y="409"/>
                    <a:pt x="180" y="403"/>
                  </a:cubicBezTo>
                  <a:cubicBezTo>
                    <a:pt x="178" y="401"/>
                    <a:pt x="174" y="401"/>
                    <a:pt x="169" y="401"/>
                  </a:cubicBezTo>
                  <a:close/>
                  <a:moveTo>
                    <a:pt x="259" y="385"/>
                  </a:moveTo>
                  <a:cubicBezTo>
                    <a:pt x="238" y="389"/>
                    <a:pt x="217" y="389"/>
                    <a:pt x="196" y="385"/>
                  </a:cubicBezTo>
                  <a:cubicBezTo>
                    <a:pt x="206" y="393"/>
                    <a:pt x="217" y="401"/>
                    <a:pt x="227" y="409"/>
                  </a:cubicBezTo>
                  <a:cubicBezTo>
                    <a:pt x="238" y="401"/>
                    <a:pt x="249" y="393"/>
                    <a:pt x="259" y="385"/>
                  </a:cubicBezTo>
                  <a:close/>
                  <a:moveTo>
                    <a:pt x="346" y="267"/>
                  </a:moveTo>
                  <a:cubicBezTo>
                    <a:pt x="354" y="260"/>
                    <a:pt x="358" y="253"/>
                    <a:pt x="357" y="244"/>
                  </a:cubicBezTo>
                  <a:cubicBezTo>
                    <a:pt x="356" y="237"/>
                    <a:pt x="353" y="231"/>
                    <a:pt x="346" y="227"/>
                  </a:cubicBezTo>
                  <a:cubicBezTo>
                    <a:pt x="346" y="241"/>
                    <a:pt x="346" y="253"/>
                    <a:pt x="346" y="267"/>
                  </a:cubicBezTo>
                  <a:close/>
                  <a:moveTo>
                    <a:pt x="109" y="227"/>
                  </a:moveTo>
                  <a:cubicBezTo>
                    <a:pt x="101" y="232"/>
                    <a:pt x="98" y="239"/>
                    <a:pt x="98" y="248"/>
                  </a:cubicBezTo>
                  <a:cubicBezTo>
                    <a:pt x="99" y="256"/>
                    <a:pt x="102" y="262"/>
                    <a:pt x="109" y="266"/>
                  </a:cubicBezTo>
                  <a:cubicBezTo>
                    <a:pt x="109" y="253"/>
                    <a:pt x="109" y="241"/>
                    <a:pt x="109" y="2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Freeform 26">
              <a:extLst>
                <a:ext uri="{FF2B5EF4-FFF2-40B4-BE49-F238E27FC236}">
                  <a16:creationId xmlns:a16="http://schemas.microsoft.com/office/drawing/2014/main" xmlns="" id="{0AADED53-76F9-449B-96CD-43368F1EE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2726" y="3328988"/>
              <a:ext cx="819150" cy="774700"/>
            </a:xfrm>
            <a:custGeom>
              <a:avLst/>
              <a:gdLst>
                <a:gd name="T0" fmla="*/ 190 w 217"/>
                <a:gd name="T1" fmla="*/ 160 h 205"/>
                <a:gd name="T2" fmla="*/ 203 w 217"/>
                <a:gd name="T3" fmla="*/ 146 h 205"/>
                <a:gd name="T4" fmla="*/ 217 w 217"/>
                <a:gd name="T5" fmla="*/ 164 h 205"/>
                <a:gd name="T6" fmla="*/ 176 w 217"/>
                <a:gd name="T7" fmla="*/ 205 h 205"/>
                <a:gd name="T8" fmla="*/ 134 w 217"/>
                <a:gd name="T9" fmla="*/ 163 h 205"/>
                <a:gd name="T10" fmla="*/ 150 w 217"/>
                <a:gd name="T11" fmla="*/ 147 h 205"/>
                <a:gd name="T12" fmla="*/ 161 w 217"/>
                <a:gd name="T13" fmla="*/ 162 h 205"/>
                <a:gd name="T14" fmla="*/ 164 w 217"/>
                <a:gd name="T15" fmla="*/ 160 h 205"/>
                <a:gd name="T16" fmla="*/ 164 w 217"/>
                <a:gd name="T17" fmla="*/ 155 h 205"/>
                <a:gd name="T18" fmla="*/ 161 w 217"/>
                <a:gd name="T19" fmla="*/ 96 h 205"/>
                <a:gd name="T20" fmla="*/ 73 w 217"/>
                <a:gd name="T21" fmla="*/ 25 h 205"/>
                <a:gd name="T22" fmla="*/ 0 w 217"/>
                <a:gd name="T23" fmla="*/ 25 h 205"/>
                <a:gd name="T24" fmla="*/ 0 w 217"/>
                <a:gd name="T25" fmla="*/ 2 h 205"/>
                <a:gd name="T26" fmla="*/ 1 w 217"/>
                <a:gd name="T27" fmla="*/ 2 h 205"/>
                <a:gd name="T28" fmla="*/ 95 w 217"/>
                <a:gd name="T29" fmla="*/ 5 h 205"/>
                <a:gd name="T30" fmla="*/ 188 w 217"/>
                <a:gd name="T31" fmla="*/ 122 h 205"/>
                <a:gd name="T32" fmla="*/ 188 w 217"/>
                <a:gd name="T33" fmla="*/ 159 h 205"/>
                <a:gd name="T34" fmla="*/ 190 w 217"/>
                <a:gd name="T35" fmla="*/ 16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7" h="205">
                  <a:moveTo>
                    <a:pt x="190" y="160"/>
                  </a:moveTo>
                  <a:cubicBezTo>
                    <a:pt x="194" y="156"/>
                    <a:pt x="198" y="151"/>
                    <a:pt x="203" y="146"/>
                  </a:cubicBezTo>
                  <a:cubicBezTo>
                    <a:pt x="208" y="153"/>
                    <a:pt x="213" y="158"/>
                    <a:pt x="217" y="164"/>
                  </a:cubicBezTo>
                  <a:cubicBezTo>
                    <a:pt x="204" y="177"/>
                    <a:pt x="190" y="191"/>
                    <a:pt x="176" y="205"/>
                  </a:cubicBezTo>
                  <a:cubicBezTo>
                    <a:pt x="163" y="191"/>
                    <a:pt x="148" y="177"/>
                    <a:pt x="134" y="163"/>
                  </a:cubicBezTo>
                  <a:cubicBezTo>
                    <a:pt x="139" y="158"/>
                    <a:pt x="144" y="153"/>
                    <a:pt x="150" y="147"/>
                  </a:cubicBezTo>
                  <a:cubicBezTo>
                    <a:pt x="154" y="151"/>
                    <a:pt x="157" y="157"/>
                    <a:pt x="161" y="162"/>
                  </a:cubicBezTo>
                  <a:cubicBezTo>
                    <a:pt x="162" y="161"/>
                    <a:pt x="163" y="160"/>
                    <a:pt x="164" y="160"/>
                  </a:cubicBezTo>
                  <a:cubicBezTo>
                    <a:pt x="164" y="158"/>
                    <a:pt x="165" y="156"/>
                    <a:pt x="164" y="155"/>
                  </a:cubicBezTo>
                  <a:cubicBezTo>
                    <a:pt x="164" y="135"/>
                    <a:pt x="165" y="115"/>
                    <a:pt x="161" y="96"/>
                  </a:cubicBezTo>
                  <a:cubicBezTo>
                    <a:pt x="152" y="55"/>
                    <a:pt x="115" y="26"/>
                    <a:pt x="73" y="25"/>
                  </a:cubicBezTo>
                  <a:cubicBezTo>
                    <a:pt x="49" y="25"/>
                    <a:pt x="25" y="25"/>
                    <a:pt x="0" y="25"/>
                  </a:cubicBezTo>
                  <a:cubicBezTo>
                    <a:pt x="0" y="17"/>
                    <a:pt x="0" y="10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33" y="2"/>
                    <a:pt x="65" y="0"/>
                    <a:pt x="95" y="5"/>
                  </a:cubicBezTo>
                  <a:cubicBezTo>
                    <a:pt x="152" y="15"/>
                    <a:pt x="188" y="64"/>
                    <a:pt x="188" y="122"/>
                  </a:cubicBezTo>
                  <a:cubicBezTo>
                    <a:pt x="188" y="135"/>
                    <a:pt x="188" y="147"/>
                    <a:pt x="188" y="159"/>
                  </a:cubicBezTo>
                  <a:cubicBezTo>
                    <a:pt x="189" y="160"/>
                    <a:pt x="190" y="160"/>
                    <a:pt x="190" y="16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" name="Freeform 27">
              <a:extLst>
                <a:ext uri="{FF2B5EF4-FFF2-40B4-BE49-F238E27FC236}">
                  <a16:creationId xmlns:a16="http://schemas.microsoft.com/office/drawing/2014/main" xmlns="" id="{AECC68DE-651F-4F9F-B8B6-1A053D690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5663" y="5327651"/>
              <a:ext cx="558800" cy="766763"/>
            </a:xfrm>
            <a:custGeom>
              <a:avLst/>
              <a:gdLst>
                <a:gd name="T0" fmla="*/ 28 w 148"/>
                <a:gd name="T1" fmla="*/ 44 h 203"/>
                <a:gd name="T2" fmla="*/ 16 w 148"/>
                <a:gd name="T3" fmla="*/ 59 h 203"/>
                <a:gd name="T4" fmla="*/ 0 w 148"/>
                <a:gd name="T5" fmla="*/ 42 h 203"/>
                <a:gd name="T6" fmla="*/ 42 w 148"/>
                <a:gd name="T7" fmla="*/ 0 h 203"/>
                <a:gd name="T8" fmla="*/ 84 w 148"/>
                <a:gd name="T9" fmla="*/ 42 h 203"/>
                <a:gd name="T10" fmla="*/ 67 w 148"/>
                <a:gd name="T11" fmla="*/ 57 h 203"/>
                <a:gd name="T12" fmla="*/ 56 w 148"/>
                <a:gd name="T13" fmla="*/ 43 h 203"/>
                <a:gd name="T14" fmla="*/ 54 w 148"/>
                <a:gd name="T15" fmla="*/ 45 h 203"/>
                <a:gd name="T16" fmla="*/ 54 w 148"/>
                <a:gd name="T17" fmla="*/ 50 h 203"/>
                <a:gd name="T18" fmla="*/ 56 w 148"/>
                <a:gd name="T19" fmla="*/ 105 h 203"/>
                <a:gd name="T20" fmla="*/ 144 w 148"/>
                <a:gd name="T21" fmla="*/ 179 h 203"/>
                <a:gd name="T22" fmla="*/ 148 w 148"/>
                <a:gd name="T23" fmla="*/ 180 h 203"/>
                <a:gd name="T24" fmla="*/ 148 w 148"/>
                <a:gd name="T25" fmla="*/ 191 h 203"/>
                <a:gd name="T26" fmla="*/ 148 w 148"/>
                <a:gd name="T27" fmla="*/ 203 h 203"/>
                <a:gd name="T28" fmla="*/ 100 w 148"/>
                <a:gd name="T29" fmla="*/ 193 h 203"/>
                <a:gd name="T30" fmla="*/ 30 w 148"/>
                <a:gd name="T31" fmla="*/ 83 h 203"/>
                <a:gd name="T32" fmla="*/ 30 w 148"/>
                <a:gd name="T33" fmla="*/ 45 h 203"/>
                <a:gd name="T34" fmla="*/ 28 w 148"/>
                <a:gd name="T35" fmla="*/ 44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8" h="203">
                  <a:moveTo>
                    <a:pt x="28" y="44"/>
                  </a:moveTo>
                  <a:cubicBezTo>
                    <a:pt x="24" y="49"/>
                    <a:pt x="20" y="54"/>
                    <a:pt x="16" y="59"/>
                  </a:cubicBezTo>
                  <a:cubicBezTo>
                    <a:pt x="10" y="52"/>
                    <a:pt x="5" y="47"/>
                    <a:pt x="0" y="42"/>
                  </a:cubicBezTo>
                  <a:cubicBezTo>
                    <a:pt x="14" y="28"/>
                    <a:pt x="28" y="14"/>
                    <a:pt x="42" y="0"/>
                  </a:cubicBezTo>
                  <a:cubicBezTo>
                    <a:pt x="56" y="13"/>
                    <a:pt x="70" y="28"/>
                    <a:pt x="84" y="42"/>
                  </a:cubicBezTo>
                  <a:cubicBezTo>
                    <a:pt x="79" y="46"/>
                    <a:pt x="73" y="51"/>
                    <a:pt x="67" y="57"/>
                  </a:cubicBezTo>
                  <a:cubicBezTo>
                    <a:pt x="64" y="53"/>
                    <a:pt x="60" y="48"/>
                    <a:pt x="56" y="43"/>
                  </a:cubicBezTo>
                  <a:cubicBezTo>
                    <a:pt x="56" y="44"/>
                    <a:pt x="55" y="44"/>
                    <a:pt x="54" y="45"/>
                  </a:cubicBezTo>
                  <a:cubicBezTo>
                    <a:pt x="54" y="47"/>
                    <a:pt x="54" y="48"/>
                    <a:pt x="54" y="50"/>
                  </a:cubicBezTo>
                  <a:cubicBezTo>
                    <a:pt x="54" y="68"/>
                    <a:pt x="53" y="87"/>
                    <a:pt x="56" y="105"/>
                  </a:cubicBezTo>
                  <a:cubicBezTo>
                    <a:pt x="65" y="148"/>
                    <a:pt x="100" y="177"/>
                    <a:pt x="144" y="179"/>
                  </a:cubicBezTo>
                  <a:cubicBezTo>
                    <a:pt x="145" y="180"/>
                    <a:pt x="146" y="180"/>
                    <a:pt x="148" y="180"/>
                  </a:cubicBezTo>
                  <a:cubicBezTo>
                    <a:pt x="148" y="184"/>
                    <a:pt x="148" y="188"/>
                    <a:pt x="148" y="191"/>
                  </a:cubicBezTo>
                  <a:cubicBezTo>
                    <a:pt x="148" y="195"/>
                    <a:pt x="148" y="199"/>
                    <a:pt x="148" y="203"/>
                  </a:cubicBezTo>
                  <a:cubicBezTo>
                    <a:pt x="131" y="203"/>
                    <a:pt x="115" y="200"/>
                    <a:pt x="100" y="193"/>
                  </a:cubicBezTo>
                  <a:cubicBezTo>
                    <a:pt x="54" y="171"/>
                    <a:pt x="31" y="134"/>
                    <a:pt x="30" y="83"/>
                  </a:cubicBezTo>
                  <a:cubicBezTo>
                    <a:pt x="30" y="71"/>
                    <a:pt x="30" y="58"/>
                    <a:pt x="30" y="45"/>
                  </a:cubicBezTo>
                  <a:cubicBezTo>
                    <a:pt x="29" y="45"/>
                    <a:pt x="29" y="45"/>
                    <a:pt x="28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" name="Freeform 28">
              <a:extLst>
                <a:ext uri="{FF2B5EF4-FFF2-40B4-BE49-F238E27FC236}">
                  <a16:creationId xmlns:a16="http://schemas.microsoft.com/office/drawing/2014/main" xmlns="" id="{271E26F1-A6EB-4EAE-9E80-8A60EC6ED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913" y="4851401"/>
              <a:ext cx="533400" cy="84138"/>
            </a:xfrm>
            <a:custGeom>
              <a:avLst/>
              <a:gdLst>
                <a:gd name="T0" fmla="*/ 0 w 141"/>
                <a:gd name="T1" fmla="*/ 22 h 22"/>
                <a:gd name="T2" fmla="*/ 0 w 141"/>
                <a:gd name="T3" fmla="*/ 0 h 22"/>
                <a:gd name="T4" fmla="*/ 141 w 141"/>
                <a:gd name="T5" fmla="*/ 0 h 22"/>
                <a:gd name="T6" fmla="*/ 141 w 141"/>
                <a:gd name="T7" fmla="*/ 22 h 22"/>
                <a:gd name="T8" fmla="*/ 0 w 141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22">
                  <a:moveTo>
                    <a:pt x="0" y="22"/>
                  </a:moveTo>
                  <a:cubicBezTo>
                    <a:pt x="0" y="15"/>
                    <a:pt x="0" y="8"/>
                    <a:pt x="0" y="0"/>
                  </a:cubicBezTo>
                  <a:cubicBezTo>
                    <a:pt x="47" y="0"/>
                    <a:pt x="93" y="0"/>
                    <a:pt x="141" y="0"/>
                  </a:cubicBezTo>
                  <a:cubicBezTo>
                    <a:pt x="141" y="7"/>
                    <a:pt x="141" y="15"/>
                    <a:pt x="141" y="22"/>
                  </a:cubicBezTo>
                  <a:cubicBezTo>
                    <a:pt x="94" y="22"/>
                    <a:pt x="47" y="22"/>
                    <a:pt x="0" y="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" name="Freeform 29">
              <a:extLst>
                <a:ext uri="{FF2B5EF4-FFF2-40B4-BE49-F238E27FC236}">
                  <a16:creationId xmlns:a16="http://schemas.microsoft.com/office/drawing/2014/main" xmlns="" id="{77E91951-9261-49B1-90F5-A2D030C5E74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3951" y="3333751"/>
              <a:ext cx="90488" cy="90488"/>
            </a:xfrm>
            <a:custGeom>
              <a:avLst/>
              <a:gdLst>
                <a:gd name="T0" fmla="*/ 24 w 24"/>
                <a:gd name="T1" fmla="*/ 0 h 24"/>
                <a:gd name="T2" fmla="*/ 24 w 24"/>
                <a:gd name="T3" fmla="*/ 24 h 24"/>
                <a:gd name="T4" fmla="*/ 0 w 24"/>
                <a:gd name="T5" fmla="*/ 24 h 24"/>
                <a:gd name="T6" fmla="*/ 0 w 24"/>
                <a:gd name="T7" fmla="*/ 4 h 24"/>
                <a:gd name="T8" fmla="*/ 4 w 24"/>
                <a:gd name="T9" fmla="*/ 1 h 24"/>
                <a:gd name="T10" fmla="*/ 24 w 24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4">
                  <a:moveTo>
                    <a:pt x="24" y="0"/>
                  </a:moveTo>
                  <a:cubicBezTo>
                    <a:pt x="24" y="9"/>
                    <a:pt x="24" y="16"/>
                    <a:pt x="24" y="24"/>
                  </a:cubicBezTo>
                  <a:cubicBezTo>
                    <a:pt x="16" y="24"/>
                    <a:pt x="9" y="24"/>
                    <a:pt x="0" y="24"/>
                  </a:cubicBezTo>
                  <a:cubicBezTo>
                    <a:pt x="0" y="17"/>
                    <a:pt x="0" y="10"/>
                    <a:pt x="0" y="4"/>
                  </a:cubicBezTo>
                  <a:cubicBezTo>
                    <a:pt x="0" y="2"/>
                    <a:pt x="3" y="1"/>
                    <a:pt x="4" y="1"/>
                  </a:cubicBezTo>
                  <a:cubicBezTo>
                    <a:pt x="10" y="0"/>
                    <a:pt x="17" y="0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" name="Freeform 30">
              <a:extLst>
                <a:ext uri="{FF2B5EF4-FFF2-40B4-BE49-F238E27FC236}">
                  <a16:creationId xmlns:a16="http://schemas.microsoft.com/office/drawing/2014/main" xmlns="" id="{D374B0DE-F536-4C5A-AC64-50B140F2CDA5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4926" y="3336926"/>
              <a:ext cx="87313" cy="87313"/>
            </a:xfrm>
            <a:custGeom>
              <a:avLst/>
              <a:gdLst>
                <a:gd name="T0" fmla="*/ 23 w 23"/>
                <a:gd name="T1" fmla="*/ 23 h 23"/>
                <a:gd name="T2" fmla="*/ 0 w 23"/>
                <a:gd name="T3" fmla="*/ 23 h 23"/>
                <a:gd name="T4" fmla="*/ 0 w 23"/>
                <a:gd name="T5" fmla="*/ 0 h 23"/>
                <a:gd name="T6" fmla="*/ 23 w 23"/>
                <a:gd name="T7" fmla="*/ 0 h 23"/>
                <a:gd name="T8" fmla="*/ 23 w 23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cubicBezTo>
                    <a:pt x="15" y="23"/>
                    <a:pt x="7" y="23"/>
                    <a:pt x="0" y="23"/>
                  </a:cubicBezTo>
                  <a:cubicBezTo>
                    <a:pt x="0" y="15"/>
                    <a:pt x="0" y="8"/>
                    <a:pt x="0" y="0"/>
                  </a:cubicBezTo>
                  <a:cubicBezTo>
                    <a:pt x="7" y="0"/>
                    <a:pt x="15" y="0"/>
                    <a:pt x="23" y="0"/>
                  </a:cubicBezTo>
                  <a:cubicBezTo>
                    <a:pt x="23" y="7"/>
                    <a:pt x="23" y="15"/>
                    <a:pt x="23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" name="Freeform 31">
              <a:extLst>
                <a:ext uri="{FF2B5EF4-FFF2-40B4-BE49-F238E27FC236}">
                  <a16:creationId xmlns:a16="http://schemas.microsoft.com/office/drawing/2014/main" xmlns="" id="{169D489A-ECA1-4D42-B93D-A1502DE28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4951" y="6007101"/>
              <a:ext cx="87313" cy="92075"/>
            </a:xfrm>
            <a:custGeom>
              <a:avLst/>
              <a:gdLst>
                <a:gd name="T0" fmla="*/ 0 w 23"/>
                <a:gd name="T1" fmla="*/ 23 h 24"/>
                <a:gd name="T2" fmla="*/ 0 w 23"/>
                <a:gd name="T3" fmla="*/ 0 h 24"/>
                <a:gd name="T4" fmla="*/ 23 w 23"/>
                <a:gd name="T5" fmla="*/ 0 h 24"/>
                <a:gd name="T6" fmla="*/ 23 w 23"/>
                <a:gd name="T7" fmla="*/ 20 h 24"/>
                <a:gd name="T8" fmla="*/ 19 w 23"/>
                <a:gd name="T9" fmla="*/ 23 h 24"/>
                <a:gd name="T10" fmla="*/ 0 w 23"/>
                <a:gd name="T11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4">
                  <a:moveTo>
                    <a:pt x="0" y="23"/>
                  </a:moveTo>
                  <a:cubicBezTo>
                    <a:pt x="0" y="15"/>
                    <a:pt x="0" y="8"/>
                    <a:pt x="0" y="0"/>
                  </a:cubicBezTo>
                  <a:cubicBezTo>
                    <a:pt x="7" y="0"/>
                    <a:pt x="15" y="0"/>
                    <a:pt x="23" y="0"/>
                  </a:cubicBezTo>
                  <a:cubicBezTo>
                    <a:pt x="23" y="7"/>
                    <a:pt x="23" y="13"/>
                    <a:pt x="23" y="20"/>
                  </a:cubicBezTo>
                  <a:cubicBezTo>
                    <a:pt x="23" y="21"/>
                    <a:pt x="20" y="23"/>
                    <a:pt x="19" y="23"/>
                  </a:cubicBezTo>
                  <a:cubicBezTo>
                    <a:pt x="13" y="24"/>
                    <a:pt x="7" y="23"/>
                    <a:pt x="0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Freeform 32">
              <a:extLst>
                <a:ext uri="{FF2B5EF4-FFF2-40B4-BE49-F238E27FC236}">
                  <a16:creationId xmlns:a16="http://schemas.microsoft.com/office/drawing/2014/main" xmlns="" id="{DB7EAE40-02E4-4CDD-822C-1B68FBDF5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2751" y="6007101"/>
              <a:ext cx="87313" cy="87313"/>
            </a:xfrm>
            <a:custGeom>
              <a:avLst/>
              <a:gdLst>
                <a:gd name="T0" fmla="*/ 0 w 23"/>
                <a:gd name="T1" fmla="*/ 23 h 23"/>
                <a:gd name="T2" fmla="*/ 0 w 23"/>
                <a:gd name="T3" fmla="*/ 0 h 23"/>
                <a:gd name="T4" fmla="*/ 23 w 23"/>
                <a:gd name="T5" fmla="*/ 0 h 23"/>
                <a:gd name="T6" fmla="*/ 23 w 23"/>
                <a:gd name="T7" fmla="*/ 23 h 23"/>
                <a:gd name="T8" fmla="*/ 0 w 23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0" y="23"/>
                  </a:moveTo>
                  <a:cubicBezTo>
                    <a:pt x="0" y="15"/>
                    <a:pt x="0" y="8"/>
                    <a:pt x="0" y="0"/>
                  </a:cubicBezTo>
                  <a:cubicBezTo>
                    <a:pt x="7" y="0"/>
                    <a:pt x="15" y="0"/>
                    <a:pt x="23" y="0"/>
                  </a:cubicBezTo>
                  <a:cubicBezTo>
                    <a:pt x="23" y="7"/>
                    <a:pt x="23" y="15"/>
                    <a:pt x="23" y="23"/>
                  </a:cubicBezTo>
                  <a:cubicBezTo>
                    <a:pt x="15" y="23"/>
                    <a:pt x="8" y="23"/>
                    <a:pt x="0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Freeform 33">
              <a:extLst>
                <a:ext uri="{FF2B5EF4-FFF2-40B4-BE49-F238E27FC236}">
                  <a16:creationId xmlns:a16="http://schemas.microsoft.com/office/drawing/2014/main" xmlns="" id="{F711135C-81EB-46DE-B71A-C6999D63C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8813" y="4908551"/>
              <a:ext cx="44450" cy="150813"/>
            </a:xfrm>
            <a:custGeom>
              <a:avLst/>
              <a:gdLst>
                <a:gd name="T0" fmla="*/ 0 w 12"/>
                <a:gd name="T1" fmla="*/ 40 h 40"/>
                <a:gd name="T2" fmla="*/ 0 w 12"/>
                <a:gd name="T3" fmla="*/ 0 h 40"/>
                <a:gd name="T4" fmla="*/ 11 w 12"/>
                <a:gd name="T5" fmla="*/ 17 h 40"/>
                <a:gd name="T6" fmla="*/ 0 w 12"/>
                <a:gd name="T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0">
                  <a:moveTo>
                    <a:pt x="0" y="40"/>
                  </a:moveTo>
                  <a:cubicBezTo>
                    <a:pt x="0" y="26"/>
                    <a:pt x="0" y="14"/>
                    <a:pt x="0" y="0"/>
                  </a:cubicBezTo>
                  <a:cubicBezTo>
                    <a:pt x="7" y="4"/>
                    <a:pt x="10" y="10"/>
                    <a:pt x="11" y="17"/>
                  </a:cubicBezTo>
                  <a:cubicBezTo>
                    <a:pt x="12" y="26"/>
                    <a:pt x="8" y="33"/>
                    <a:pt x="0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Freeform 34">
              <a:extLst>
                <a:ext uri="{FF2B5EF4-FFF2-40B4-BE49-F238E27FC236}">
                  <a16:creationId xmlns:a16="http://schemas.microsoft.com/office/drawing/2014/main" xmlns="" id="{D088867E-E414-44E5-9AF5-6F2E96143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0601" y="4908551"/>
              <a:ext cx="41275" cy="147638"/>
            </a:xfrm>
            <a:custGeom>
              <a:avLst/>
              <a:gdLst>
                <a:gd name="T0" fmla="*/ 11 w 11"/>
                <a:gd name="T1" fmla="*/ 0 h 39"/>
                <a:gd name="T2" fmla="*/ 11 w 11"/>
                <a:gd name="T3" fmla="*/ 39 h 39"/>
                <a:gd name="T4" fmla="*/ 0 w 11"/>
                <a:gd name="T5" fmla="*/ 21 h 39"/>
                <a:gd name="T6" fmla="*/ 11 w 11"/>
                <a:gd name="T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39">
                  <a:moveTo>
                    <a:pt x="11" y="0"/>
                  </a:moveTo>
                  <a:cubicBezTo>
                    <a:pt x="11" y="14"/>
                    <a:pt x="11" y="26"/>
                    <a:pt x="11" y="39"/>
                  </a:cubicBezTo>
                  <a:cubicBezTo>
                    <a:pt x="4" y="35"/>
                    <a:pt x="1" y="29"/>
                    <a:pt x="0" y="21"/>
                  </a:cubicBezTo>
                  <a:cubicBezTo>
                    <a:pt x="0" y="12"/>
                    <a:pt x="3" y="5"/>
                    <a:pt x="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" name="Freeform 35">
              <a:extLst>
                <a:ext uri="{FF2B5EF4-FFF2-40B4-BE49-F238E27FC236}">
                  <a16:creationId xmlns:a16="http://schemas.microsoft.com/office/drawing/2014/main" xmlns="" id="{071150C4-B967-4FB6-B16D-6ED046AE1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9976" y="3567113"/>
              <a:ext cx="692150" cy="687388"/>
            </a:xfrm>
            <a:custGeom>
              <a:avLst/>
              <a:gdLst>
                <a:gd name="T0" fmla="*/ 127 w 183"/>
                <a:gd name="T1" fmla="*/ 139 h 182"/>
                <a:gd name="T2" fmla="*/ 141 w 183"/>
                <a:gd name="T3" fmla="*/ 156 h 182"/>
                <a:gd name="T4" fmla="*/ 33 w 183"/>
                <a:gd name="T5" fmla="*/ 150 h 182"/>
                <a:gd name="T6" fmla="*/ 30 w 183"/>
                <a:gd name="T7" fmla="*/ 36 h 182"/>
                <a:gd name="T8" fmla="*/ 144 w 183"/>
                <a:gd name="T9" fmla="*/ 28 h 182"/>
                <a:gd name="T10" fmla="*/ 157 w 183"/>
                <a:gd name="T11" fmla="*/ 141 h 182"/>
                <a:gd name="T12" fmla="*/ 138 w 183"/>
                <a:gd name="T13" fmla="*/ 127 h 182"/>
                <a:gd name="T14" fmla="*/ 148 w 183"/>
                <a:gd name="T15" fmla="*/ 77 h 182"/>
                <a:gd name="T16" fmla="*/ 123 w 183"/>
                <a:gd name="T17" fmla="*/ 43 h 182"/>
                <a:gd name="T18" fmla="*/ 48 w 183"/>
                <a:gd name="T19" fmla="*/ 52 h 182"/>
                <a:gd name="T20" fmla="*/ 45 w 183"/>
                <a:gd name="T21" fmla="*/ 128 h 182"/>
                <a:gd name="T22" fmla="*/ 127 w 183"/>
                <a:gd name="T23" fmla="*/ 139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3" h="182">
                  <a:moveTo>
                    <a:pt x="127" y="139"/>
                  </a:moveTo>
                  <a:cubicBezTo>
                    <a:pt x="132" y="145"/>
                    <a:pt x="136" y="151"/>
                    <a:pt x="141" y="156"/>
                  </a:cubicBezTo>
                  <a:cubicBezTo>
                    <a:pt x="114" y="180"/>
                    <a:pt x="65" y="182"/>
                    <a:pt x="33" y="150"/>
                  </a:cubicBezTo>
                  <a:cubicBezTo>
                    <a:pt x="1" y="119"/>
                    <a:pt x="0" y="69"/>
                    <a:pt x="30" y="36"/>
                  </a:cubicBezTo>
                  <a:cubicBezTo>
                    <a:pt x="60" y="4"/>
                    <a:pt x="110" y="0"/>
                    <a:pt x="144" y="28"/>
                  </a:cubicBezTo>
                  <a:cubicBezTo>
                    <a:pt x="177" y="56"/>
                    <a:pt x="183" y="106"/>
                    <a:pt x="157" y="141"/>
                  </a:cubicBezTo>
                  <a:cubicBezTo>
                    <a:pt x="151" y="136"/>
                    <a:pt x="145" y="132"/>
                    <a:pt x="138" y="127"/>
                  </a:cubicBezTo>
                  <a:cubicBezTo>
                    <a:pt x="149" y="111"/>
                    <a:pt x="152" y="95"/>
                    <a:pt x="148" y="77"/>
                  </a:cubicBezTo>
                  <a:cubicBezTo>
                    <a:pt x="144" y="62"/>
                    <a:pt x="136" y="51"/>
                    <a:pt x="123" y="43"/>
                  </a:cubicBezTo>
                  <a:cubicBezTo>
                    <a:pt x="100" y="27"/>
                    <a:pt x="67" y="31"/>
                    <a:pt x="48" y="52"/>
                  </a:cubicBezTo>
                  <a:cubicBezTo>
                    <a:pt x="28" y="74"/>
                    <a:pt x="27" y="105"/>
                    <a:pt x="45" y="128"/>
                  </a:cubicBezTo>
                  <a:cubicBezTo>
                    <a:pt x="61" y="149"/>
                    <a:pt x="96" y="160"/>
                    <a:pt x="127" y="1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xmlns="" id="{7A2740B9-0899-47D9-AF1A-03C1170EC2C1}"/>
              </a:ext>
            </a:extLst>
          </p:cNvPr>
          <p:cNvGrpSpPr/>
          <p:nvPr/>
        </p:nvGrpSpPr>
        <p:grpSpPr>
          <a:xfrm>
            <a:off x="9664365" y="2605116"/>
            <a:ext cx="854463" cy="862438"/>
            <a:chOff x="7135813" y="3078162"/>
            <a:chExt cx="3571875" cy="3605213"/>
          </a:xfrm>
        </p:grpSpPr>
        <p:sp>
          <p:nvSpPr>
            <p:cNvPr id="104" name="Freeform 39">
              <a:extLst>
                <a:ext uri="{FF2B5EF4-FFF2-40B4-BE49-F238E27FC236}">
                  <a16:creationId xmlns:a16="http://schemas.microsoft.com/office/drawing/2014/main" xmlns="" id="{D071D531-5F44-47A1-9CE6-8D0C4A6AB4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35813" y="3078162"/>
              <a:ext cx="3571875" cy="3605213"/>
            </a:xfrm>
            <a:custGeom>
              <a:avLst/>
              <a:gdLst>
                <a:gd name="T0" fmla="*/ 3 w 1536"/>
                <a:gd name="T1" fmla="*/ 1402 h 1551"/>
                <a:gd name="T2" fmla="*/ 53 w 1536"/>
                <a:gd name="T3" fmla="*/ 1205 h 1551"/>
                <a:gd name="T4" fmla="*/ 328 w 1536"/>
                <a:gd name="T5" fmla="*/ 845 h 1551"/>
                <a:gd name="T6" fmla="*/ 405 w 1536"/>
                <a:gd name="T7" fmla="*/ 767 h 1551"/>
                <a:gd name="T8" fmla="*/ 170 w 1536"/>
                <a:gd name="T9" fmla="*/ 391 h 1551"/>
                <a:gd name="T10" fmla="*/ 533 w 1536"/>
                <a:gd name="T11" fmla="*/ 34 h 1551"/>
                <a:gd name="T12" fmla="*/ 877 w 1536"/>
                <a:gd name="T13" fmla="*/ 411 h 1551"/>
                <a:gd name="T14" fmla="*/ 621 w 1536"/>
                <a:gd name="T15" fmla="*/ 806 h 1551"/>
                <a:gd name="T16" fmla="*/ 948 w 1536"/>
                <a:gd name="T17" fmla="*/ 929 h 1551"/>
                <a:gd name="T18" fmla="*/ 1304 w 1536"/>
                <a:gd name="T19" fmla="*/ 859 h 1551"/>
                <a:gd name="T20" fmla="*/ 1333 w 1536"/>
                <a:gd name="T21" fmla="*/ 1311 h 1551"/>
                <a:gd name="T22" fmla="*/ 1525 w 1536"/>
                <a:gd name="T23" fmla="*/ 1501 h 1551"/>
                <a:gd name="T24" fmla="*/ 522 w 1536"/>
                <a:gd name="T25" fmla="*/ 891 h 1551"/>
                <a:gd name="T26" fmla="*/ 736 w 1536"/>
                <a:gd name="T27" fmla="*/ 572 h 1551"/>
                <a:gd name="T28" fmla="*/ 572 w 1536"/>
                <a:gd name="T29" fmla="*/ 296 h 1551"/>
                <a:gd name="T30" fmla="*/ 332 w 1536"/>
                <a:gd name="T31" fmla="*/ 327 h 1551"/>
                <a:gd name="T32" fmla="*/ 472 w 1536"/>
                <a:gd name="T33" fmla="*/ 815 h 1551"/>
                <a:gd name="T34" fmla="*/ 1134 w 1536"/>
                <a:gd name="T35" fmla="*/ 1421 h 1551"/>
                <a:gd name="T36" fmla="*/ 1182 w 1536"/>
                <a:gd name="T37" fmla="*/ 1501 h 1551"/>
                <a:gd name="T38" fmla="*/ 1131 w 1536"/>
                <a:gd name="T39" fmla="*/ 985 h 1551"/>
                <a:gd name="T40" fmla="*/ 845 w 1536"/>
                <a:gd name="T41" fmla="*/ 1382 h 1551"/>
                <a:gd name="T42" fmla="*/ 949 w 1536"/>
                <a:gd name="T43" fmla="*/ 1491 h 1551"/>
                <a:gd name="T44" fmla="*/ 952 w 1536"/>
                <a:gd name="T45" fmla="*/ 1373 h 1551"/>
                <a:gd name="T46" fmla="*/ 1164 w 1536"/>
                <a:gd name="T47" fmla="*/ 1390 h 1551"/>
                <a:gd name="T48" fmla="*/ 485 w 1536"/>
                <a:gd name="T49" fmla="*/ 242 h 1551"/>
                <a:gd name="T50" fmla="*/ 645 w 1536"/>
                <a:gd name="T51" fmla="*/ 329 h 1551"/>
                <a:gd name="T52" fmla="*/ 829 w 1536"/>
                <a:gd name="T53" fmla="*/ 369 h 1551"/>
                <a:gd name="T54" fmla="*/ 508 w 1536"/>
                <a:gd name="T55" fmla="*/ 88 h 1551"/>
                <a:gd name="T56" fmla="*/ 246 w 1536"/>
                <a:gd name="T57" fmla="*/ 364 h 1551"/>
                <a:gd name="T58" fmla="*/ 803 w 1536"/>
                <a:gd name="T59" fmla="*/ 1407 h 1551"/>
                <a:gd name="T60" fmla="*/ 720 w 1536"/>
                <a:gd name="T61" fmla="*/ 920 h 1551"/>
                <a:gd name="T62" fmla="*/ 493 w 1536"/>
                <a:gd name="T63" fmla="*/ 1008 h 1551"/>
                <a:gd name="T64" fmla="*/ 491 w 1536"/>
                <a:gd name="T65" fmla="*/ 1228 h 1551"/>
                <a:gd name="T66" fmla="*/ 589 w 1536"/>
                <a:gd name="T67" fmla="*/ 1303 h 1551"/>
                <a:gd name="T68" fmla="*/ 646 w 1536"/>
                <a:gd name="T69" fmla="*/ 1500 h 1551"/>
                <a:gd name="T70" fmla="*/ 200 w 1536"/>
                <a:gd name="T71" fmla="*/ 1203 h 1551"/>
                <a:gd name="T72" fmla="*/ 254 w 1536"/>
                <a:gd name="T73" fmla="*/ 1007 h 1551"/>
                <a:gd name="T74" fmla="*/ 53 w 1536"/>
                <a:gd name="T75" fmla="*/ 1501 h 1551"/>
                <a:gd name="T76" fmla="*/ 53 w 1536"/>
                <a:gd name="T77" fmla="*/ 1453 h 1551"/>
                <a:gd name="T78" fmla="*/ 249 w 1536"/>
                <a:gd name="T79" fmla="*/ 1354 h 1551"/>
                <a:gd name="T80" fmla="*/ 595 w 1536"/>
                <a:gd name="T81" fmla="*/ 1401 h 1551"/>
                <a:gd name="T82" fmla="*/ 249 w 1536"/>
                <a:gd name="T83" fmla="*/ 1255 h 1551"/>
                <a:gd name="T84" fmla="*/ 249 w 1536"/>
                <a:gd name="T85" fmla="*/ 1255 h 1551"/>
                <a:gd name="T86" fmla="*/ 251 w 1536"/>
                <a:gd name="T87" fmla="*/ 1156 h 1551"/>
                <a:gd name="T88" fmla="*/ 447 w 1536"/>
                <a:gd name="T89" fmla="*/ 1104 h 1551"/>
                <a:gd name="T90" fmla="*/ 399 w 1536"/>
                <a:gd name="T91" fmla="*/ 1500 h 1551"/>
                <a:gd name="T92" fmla="*/ 346 w 1536"/>
                <a:gd name="T93" fmla="*/ 1500 h 1551"/>
                <a:gd name="T94" fmla="*/ 349 w 1536"/>
                <a:gd name="T95" fmla="*/ 1354 h 1551"/>
                <a:gd name="T96" fmla="*/ 299 w 1536"/>
                <a:gd name="T97" fmla="*/ 1479 h 1551"/>
                <a:gd name="T98" fmla="*/ 300 w 1536"/>
                <a:gd name="T99" fmla="*/ 1302 h 1551"/>
                <a:gd name="T100" fmla="*/ 1312 w 1536"/>
                <a:gd name="T101" fmla="*/ 908 h 1551"/>
                <a:gd name="T102" fmla="*/ 769 w 1536"/>
                <a:gd name="T103" fmla="*/ 908 h 1551"/>
                <a:gd name="T104" fmla="*/ 399 w 1536"/>
                <a:gd name="T105" fmla="*/ 875 h 1551"/>
                <a:gd name="T106" fmla="*/ 433 w 1536"/>
                <a:gd name="T107" fmla="*/ 865 h 1551"/>
                <a:gd name="T108" fmla="*/ 602 w 1536"/>
                <a:gd name="T109" fmla="*/ 867 h 1551"/>
                <a:gd name="T110" fmla="*/ 249 w 1536"/>
                <a:gd name="T111" fmla="*/ 415 h 1551"/>
                <a:gd name="T112" fmla="*/ 795 w 1536"/>
                <a:gd name="T113" fmla="*/ 415 h 1551"/>
                <a:gd name="T114" fmla="*/ 1075 w 1536"/>
                <a:gd name="T115" fmla="*/ 1451 h 1551"/>
                <a:gd name="T116" fmla="*/ 1075 w 1536"/>
                <a:gd name="T117" fmla="*/ 1451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36" h="1551">
                  <a:moveTo>
                    <a:pt x="41" y="1551"/>
                  </a:moveTo>
                  <a:cubicBezTo>
                    <a:pt x="13" y="1540"/>
                    <a:pt x="0" y="1520"/>
                    <a:pt x="3" y="1490"/>
                  </a:cubicBezTo>
                  <a:cubicBezTo>
                    <a:pt x="4" y="1469"/>
                    <a:pt x="7" y="1449"/>
                    <a:pt x="8" y="1429"/>
                  </a:cubicBezTo>
                  <a:cubicBezTo>
                    <a:pt x="8" y="1420"/>
                    <a:pt x="3" y="1411"/>
                    <a:pt x="3" y="1402"/>
                  </a:cubicBezTo>
                  <a:cubicBezTo>
                    <a:pt x="4" y="1378"/>
                    <a:pt x="6" y="1354"/>
                    <a:pt x="8" y="1331"/>
                  </a:cubicBezTo>
                  <a:cubicBezTo>
                    <a:pt x="8" y="1327"/>
                    <a:pt x="6" y="1323"/>
                    <a:pt x="6" y="1319"/>
                  </a:cubicBezTo>
                  <a:cubicBezTo>
                    <a:pt x="5" y="1293"/>
                    <a:pt x="2" y="1266"/>
                    <a:pt x="5" y="1241"/>
                  </a:cubicBezTo>
                  <a:cubicBezTo>
                    <a:pt x="8" y="1218"/>
                    <a:pt x="28" y="1206"/>
                    <a:pt x="53" y="1205"/>
                  </a:cubicBezTo>
                  <a:cubicBezTo>
                    <a:pt x="68" y="1204"/>
                    <a:pt x="83" y="1205"/>
                    <a:pt x="101" y="1205"/>
                  </a:cubicBezTo>
                  <a:cubicBezTo>
                    <a:pt x="101" y="1187"/>
                    <a:pt x="101" y="1169"/>
                    <a:pt x="101" y="1152"/>
                  </a:cubicBezTo>
                  <a:cubicBezTo>
                    <a:pt x="102" y="1103"/>
                    <a:pt x="112" y="1056"/>
                    <a:pt x="133" y="1012"/>
                  </a:cubicBezTo>
                  <a:cubicBezTo>
                    <a:pt x="174" y="928"/>
                    <a:pt x="240" y="873"/>
                    <a:pt x="328" y="845"/>
                  </a:cubicBezTo>
                  <a:cubicBezTo>
                    <a:pt x="355" y="836"/>
                    <a:pt x="383" y="828"/>
                    <a:pt x="410" y="820"/>
                  </a:cubicBezTo>
                  <a:cubicBezTo>
                    <a:pt x="420" y="817"/>
                    <a:pt x="424" y="812"/>
                    <a:pt x="423" y="802"/>
                  </a:cubicBezTo>
                  <a:cubicBezTo>
                    <a:pt x="422" y="800"/>
                    <a:pt x="422" y="798"/>
                    <a:pt x="423" y="796"/>
                  </a:cubicBezTo>
                  <a:cubicBezTo>
                    <a:pt x="425" y="781"/>
                    <a:pt x="419" y="774"/>
                    <a:pt x="405" y="767"/>
                  </a:cubicBezTo>
                  <a:cubicBezTo>
                    <a:pt x="326" y="726"/>
                    <a:pt x="277" y="661"/>
                    <a:pt x="257" y="575"/>
                  </a:cubicBezTo>
                  <a:cubicBezTo>
                    <a:pt x="255" y="565"/>
                    <a:pt x="251" y="562"/>
                    <a:pt x="241" y="561"/>
                  </a:cubicBezTo>
                  <a:cubicBezTo>
                    <a:pt x="163" y="551"/>
                    <a:pt x="127" y="474"/>
                    <a:pt x="169" y="407"/>
                  </a:cubicBezTo>
                  <a:cubicBezTo>
                    <a:pt x="171" y="403"/>
                    <a:pt x="172" y="396"/>
                    <a:pt x="170" y="391"/>
                  </a:cubicBezTo>
                  <a:cubicBezTo>
                    <a:pt x="134" y="297"/>
                    <a:pt x="148" y="212"/>
                    <a:pt x="213" y="135"/>
                  </a:cubicBezTo>
                  <a:cubicBezTo>
                    <a:pt x="231" y="112"/>
                    <a:pt x="250" y="89"/>
                    <a:pt x="273" y="71"/>
                  </a:cubicBezTo>
                  <a:cubicBezTo>
                    <a:pt x="344" y="15"/>
                    <a:pt x="424" y="3"/>
                    <a:pt x="510" y="34"/>
                  </a:cubicBezTo>
                  <a:cubicBezTo>
                    <a:pt x="517" y="37"/>
                    <a:pt x="527" y="37"/>
                    <a:pt x="533" y="34"/>
                  </a:cubicBezTo>
                  <a:cubicBezTo>
                    <a:pt x="623" y="0"/>
                    <a:pt x="723" y="20"/>
                    <a:pt x="790" y="89"/>
                  </a:cubicBezTo>
                  <a:cubicBezTo>
                    <a:pt x="810" y="109"/>
                    <a:pt x="829" y="130"/>
                    <a:pt x="845" y="152"/>
                  </a:cubicBezTo>
                  <a:cubicBezTo>
                    <a:pt x="897" y="225"/>
                    <a:pt x="906" y="304"/>
                    <a:pt x="874" y="388"/>
                  </a:cubicBezTo>
                  <a:cubicBezTo>
                    <a:pt x="871" y="397"/>
                    <a:pt x="872" y="403"/>
                    <a:pt x="877" y="411"/>
                  </a:cubicBezTo>
                  <a:cubicBezTo>
                    <a:pt x="916" y="472"/>
                    <a:pt x="879" y="551"/>
                    <a:pt x="807" y="560"/>
                  </a:cubicBezTo>
                  <a:cubicBezTo>
                    <a:pt x="793" y="562"/>
                    <a:pt x="789" y="567"/>
                    <a:pt x="785" y="580"/>
                  </a:cubicBezTo>
                  <a:cubicBezTo>
                    <a:pt x="764" y="666"/>
                    <a:pt x="714" y="730"/>
                    <a:pt x="635" y="769"/>
                  </a:cubicBezTo>
                  <a:cubicBezTo>
                    <a:pt x="615" y="779"/>
                    <a:pt x="622" y="793"/>
                    <a:pt x="621" y="806"/>
                  </a:cubicBezTo>
                  <a:cubicBezTo>
                    <a:pt x="619" y="820"/>
                    <a:pt x="632" y="818"/>
                    <a:pt x="639" y="821"/>
                  </a:cubicBezTo>
                  <a:cubicBezTo>
                    <a:pt x="675" y="833"/>
                    <a:pt x="711" y="845"/>
                    <a:pt x="747" y="857"/>
                  </a:cubicBezTo>
                  <a:cubicBezTo>
                    <a:pt x="753" y="859"/>
                    <a:pt x="760" y="859"/>
                    <a:pt x="766" y="859"/>
                  </a:cubicBezTo>
                  <a:cubicBezTo>
                    <a:pt x="837" y="855"/>
                    <a:pt x="898" y="877"/>
                    <a:pt x="948" y="929"/>
                  </a:cubicBezTo>
                  <a:cubicBezTo>
                    <a:pt x="951" y="932"/>
                    <a:pt x="957" y="933"/>
                    <a:pt x="961" y="933"/>
                  </a:cubicBezTo>
                  <a:cubicBezTo>
                    <a:pt x="1014" y="934"/>
                    <a:pt x="1067" y="934"/>
                    <a:pt x="1120" y="933"/>
                  </a:cubicBezTo>
                  <a:cubicBezTo>
                    <a:pt x="1125" y="933"/>
                    <a:pt x="1132" y="931"/>
                    <a:pt x="1135" y="927"/>
                  </a:cubicBezTo>
                  <a:cubicBezTo>
                    <a:pt x="1182" y="881"/>
                    <a:pt x="1238" y="857"/>
                    <a:pt x="1304" y="859"/>
                  </a:cubicBezTo>
                  <a:cubicBezTo>
                    <a:pt x="1322" y="859"/>
                    <a:pt x="1341" y="859"/>
                    <a:pt x="1361" y="859"/>
                  </a:cubicBezTo>
                  <a:cubicBezTo>
                    <a:pt x="1366" y="921"/>
                    <a:pt x="1361" y="980"/>
                    <a:pt x="1323" y="1032"/>
                  </a:cubicBezTo>
                  <a:cubicBezTo>
                    <a:pt x="1317" y="1041"/>
                    <a:pt x="1318" y="1047"/>
                    <a:pt x="1323" y="1056"/>
                  </a:cubicBezTo>
                  <a:cubicBezTo>
                    <a:pt x="1372" y="1139"/>
                    <a:pt x="1376" y="1225"/>
                    <a:pt x="1333" y="1311"/>
                  </a:cubicBezTo>
                  <a:cubicBezTo>
                    <a:pt x="1316" y="1344"/>
                    <a:pt x="1297" y="1376"/>
                    <a:pt x="1278" y="1407"/>
                  </a:cubicBezTo>
                  <a:cubicBezTo>
                    <a:pt x="1262" y="1436"/>
                    <a:pt x="1253" y="1467"/>
                    <a:pt x="1247" y="1500"/>
                  </a:cubicBezTo>
                  <a:cubicBezTo>
                    <a:pt x="1251" y="1500"/>
                    <a:pt x="1254" y="1501"/>
                    <a:pt x="1257" y="1501"/>
                  </a:cubicBezTo>
                  <a:cubicBezTo>
                    <a:pt x="1347" y="1501"/>
                    <a:pt x="1436" y="1501"/>
                    <a:pt x="1525" y="1501"/>
                  </a:cubicBezTo>
                  <a:cubicBezTo>
                    <a:pt x="1529" y="1501"/>
                    <a:pt x="1532" y="1500"/>
                    <a:pt x="1536" y="1500"/>
                  </a:cubicBezTo>
                  <a:cubicBezTo>
                    <a:pt x="1536" y="1517"/>
                    <a:pt x="1536" y="1534"/>
                    <a:pt x="1536" y="1551"/>
                  </a:cubicBezTo>
                  <a:cubicBezTo>
                    <a:pt x="1037" y="1551"/>
                    <a:pt x="539" y="1551"/>
                    <a:pt x="41" y="1551"/>
                  </a:cubicBezTo>
                  <a:close/>
                  <a:moveTo>
                    <a:pt x="522" y="891"/>
                  </a:moveTo>
                  <a:cubicBezTo>
                    <a:pt x="532" y="878"/>
                    <a:pt x="539" y="866"/>
                    <a:pt x="549" y="856"/>
                  </a:cubicBezTo>
                  <a:cubicBezTo>
                    <a:pt x="568" y="836"/>
                    <a:pt x="574" y="814"/>
                    <a:pt x="572" y="787"/>
                  </a:cubicBezTo>
                  <a:cubicBezTo>
                    <a:pt x="568" y="757"/>
                    <a:pt x="583" y="739"/>
                    <a:pt x="610" y="726"/>
                  </a:cubicBezTo>
                  <a:cubicBezTo>
                    <a:pt x="675" y="695"/>
                    <a:pt x="719" y="643"/>
                    <a:pt x="736" y="572"/>
                  </a:cubicBezTo>
                  <a:cubicBezTo>
                    <a:pt x="752" y="507"/>
                    <a:pt x="745" y="441"/>
                    <a:pt x="742" y="376"/>
                  </a:cubicBezTo>
                  <a:cubicBezTo>
                    <a:pt x="741" y="356"/>
                    <a:pt x="729" y="340"/>
                    <a:pt x="712" y="327"/>
                  </a:cubicBezTo>
                  <a:cubicBezTo>
                    <a:pt x="689" y="378"/>
                    <a:pt x="640" y="382"/>
                    <a:pt x="597" y="398"/>
                  </a:cubicBezTo>
                  <a:cubicBezTo>
                    <a:pt x="592" y="363"/>
                    <a:pt x="606" y="325"/>
                    <a:pt x="572" y="296"/>
                  </a:cubicBezTo>
                  <a:cubicBezTo>
                    <a:pt x="555" y="314"/>
                    <a:pt x="539" y="331"/>
                    <a:pt x="519" y="352"/>
                  </a:cubicBezTo>
                  <a:cubicBezTo>
                    <a:pt x="502" y="333"/>
                    <a:pt x="485" y="315"/>
                    <a:pt x="469" y="298"/>
                  </a:cubicBezTo>
                  <a:cubicBezTo>
                    <a:pt x="437" y="326"/>
                    <a:pt x="452" y="363"/>
                    <a:pt x="446" y="398"/>
                  </a:cubicBezTo>
                  <a:cubicBezTo>
                    <a:pt x="403" y="382"/>
                    <a:pt x="354" y="378"/>
                    <a:pt x="332" y="327"/>
                  </a:cubicBezTo>
                  <a:cubicBezTo>
                    <a:pt x="310" y="344"/>
                    <a:pt x="300" y="366"/>
                    <a:pt x="299" y="391"/>
                  </a:cubicBezTo>
                  <a:cubicBezTo>
                    <a:pt x="299" y="435"/>
                    <a:pt x="297" y="479"/>
                    <a:pt x="300" y="523"/>
                  </a:cubicBezTo>
                  <a:cubicBezTo>
                    <a:pt x="304" y="608"/>
                    <a:pt x="342" y="676"/>
                    <a:pt x="417" y="716"/>
                  </a:cubicBezTo>
                  <a:cubicBezTo>
                    <a:pt x="479" y="750"/>
                    <a:pt x="472" y="762"/>
                    <a:pt x="472" y="815"/>
                  </a:cubicBezTo>
                  <a:cubicBezTo>
                    <a:pt x="473" y="819"/>
                    <a:pt x="473" y="825"/>
                    <a:pt x="475" y="829"/>
                  </a:cubicBezTo>
                  <a:cubicBezTo>
                    <a:pt x="490" y="849"/>
                    <a:pt x="505" y="870"/>
                    <a:pt x="522" y="891"/>
                  </a:cubicBezTo>
                  <a:close/>
                  <a:moveTo>
                    <a:pt x="1164" y="1390"/>
                  </a:moveTo>
                  <a:cubicBezTo>
                    <a:pt x="1153" y="1401"/>
                    <a:pt x="1144" y="1413"/>
                    <a:pt x="1134" y="1421"/>
                  </a:cubicBezTo>
                  <a:cubicBezTo>
                    <a:pt x="1124" y="1428"/>
                    <a:pt x="1120" y="1435"/>
                    <a:pt x="1125" y="1447"/>
                  </a:cubicBezTo>
                  <a:cubicBezTo>
                    <a:pt x="1126" y="1450"/>
                    <a:pt x="1126" y="1454"/>
                    <a:pt x="1127" y="1457"/>
                  </a:cubicBezTo>
                  <a:cubicBezTo>
                    <a:pt x="1130" y="1471"/>
                    <a:pt x="1129" y="1491"/>
                    <a:pt x="1138" y="1499"/>
                  </a:cubicBezTo>
                  <a:cubicBezTo>
                    <a:pt x="1148" y="1506"/>
                    <a:pt x="1167" y="1500"/>
                    <a:pt x="1182" y="1501"/>
                  </a:cubicBezTo>
                  <a:cubicBezTo>
                    <a:pt x="1191" y="1502"/>
                    <a:pt x="1196" y="1499"/>
                    <a:pt x="1198" y="1489"/>
                  </a:cubicBezTo>
                  <a:cubicBezTo>
                    <a:pt x="1207" y="1438"/>
                    <a:pt x="1228" y="1391"/>
                    <a:pt x="1256" y="1347"/>
                  </a:cubicBezTo>
                  <a:cubicBezTo>
                    <a:pt x="1268" y="1328"/>
                    <a:pt x="1279" y="1309"/>
                    <a:pt x="1289" y="1289"/>
                  </a:cubicBezTo>
                  <a:cubicBezTo>
                    <a:pt x="1356" y="1159"/>
                    <a:pt x="1276" y="1002"/>
                    <a:pt x="1131" y="985"/>
                  </a:cubicBezTo>
                  <a:cubicBezTo>
                    <a:pt x="1074" y="979"/>
                    <a:pt x="1016" y="983"/>
                    <a:pt x="958" y="983"/>
                  </a:cubicBezTo>
                  <a:cubicBezTo>
                    <a:pt x="951" y="983"/>
                    <a:pt x="944" y="985"/>
                    <a:pt x="937" y="986"/>
                  </a:cubicBezTo>
                  <a:cubicBezTo>
                    <a:pt x="797" y="1016"/>
                    <a:pt x="727" y="1168"/>
                    <a:pt x="796" y="1294"/>
                  </a:cubicBezTo>
                  <a:cubicBezTo>
                    <a:pt x="812" y="1324"/>
                    <a:pt x="830" y="1352"/>
                    <a:pt x="845" y="1382"/>
                  </a:cubicBezTo>
                  <a:cubicBezTo>
                    <a:pt x="857" y="1406"/>
                    <a:pt x="866" y="1432"/>
                    <a:pt x="876" y="1457"/>
                  </a:cubicBezTo>
                  <a:cubicBezTo>
                    <a:pt x="882" y="1471"/>
                    <a:pt x="881" y="1492"/>
                    <a:pt x="891" y="1499"/>
                  </a:cubicBezTo>
                  <a:cubicBezTo>
                    <a:pt x="901" y="1506"/>
                    <a:pt x="921" y="1501"/>
                    <a:pt x="936" y="1501"/>
                  </a:cubicBezTo>
                  <a:cubicBezTo>
                    <a:pt x="944" y="1502"/>
                    <a:pt x="948" y="1499"/>
                    <a:pt x="949" y="1491"/>
                  </a:cubicBezTo>
                  <a:cubicBezTo>
                    <a:pt x="952" y="1474"/>
                    <a:pt x="956" y="1457"/>
                    <a:pt x="958" y="1441"/>
                  </a:cubicBezTo>
                  <a:cubicBezTo>
                    <a:pt x="959" y="1436"/>
                    <a:pt x="956" y="1429"/>
                    <a:pt x="952" y="1425"/>
                  </a:cubicBezTo>
                  <a:cubicBezTo>
                    <a:pt x="942" y="1413"/>
                    <a:pt x="931" y="1403"/>
                    <a:pt x="918" y="1390"/>
                  </a:cubicBezTo>
                  <a:cubicBezTo>
                    <a:pt x="932" y="1383"/>
                    <a:pt x="942" y="1378"/>
                    <a:pt x="952" y="1373"/>
                  </a:cubicBezTo>
                  <a:cubicBezTo>
                    <a:pt x="959" y="1368"/>
                    <a:pt x="964" y="1368"/>
                    <a:pt x="972" y="1375"/>
                  </a:cubicBezTo>
                  <a:cubicBezTo>
                    <a:pt x="982" y="1385"/>
                    <a:pt x="995" y="1394"/>
                    <a:pt x="1008" y="1397"/>
                  </a:cubicBezTo>
                  <a:cubicBezTo>
                    <a:pt x="1050" y="1408"/>
                    <a:pt x="1088" y="1403"/>
                    <a:pt x="1119" y="1367"/>
                  </a:cubicBezTo>
                  <a:cubicBezTo>
                    <a:pt x="1133" y="1374"/>
                    <a:pt x="1147" y="1381"/>
                    <a:pt x="1164" y="1390"/>
                  </a:cubicBezTo>
                  <a:close/>
                  <a:moveTo>
                    <a:pt x="373" y="257"/>
                  </a:moveTo>
                  <a:cubicBezTo>
                    <a:pt x="375" y="283"/>
                    <a:pt x="366" y="313"/>
                    <a:pt x="399" y="329"/>
                  </a:cubicBezTo>
                  <a:cubicBezTo>
                    <a:pt x="407" y="286"/>
                    <a:pt x="430" y="257"/>
                    <a:pt x="468" y="239"/>
                  </a:cubicBezTo>
                  <a:cubicBezTo>
                    <a:pt x="475" y="236"/>
                    <a:pt x="479" y="236"/>
                    <a:pt x="485" y="242"/>
                  </a:cubicBezTo>
                  <a:cubicBezTo>
                    <a:pt x="496" y="255"/>
                    <a:pt x="508" y="268"/>
                    <a:pt x="521" y="282"/>
                  </a:cubicBezTo>
                  <a:cubicBezTo>
                    <a:pt x="535" y="267"/>
                    <a:pt x="547" y="256"/>
                    <a:pt x="558" y="243"/>
                  </a:cubicBezTo>
                  <a:cubicBezTo>
                    <a:pt x="564" y="236"/>
                    <a:pt x="570" y="236"/>
                    <a:pt x="578" y="240"/>
                  </a:cubicBezTo>
                  <a:cubicBezTo>
                    <a:pt x="615" y="259"/>
                    <a:pt x="637" y="288"/>
                    <a:pt x="645" y="329"/>
                  </a:cubicBezTo>
                  <a:cubicBezTo>
                    <a:pt x="677" y="313"/>
                    <a:pt x="669" y="283"/>
                    <a:pt x="671" y="257"/>
                  </a:cubicBezTo>
                  <a:cubicBezTo>
                    <a:pt x="726" y="269"/>
                    <a:pt x="768" y="296"/>
                    <a:pt x="787" y="352"/>
                  </a:cubicBezTo>
                  <a:cubicBezTo>
                    <a:pt x="789" y="356"/>
                    <a:pt x="792" y="363"/>
                    <a:pt x="795" y="364"/>
                  </a:cubicBezTo>
                  <a:cubicBezTo>
                    <a:pt x="806" y="367"/>
                    <a:pt x="818" y="367"/>
                    <a:pt x="829" y="369"/>
                  </a:cubicBezTo>
                  <a:cubicBezTo>
                    <a:pt x="846" y="326"/>
                    <a:pt x="847" y="282"/>
                    <a:pt x="834" y="238"/>
                  </a:cubicBezTo>
                  <a:cubicBezTo>
                    <a:pt x="822" y="198"/>
                    <a:pt x="794" y="168"/>
                    <a:pt x="768" y="137"/>
                  </a:cubicBezTo>
                  <a:cubicBezTo>
                    <a:pt x="707" y="67"/>
                    <a:pt x="618" y="48"/>
                    <a:pt x="535" y="89"/>
                  </a:cubicBezTo>
                  <a:cubicBezTo>
                    <a:pt x="525" y="94"/>
                    <a:pt x="517" y="93"/>
                    <a:pt x="508" y="88"/>
                  </a:cubicBezTo>
                  <a:cubicBezTo>
                    <a:pt x="457" y="63"/>
                    <a:pt x="403" y="58"/>
                    <a:pt x="352" y="82"/>
                  </a:cubicBezTo>
                  <a:cubicBezTo>
                    <a:pt x="279" y="115"/>
                    <a:pt x="231" y="173"/>
                    <a:pt x="207" y="249"/>
                  </a:cubicBezTo>
                  <a:cubicBezTo>
                    <a:pt x="194" y="289"/>
                    <a:pt x="199" y="330"/>
                    <a:pt x="214" y="369"/>
                  </a:cubicBezTo>
                  <a:cubicBezTo>
                    <a:pt x="226" y="367"/>
                    <a:pt x="236" y="367"/>
                    <a:pt x="246" y="364"/>
                  </a:cubicBezTo>
                  <a:cubicBezTo>
                    <a:pt x="250" y="363"/>
                    <a:pt x="254" y="359"/>
                    <a:pt x="255" y="355"/>
                  </a:cubicBezTo>
                  <a:cubicBezTo>
                    <a:pt x="273" y="298"/>
                    <a:pt x="315" y="270"/>
                    <a:pt x="373" y="257"/>
                  </a:cubicBezTo>
                  <a:close/>
                  <a:moveTo>
                    <a:pt x="835" y="1500"/>
                  </a:moveTo>
                  <a:cubicBezTo>
                    <a:pt x="829" y="1466"/>
                    <a:pt x="820" y="1435"/>
                    <a:pt x="803" y="1407"/>
                  </a:cubicBezTo>
                  <a:cubicBezTo>
                    <a:pt x="785" y="1376"/>
                    <a:pt x="767" y="1344"/>
                    <a:pt x="749" y="1312"/>
                  </a:cubicBezTo>
                  <a:cubicBezTo>
                    <a:pt x="722" y="1261"/>
                    <a:pt x="714" y="1206"/>
                    <a:pt x="724" y="1148"/>
                  </a:cubicBezTo>
                  <a:cubicBezTo>
                    <a:pt x="730" y="1110"/>
                    <a:pt x="745" y="1076"/>
                    <a:pt x="766" y="1044"/>
                  </a:cubicBezTo>
                  <a:cubicBezTo>
                    <a:pt x="739" y="1007"/>
                    <a:pt x="722" y="966"/>
                    <a:pt x="720" y="920"/>
                  </a:cubicBezTo>
                  <a:cubicBezTo>
                    <a:pt x="719" y="895"/>
                    <a:pt x="718" y="895"/>
                    <a:pt x="691" y="891"/>
                  </a:cubicBezTo>
                  <a:cubicBezTo>
                    <a:pt x="672" y="963"/>
                    <a:pt x="652" y="1035"/>
                    <a:pt x="632" y="1109"/>
                  </a:cubicBezTo>
                  <a:cubicBezTo>
                    <a:pt x="594" y="1062"/>
                    <a:pt x="558" y="1018"/>
                    <a:pt x="522" y="972"/>
                  </a:cubicBezTo>
                  <a:cubicBezTo>
                    <a:pt x="511" y="985"/>
                    <a:pt x="503" y="997"/>
                    <a:pt x="493" y="1008"/>
                  </a:cubicBezTo>
                  <a:cubicBezTo>
                    <a:pt x="486" y="1016"/>
                    <a:pt x="483" y="1022"/>
                    <a:pt x="490" y="1033"/>
                  </a:cubicBezTo>
                  <a:cubicBezTo>
                    <a:pt x="495" y="1040"/>
                    <a:pt x="496" y="1051"/>
                    <a:pt x="497" y="1060"/>
                  </a:cubicBezTo>
                  <a:cubicBezTo>
                    <a:pt x="500" y="1095"/>
                    <a:pt x="492" y="1129"/>
                    <a:pt x="496" y="1164"/>
                  </a:cubicBezTo>
                  <a:cubicBezTo>
                    <a:pt x="499" y="1185"/>
                    <a:pt x="493" y="1207"/>
                    <a:pt x="491" y="1228"/>
                  </a:cubicBezTo>
                  <a:cubicBezTo>
                    <a:pt x="491" y="1229"/>
                    <a:pt x="491" y="1231"/>
                    <a:pt x="492" y="1232"/>
                  </a:cubicBezTo>
                  <a:cubicBezTo>
                    <a:pt x="493" y="1250"/>
                    <a:pt x="495" y="1268"/>
                    <a:pt x="497" y="1287"/>
                  </a:cubicBezTo>
                  <a:cubicBezTo>
                    <a:pt x="497" y="1292"/>
                    <a:pt x="497" y="1297"/>
                    <a:pt x="497" y="1303"/>
                  </a:cubicBezTo>
                  <a:cubicBezTo>
                    <a:pt x="529" y="1303"/>
                    <a:pt x="559" y="1303"/>
                    <a:pt x="589" y="1303"/>
                  </a:cubicBezTo>
                  <a:cubicBezTo>
                    <a:pt x="626" y="1304"/>
                    <a:pt x="645" y="1323"/>
                    <a:pt x="646" y="1360"/>
                  </a:cubicBezTo>
                  <a:cubicBezTo>
                    <a:pt x="646" y="1369"/>
                    <a:pt x="646" y="1378"/>
                    <a:pt x="645" y="1387"/>
                  </a:cubicBezTo>
                  <a:cubicBezTo>
                    <a:pt x="643" y="1414"/>
                    <a:pt x="642" y="1440"/>
                    <a:pt x="645" y="1467"/>
                  </a:cubicBezTo>
                  <a:cubicBezTo>
                    <a:pt x="647" y="1478"/>
                    <a:pt x="646" y="1489"/>
                    <a:pt x="646" y="1500"/>
                  </a:cubicBezTo>
                  <a:cubicBezTo>
                    <a:pt x="710" y="1500"/>
                    <a:pt x="772" y="1500"/>
                    <a:pt x="835" y="1500"/>
                  </a:cubicBezTo>
                  <a:close/>
                  <a:moveTo>
                    <a:pt x="352" y="890"/>
                  </a:moveTo>
                  <a:cubicBezTo>
                    <a:pt x="215" y="927"/>
                    <a:pt x="132" y="1057"/>
                    <a:pt x="153" y="1203"/>
                  </a:cubicBezTo>
                  <a:cubicBezTo>
                    <a:pt x="169" y="1203"/>
                    <a:pt x="184" y="1203"/>
                    <a:pt x="200" y="1203"/>
                  </a:cubicBezTo>
                  <a:cubicBezTo>
                    <a:pt x="200" y="1188"/>
                    <a:pt x="200" y="1173"/>
                    <a:pt x="200" y="1158"/>
                  </a:cubicBezTo>
                  <a:cubicBezTo>
                    <a:pt x="201" y="1148"/>
                    <a:pt x="206" y="1138"/>
                    <a:pt x="205" y="1128"/>
                  </a:cubicBezTo>
                  <a:cubicBezTo>
                    <a:pt x="205" y="1105"/>
                    <a:pt x="201" y="1083"/>
                    <a:pt x="201" y="1061"/>
                  </a:cubicBezTo>
                  <a:cubicBezTo>
                    <a:pt x="200" y="1027"/>
                    <a:pt x="220" y="1007"/>
                    <a:pt x="254" y="1007"/>
                  </a:cubicBezTo>
                  <a:cubicBezTo>
                    <a:pt x="291" y="1006"/>
                    <a:pt x="328" y="1007"/>
                    <a:pt x="365" y="1007"/>
                  </a:cubicBezTo>
                  <a:cubicBezTo>
                    <a:pt x="370" y="1007"/>
                    <a:pt x="376" y="1007"/>
                    <a:pt x="384" y="1007"/>
                  </a:cubicBezTo>
                  <a:cubicBezTo>
                    <a:pt x="373" y="967"/>
                    <a:pt x="362" y="929"/>
                    <a:pt x="352" y="890"/>
                  </a:cubicBezTo>
                  <a:close/>
                  <a:moveTo>
                    <a:pt x="53" y="1501"/>
                  </a:moveTo>
                  <a:cubicBezTo>
                    <a:pt x="117" y="1501"/>
                    <a:pt x="179" y="1501"/>
                    <a:pt x="242" y="1501"/>
                  </a:cubicBezTo>
                  <a:cubicBezTo>
                    <a:pt x="245" y="1501"/>
                    <a:pt x="249" y="1496"/>
                    <a:pt x="250" y="1493"/>
                  </a:cubicBezTo>
                  <a:cubicBezTo>
                    <a:pt x="250" y="1480"/>
                    <a:pt x="250" y="1466"/>
                    <a:pt x="250" y="1453"/>
                  </a:cubicBezTo>
                  <a:cubicBezTo>
                    <a:pt x="183" y="1453"/>
                    <a:pt x="118" y="1453"/>
                    <a:pt x="53" y="1453"/>
                  </a:cubicBezTo>
                  <a:cubicBezTo>
                    <a:pt x="53" y="1469"/>
                    <a:pt x="53" y="1484"/>
                    <a:pt x="53" y="1501"/>
                  </a:cubicBezTo>
                  <a:close/>
                  <a:moveTo>
                    <a:pt x="53" y="1401"/>
                  </a:moveTo>
                  <a:cubicBezTo>
                    <a:pt x="119" y="1401"/>
                    <a:pt x="184" y="1401"/>
                    <a:pt x="249" y="1401"/>
                  </a:cubicBezTo>
                  <a:cubicBezTo>
                    <a:pt x="249" y="1385"/>
                    <a:pt x="249" y="1369"/>
                    <a:pt x="249" y="1354"/>
                  </a:cubicBezTo>
                  <a:cubicBezTo>
                    <a:pt x="183" y="1354"/>
                    <a:pt x="118" y="1354"/>
                    <a:pt x="53" y="1354"/>
                  </a:cubicBezTo>
                  <a:cubicBezTo>
                    <a:pt x="53" y="1370"/>
                    <a:pt x="53" y="1385"/>
                    <a:pt x="53" y="1401"/>
                  </a:cubicBezTo>
                  <a:close/>
                  <a:moveTo>
                    <a:pt x="399" y="1401"/>
                  </a:moveTo>
                  <a:cubicBezTo>
                    <a:pt x="465" y="1401"/>
                    <a:pt x="530" y="1401"/>
                    <a:pt x="595" y="1401"/>
                  </a:cubicBezTo>
                  <a:cubicBezTo>
                    <a:pt x="595" y="1385"/>
                    <a:pt x="595" y="1370"/>
                    <a:pt x="595" y="1354"/>
                  </a:cubicBezTo>
                  <a:cubicBezTo>
                    <a:pt x="529" y="1354"/>
                    <a:pt x="464" y="1354"/>
                    <a:pt x="399" y="1354"/>
                  </a:cubicBezTo>
                  <a:cubicBezTo>
                    <a:pt x="399" y="1370"/>
                    <a:pt x="399" y="1385"/>
                    <a:pt x="399" y="1401"/>
                  </a:cubicBezTo>
                  <a:close/>
                  <a:moveTo>
                    <a:pt x="249" y="1255"/>
                  </a:moveTo>
                  <a:cubicBezTo>
                    <a:pt x="183" y="1255"/>
                    <a:pt x="118" y="1255"/>
                    <a:pt x="53" y="1255"/>
                  </a:cubicBezTo>
                  <a:cubicBezTo>
                    <a:pt x="53" y="1272"/>
                    <a:pt x="53" y="1287"/>
                    <a:pt x="53" y="1303"/>
                  </a:cubicBezTo>
                  <a:cubicBezTo>
                    <a:pt x="119" y="1303"/>
                    <a:pt x="183" y="1303"/>
                    <a:pt x="249" y="1303"/>
                  </a:cubicBezTo>
                  <a:cubicBezTo>
                    <a:pt x="249" y="1287"/>
                    <a:pt x="249" y="1271"/>
                    <a:pt x="249" y="1255"/>
                  </a:cubicBezTo>
                  <a:close/>
                  <a:moveTo>
                    <a:pt x="251" y="1203"/>
                  </a:moveTo>
                  <a:cubicBezTo>
                    <a:pt x="317" y="1203"/>
                    <a:pt x="382" y="1203"/>
                    <a:pt x="447" y="1203"/>
                  </a:cubicBezTo>
                  <a:cubicBezTo>
                    <a:pt x="447" y="1187"/>
                    <a:pt x="447" y="1172"/>
                    <a:pt x="447" y="1156"/>
                  </a:cubicBezTo>
                  <a:cubicBezTo>
                    <a:pt x="381" y="1156"/>
                    <a:pt x="316" y="1156"/>
                    <a:pt x="251" y="1156"/>
                  </a:cubicBezTo>
                  <a:cubicBezTo>
                    <a:pt x="251" y="1172"/>
                    <a:pt x="251" y="1187"/>
                    <a:pt x="251" y="1203"/>
                  </a:cubicBezTo>
                  <a:close/>
                  <a:moveTo>
                    <a:pt x="251" y="1057"/>
                  </a:moveTo>
                  <a:cubicBezTo>
                    <a:pt x="251" y="1074"/>
                    <a:pt x="251" y="1089"/>
                    <a:pt x="251" y="1104"/>
                  </a:cubicBezTo>
                  <a:cubicBezTo>
                    <a:pt x="317" y="1104"/>
                    <a:pt x="382" y="1104"/>
                    <a:pt x="447" y="1104"/>
                  </a:cubicBezTo>
                  <a:cubicBezTo>
                    <a:pt x="447" y="1088"/>
                    <a:pt x="447" y="1073"/>
                    <a:pt x="447" y="1057"/>
                  </a:cubicBezTo>
                  <a:cubicBezTo>
                    <a:pt x="381" y="1057"/>
                    <a:pt x="317" y="1057"/>
                    <a:pt x="251" y="1057"/>
                  </a:cubicBezTo>
                  <a:close/>
                  <a:moveTo>
                    <a:pt x="399" y="1452"/>
                  </a:moveTo>
                  <a:cubicBezTo>
                    <a:pt x="399" y="1468"/>
                    <a:pt x="399" y="1484"/>
                    <a:pt x="399" y="1500"/>
                  </a:cubicBezTo>
                  <a:cubicBezTo>
                    <a:pt x="464" y="1500"/>
                    <a:pt x="529" y="1500"/>
                    <a:pt x="594" y="1500"/>
                  </a:cubicBezTo>
                  <a:cubicBezTo>
                    <a:pt x="594" y="1484"/>
                    <a:pt x="594" y="1468"/>
                    <a:pt x="594" y="1452"/>
                  </a:cubicBezTo>
                  <a:cubicBezTo>
                    <a:pt x="529" y="1452"/>
                    <a:pt x="465" y="1452"/>
                    <a:pt x="399" y="1452"/>
                  </a:cubicBezTo>
                  <a:close/>
                  <a:moveTo>
                    <a:pt x="346" y="1500"/>
                  </a:moveTo>
                  <a:cubicBezTo>
                    <a:pt x="349" y="1475"/>
                    <a:pt x="352" y="1451"/>
                    <a:pt x="355" y="1427"/>
                  </a:cubicBezTo>
                  <a:cubicBezTo>
                    <a:pt x="355" y="1426"/>
                    <a:pt x="354" y="1425"/>
                    <a:pt x="353" y="1423"/>
                  </a:cubicBezTo>
                  <a:cubicBezTo>
                    <a:pt x="352" y="1411"/>
                    <a:pt x="350" y="1400"/>
                    <a:pt x="349" y="1388"/>
                  </a:cubicBezTo>
                  <a:cubicBezTo>
                    <a:pt x="348" y="1377"/>
                    <a:pt x="349" y="1365"/>
                    <a:pt x="349" y="1354"/>
                  </a:cubicBezTo>
                  <a:cubicBezTo>
                    <a:pt x="331" y="1354"/>
                    <a:pt x="316" y="1354"/>
                    <a:pt x="302" y="1354"/>
                  </a:cubicBezTo>
                  <a:cubicBezTo>
                    <a:pt x="299" y="1379"/>
                    <a:pt x="296" y="1402"/>
                    <a:pt x="293" y="1426"/>
                  </a:cubicBezTo>
                  <a:cubicBezTo>
                    <a:pt x="293" y="1427"/>
                    <a:pt x="294" y="1429"/>
                    <a:pt x="294" y="1430"/>
                  </a:cubicBezTo>
                  <a:cubicBezTo>
                    <a:pt x="296" y="1446"/>
                    <a:pt x="298" y="1462"/>
                    <a:pt x="299" y="1479"/>
                  </a:cubicBezTo>
                  <a:cubicBezTo>
                    <a:pt x="300" y="1486"/>
                    <a:pt x="299" y="1493"/>
                    <a:pt x="299" y="1500"/>
                  </a:cubicBezTo>
                  <a:cubicBezTo>
                    <a:pt x="317" y="1500"/>
                    <a:pt x="332" y="1500"/>
                    <a:pt x="346" y="1500"/>
                  </a:cubicBezTo>
                  <a:close/>
                  <a:moveTo>
                    <a:pt x="300" y="1255"/>
                  </a:moveTo>
                  <a:cubicBezTo>
                    <a:pt x="300" y="1272"/>
                    <a:pt x="300" y="1287"/>
                    <a:pt x="300" y="1302"/>
                  </a:cubicBezTo>
                  <a:cubicBezTo>
                    <a:pt x="350" y="1302"/>
                    <a:pt x="398" y="1302"/>
                    <a:pt x="447" y="1302"/>
                  </a:cubicBezTo>
                  <a:cubicBezTo>
                    <a:pt x="447" y="1286"/>
                    <a:pt x="447" y="1271"/>
                    <a:pt x="447" y="1255"/>
                  </a:cubicBezTo>
                  <a:cubicBezTo>
                    <a:pt x="397" y="1255"/>
                    <a:pt x="349" y="1255"/>
                    <a:pt x="300" y="1255"/>
                  </a:cubicBezTo>
                  <a:close/>
                  <a:moveTo>
                    <a:pt x="1312" y="908"/>
                  </a:moveTo>
                  <a:cubicBezTo>
                    <a:pt x="1266" y="906"/>
                    <a:pt x="1225" y="917"/>
                    <a:pt x="1191" y="944"/>
                  </a:cubicBezTo>
                  <a:cubicBezTo>
                    <a:pt x="1222" y="963"/>
                    <a:pt x="1253" y="982"/>
                    <a:pt x="1285" y="1002"/>
                  </a:cubicBezTo>
                  <a:cubicBezTo>
                    <a:pt x="1302" y="975"/>
                    <a:pt x="1313" y="944"/>
                    <a:pt x="1312" y="908"/>
                  </a:cubicBezTo>
                  <a:close/>
                  <a:moveTo>
                    <a:pt x="769" y="908"/>
                  </a:moveTo>
                  <a:cubicBezTo>
                    <a:pt x="770" y="944"/>
                    <a:pt x="779" y="975"/>
                    <a:pt x="797" y="1002"/>
                  </a:cubicBezTo>
                  <a:cubicBezTo>
                    <a:pt x="829" y="982"/>
                    <a:pt x="860" y="963"/>
                    <a:pt x="891" y="944"/>
                  </a:cubicBezTo>
                  <a:cubicBezTo>
                    <a:pt x="856" y="917"/>
                    <a:pt x="816" y="906"/>
                    <a:pt x="769" y="908"/>
                  </a:cubicBezTo>
                  <a:close/>
                  <a:moveTo>
                    <a:pt x="399" y="875"/>
                  </a:moveTo>
                  <a:cubicBezTo>
                    <a:pt x="411" y="917"/>
                    <a:pt x="422" y="959"/>
                    <a:pt x="434" y="1003"/>
                  </a:cubicBezTo>
                  <a:cubicBezTo>
                    <a:pt x="454" y="978"/>
                    <a:pt x="472" y="955"/>
                    <a:pt x="490" y="932"/>
                  </a:cubicBezTo>
                  <a:cubicBezTo>
                    <a:pt x="474" y="911"/>
                    <a:pt x="459" y="889"/>
                    <a:pt x="442" y="869"/>
                  </a:cubicBezTo>
                  <a:cubicBezTo>
                    <a:pt x="441" y="866"/>
                    <a:pt x="436" y="864"/>
                    <a:pt x="433" y="865"/>
                  </a:cubicBezTo>
                  <a:cubicBezTo>
                    <a:pt x="422" y="867"/>
                    <a:pt x="411" y="871"/>
                    <a:pt x="399" y="875"/>
                  </a:cubicBezTo>
                  <a:close/>
                  <a:moveTo>
                    <a:pt x="645" y="875"/>
                  </a:moveTo>
                  <a:cubicBezTo>
                    <a:pt x="633" y="871"/>
                    <a:pt x="622" y="867"/>
                    <a:pt x="611" y="865"/>
                  </a:cubicBezTo>
                  <a:cubicBezTo>
                    <a:pt x="608" y="864"/>
                    <a:pt x="604" y="865"/>
                    <a:pt x="602" y="867"/>
                  </a:cubicBezTo>
                  <a:cubicBezTo>
                    <a:pt x="586" y="889"/>
                    <a:pt x="569" y="910"/>
                    <a:pt x="553" y="932"/>
                  </a:cubicBezTo>
                  <a:cubicBezTo>
                    <a:pt x="572" y="956"/>
                    <a:pt x="590" y="978"/>
                    <a:pt x="610" y="1003"/>
                  </a:cubicBezTo>
                  <a:cubicBezTo>
                    <a:pt x="622" y="959"/>
                    <a:pt x="633" y="917"/>
                    <a:pt x="645" y="875"/>
                  </a:cubicBezTo>
                  <a:close/>
                  <a:moveTo>
                    <a:pt x="249" y="415"/>
                  </a:moveTo>
                  <a:cubicBezTo>
                    <a:pt x="219" y="416"/>
                    <a:pt x="199" y="438"/>
                    <a:pt x="200" y="466"/>
                  </a:cubicBezTo>
                  <a:cubicBezTo>
                    <a:pt x="202" y="492"/>
                    <a:pt x="224" y="512"/>
                    <a:pt x="249" y="511"/>
                  </a:cubicBezTo>
                  <a:cubicBezTo>
                    <a:pt x="249" y="479"/>
                    <a:pt x="249" y="447"/>
                    <a:pt x="249" y="415"/>
                  </a:cubicBezTo>
                  <a:close/>
                  <a:moveTo>
                    <a:pt x="795" y="415"/>
                  </a:moveTo>
                  <a:cubicBezTo>
                    <a:pt x="795" y="447"/>
                    <a:pt x="795" y="479"/>
                    <a:pt x="795" y="511"/>
                  </a:cubicBezTo>
                  <a:cubicBezTo>
                    <a:pt x="822" y="511"/>
                    <a:pt x="844" y="489"/>
                    <a:pt x="843" y="463"/>
                  </a:cubicBezTo>
                  <a:cubicBezTo>
                    <a:pt x="843" y="436"/>
                    <a:pt x="822" y="415"/>
                    <a:pt x="795" y="415"/>
                  </a:cubicBezTo>
                  <a:close/>
                  <a:moveTo>
                    <a:pt x="1075" y="1451"/>
                  </a:moveTo>
                  <a:cubicBezTo>
                    <a:pt x="1051" y="1451"/>
                    <a:pt x="1030" y="1451"/>
                    <a:pt x="1007" y="1451"/>
                  </a:cubicBezTo>
                  <a:cubicBezTo>
                    <a:pt x="1004" y="1467"/>
                    <a:pt x="1001" y="1483"/>
                    <a:pt x="998" y="1500"/>
                  </a:cubicBezTo>
                  <a:cubicBezTo>
                    <a:pt x="1027" y="1500"/>
                    <a:pt x="1055" y="1500"/>
                    <a:pt x="1085" y="1500"/>
                  </a:cubicBezTo>
                  <a:cubicBezTo>
                    <a:pt x="1081" y="1482"/>
                    <a:pt x="1078" y="1466"/>
                    <a:pt x="1075" y="14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" name="Freeform 40">
              <a:extLst>
                <a:ext uri="{FF2B5EF4-FFF2-40B4-BE49-F238E27FC236}">
                  <a16:creationId xmlns:a16="http://schemas.microsoft.com/office/drawing/2014/main" xmlns="" id="{C7A98447-9C97-43C9-A8AA-9936EFCB3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2875" y="4495800"/>
              <a:ext cx="112713" cy="120650"/>
            </a:xfrm>
            <a:custGeom>
              <a:avLst/>
              <a:gdLst>
                <a:gd name="T0" fmla="*/ 0 w 49"/>
                <a:gd name="T1" fmla="*/ 1 h 52"/>
                <a:gd name="T2" fmla="*/ 49 w 49"/>
                <a:gd name="T3" fmla="*/ 1 h 52"/>
                <a:gd name="T4" fmla="*/ 49 w 49"/>
                <a:gd name="T5" fmla="*/ 51 h 52"/>
                <a:gd name="T6" fmla="*/ 0 w 49"/>
                <a:gd name="T7" fmla="*/ 51 h 52"/>
                <a:gd name="T8" fmla="*/ 0 w 49"/>
                <a:gd name="T9" fmla="*/ 52 h 52"/>
                <a:gd name="T10" fmla="*/ 0 w 49"/>
                <a:gd name="T11" fmla="*/ 0 h 52"/>
                <a:gd name="T12" fmla="*/ 0 w 49"/>
                <a:gd name="T13" fmla="*/ 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52">
                  <a:moveTo>
                    <a:pt x="0" y="1"/>
                  </a:moveTo>
                  <a:cubicBezTo>
                    <a:pt x="16" y="1"/>
                    <a:pt x="32" y="1"/>
                    <a:pt x="49" y="1"/>
                  </a:cubicBezTo>
                  <a:cubicBezTo>
                    <a:pt x="49" y="18"/>
                    <a:pt x="49" y="33"/>
                    <a:pt x="49" y="51"/>
                  </a:cubicBezTo>
                  <a:cubicBezTo>
                    <a:pt x="33" y="51"/>
                    <a:pt x="16" y="51"/>
                    <a:pt x="0" y="5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35"/>
                    <a:pt x="0" y="18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" name="Freeform 41">
              <a:extLst>
                <a:ext uri="{FF2B5EF4-FFF2-40B4-BE49-F238E27FC236}">
                  <a16:creationId xmlns:a16="http://schemas.microsoft.com/office/drawing/2014/main" xmlns="" id="{AF1DDC2E-9CEE-4EB3-9F2F-1A775FEBE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4275" y="4495800"/>
              <a:ext cx="115888" cy="120650"/>
            </a:xfrm>
            <a:custGeom>
              <a:avLst/>
              <a:gdLst>
                <a:gd name="T0" fmla="*/ 50 w 50"/>
                <a:gd name="T1" fmla="*/ 51 h 52"/>
                <a:gd name="T2" fmla="*/ 0 w 50"/>
                <a:gd name="T3" fmla="*/ 51 h 52"/>
                <a:gd name="T4" fmla="*/ 0 w 50"/>
                <a:gd name="T5" fmla="*/ 1 h 52"/>
                <a:gd name="T6" fmla="*/ 50 w 50"/>
                <a:gd name="T7" fmla="*/ 1 h 52"/>
                <a:gd name="T8" fmla="*/ 50 w 50"/>
                <a:gd name="T9" fmla="*/ 0 h 52"/>
                <a:gd name="T10" fmla="*/ 50 w 50"/>
                <a:gd name="T11" fmla="*/ 52 h 52"/>
                <a:gd name="T12" fmla="*/ 50 w 50"/>
                <a:gd name="T13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2">
                  <a:moveTo>
                    <a:pt x="50" y="51"/>
                  </a:moveTo>
                  <a:cubicBezTo>
                    <a:pt x="34" y="51"/>
                    <a:pt x="18" y="51"/>
                    <a:pt x="0" y="51"/>
                  </a:cubicBezTo>
                  <a:cubicBezTo>
                    <a:pt x="0" y="34"/>
                    <a:pt x="0" y="19"/>
                    <a:pt x="0" y="1"/>
                  </a:cubicBezTo>
                  <a:cubicBezTo>
                    <a:pt x="17" y="1"/>
                    <a:pt x="34" y="1"/>
                    <a:pt x="50" y="1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8"/>
                    <a:pt x="50" y="35"/>
                    <a:pt x="50" y="52"/>
                  </a:cubicBezTo>
                  <a:lnTo>
                    <a:pt x="50" y="5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" name="Freeform 42">
              <a:extLst>
                <a:ext uri="{FF2B5EF4-FFF2-40B4-BE49-F238E27FC236}">
                  <a16:creationId xmlns:a16="http://schemas.microsoft.com/office/drawing/2014/main" xmlns="" id="{F4047FA1-4946-430D-BC3E-6D4E04D48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2350" y="4778375"/>
              <a:ext cx="111125" cy="122238"/>
            </a:xfrm>
            <a:custGeom>
              <a:avLst/>
              <a:gdLst>
                <a:gd name="T0" fmla="*/ 0 w 48"/>
                <a:gd name="T1" fmla="*/ 0 h 52"/>
                <a:gd name="T2" fmla="*/ 48 w 48"/>
                <a:gd name="T3" fmla="*/ 4 h 52"/>
                <a:gd name="T4" fmla="*/ 48 w 48"/>
                <a:gd name="T5" fmla="*/ 52 h 52"/>
                <a:gd name="T6" fmla="*/ 1 w 48"/>
                <a:gd name="T7" fmla="*/ 52 h 52"/>
                <a:gd name="T8" fmla="*/ 1 w 48"/>
                <a:gd name="T9" fmla="*/ 0 h 52"/>
                <a:gd name="T10" fmla="*/ 0 w 48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52">
                  <a:moveTo>
                    <a:pt x="0" y="0"/>
                  </a:moveTo>
                  <a:cubicBezTo>
                    <a:pt x="16" y="2"/>
                    <a:pt x="31" y="3"/>
                    <a:pt x="48" y="4"/>
                  </a:cubicBezTo>
                  <a:cubicBezTo>
                    <a:pt x="48" y="20"/>
                    <a:pt x="48" y="35"/>
                    <a:pt x="48" y="52"/>
                  </a:cubicBezTo>
                  <a:cubicBezTo>
                    <a:pt x="32" y="52"/>
                    <a:pt x="17" y="52"/>
                    <a:pt x="1" y="52"/>
                  </a:cubicBezTo>
                  <a:cubicBezTo>
                    <a:pt x="1" y="34"/>
                    <a:pt x="1" y="17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" name="Freeform 43">
              <a:extLst>
                <a:ext uri="{FF2B5EF4-FFF2-40B4-BE49-F238E27FC236}">
                  <a16:creationId xmlns:a16="http://schemas.microsoft.com/office/drawing/2014/main" xmlns="" id="{0BFD4E0B-A6DA-42A6-9513-BC7E9306A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0763" y="4557713"/>
              <a:ext cx="122238" cy="114300"/>
            </a:xfrm>
            <a:custGeom>
              <a:avLst/>
              <a:gdLst>
                <a:gd name="T0" fmla="*/ 1 w 53"/>
                <a:gd name="T1" fmla="*/ 49 h 49"/>
                <a:gd name="T2" fmla="*/ 1 w 53"/>
                <a:gd name="T3" fmla="*/ 0 h 49"/>
                <a:gd name="T4" fmla="*/ 48 w 53"/>
                <a:gd name="T5" fmla="*/ 0 h 49"/>
                <a:gd name="T6" fmla="*/ 53 w 53"/>
                <a:gd name="T7" fmla="*/ 47 h 49"/>
                <a:gd name="T8" fmla="*/ 53 w 53"/>
                <a:gd name="T9" fmla="*/ 47 h 49"/>
                <a:gd name="T10" fmla="*/ 0 w 53"/>
                <a:gd name="T11" fmla="*/ 48 h 49"/>
                <a:gd name="T12" fmla="*/ 1 w 53"/>
                <a:gd name="T1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49">
                  <a:moveTo>
                    <a:pt x="1" y="49"/>
                  </a:moveTo>
                  <a:cubicBezTo>
                    <a:pt x="1" y="33"/>
                    <a:pt x="1" y="17"/>
                    <a:pt x="1" y="0"/>
                  </a:cubicBezTo>
                  <a:cubicBezTo>
                    <a:pt x="17" y="0"/>
                    <a:pt x="32" y="0"/>
                    <a:pt x="48" y="0"/>
                  </a:cubicBezTo>
                  <a:cubicBezTo>
                    <a:pt x="50" y="16"/>
                    <a:pt x="51" y="32"/>
                    <a:pt x="53" y="4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35" y="48"/>
                    <a:pt x="18" y="48"/>
                    <a:pt x="0" y="48"/>
                  </a:cubicBezTo>
                  <a:lnTo>
                    <a:pt x="1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" name="Freeform 44">
              <a:extLst>
                <a:ext uri="{FF2B5EF4-FFF2-40B4-BE49-F238E27FC236}">
                  <a16:creationId xmlns:a16="http://schemas.microsoft.com/office/drawing/2014/main" xmlns="" id="{AC85A742-B59C-434E-B717-0235F5D8B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6888" y="4787900"/>
              <a:ext cx="117475" cy="109538"/>
            </a:xfrm>
            <a:custGeom>
              <a:avLst/>
              <a:gdLst>
                <a:gd name="T0" fmla="*/ 51 w 51"/>
                <a:gd name="T1" fmla="*/ 47 h 47"/>
                <a:gd name="T2" fmla="*/ 0 w 51"/>
                <a:gd name="T3" fmla="*/ 47 h 47"/>
                <a:gd name="T4" fmla="*/ 0 w 51"/>
                <a:gd name="T5" fmla="*/ 0 h 47"/>
                <a:gd name="T6" fmla="*/ 47 w 51"/>
                <a:gd name="T7" fmla="*/ 0 h 47"/>
                <a:gd name="T8" fmla="*/ 51 w 51"/>
                <a:gd name="T9" fmla="*/ 47 h 47"/>
                <a:gd name="T10" fmla="*/ 51 w 51"/>
                <a:gd name="T1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47">
                  <a:moveTo>
                    <a:pt x="51" y="47"/>
                  </a:moveTo>
                  <a:cubicBezTo>
                    <a:pt x="34" y="47"/>
                    <a:pt x="18" y="47"/>
                    <a:pt x="0" y="47"/>
                  </a:cubicBezTo>
                  <a:cubicBezTo>
                    <a:pt x="0" y="32"/>
                    <a:pt x="0" y="16"/>
                    <a:pt x="0" y="0"/>
                  </a:cubicBezTo>
                  <a:cubicBezTo>
                    <a:pt x="16" y="0"/>
                    <a:pt x="31" y="0"/>
                    <a:pt x="47" y="0"/>
                  </a:cubicBezTo>
                  <a:cubicBezTo>
                    <a:pt x="48" y="16"/>
                    <a:pt x="50" y="32"/>
                    <a:pt x="51" y="47"/>
                  </a:cubicBezTo>
                  <a:cubicBezTo>
                    <a:pt x="51" y="47"/>
                    <a:pt x="51" y="47"/>
                    <a:pt x="51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" name="Freeform 45">
              <a:extLst>
                <a:ext uri="{FF2B5EF4-FFF2-40B4-BE49-F238E27FC236}">
                  <a16:creationId xmlns:a16="http://schemas.microsoft.com/office/drawing/2014/main" xmlns="" id="{4498831E-D562-429B-A4B6-2F9456BC057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2313" y="4787900"/>
              <a:ext cx="112713" cy="112713"/>
            </a:xfrm>
            <a:custGeom>
              <a:avLst/>
              <a:gdLst>
                <a:gd name="T0" fmla="*/ 0 w 49"/>
                <a:gd name="T1" fmla="*/ 48 h 48"/>
                <a:gd name="T2" fmla="*/ 0 w 49"/>
                <a:gd name="T3" fmla="*/ 0 h 48"/>
                <a:gd name="T4" fmla="*/ 49 w 49"/>
                <a:gd name="T5" fmla="*/ 0 h 48"/>
                <a:gd name="T6" fmla="*/ 49 w 49"/>
                <a:gd name="T7" fmla="*/ 47 h 48"/>
                <a:gd name="T8" fmla="*/ 0 w 49"/>
                <a:gd name="T9" fmla="*/ 47 h 48"/>
                <a:gd name="T10" fmla="*/ 0 w 49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48">
                  <a:moveTo>
                    <a:pt x="0" y="48"/>
                  </a:moveTo>
                  <a:cubicBezTo>
                    <a:pt x="0" y="32"/>
                    <a:pt x="0" y="16"/>
                    <a:pt x="0" y="0"/>
                  </a:cubicBezTo>
                  <a:cubicBezTo>
                    <a:pt x="17" y="0"/>
                    <a:pt x="33" y="0"/>
                    <a:pt x="49" y="0"/>
                  </a:cubicBezTo>
                  <a:cubicBezTo>
                    <a:pt x="49" y="16"/>
                    <a:pt x="49" y="31"/>
                    <a:pt x="49" y="47"/>
                  </a:cubicBezTo>
                  <a:cubicBezTo>
                    <a:pt x="33" y="47"/>
                    <a:pt x="16" y="47"/>
                    <a:pt x="0" y="47"/>
                  </a:cubicBez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" name="Freeform 46">
              <a:extLst>
                <a:ext uri="{FF2B5EF4-FFF2-40B4-BE49-F238E27FC236}">
                  <a16:creationId xmlns:a16="http://schemas.microsoft.com/office/drawing/2014/main" xmlns="" id="{83553552-4AB6-4F8F-8871-7FEAEB771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8013" y="4897438"/>
              <a:ext cx="114300" cy="115888"/>
            </a:xfrm>
            <a:custGeom>
              <a:avLst/>
              <a:gdLst>
                <a:gd name="T0" fmla="*/ 49 w 49"/>
                <a:gd name="T1" fmla="*/ 0 h 50"/>
                <a:gd name="T2" fmla="*/ 49 w 49"/>
                <a:gd name="T3" fmla="*/ 50 h 50"/>
                <a:gd name="T4" fmla="*/ 0 w 49"/>
                <a:gd name="T5" fmla="*/ 50 h 50"/>
                <a:gd name="T6" fmla="*/ 3 w 49"/>
                <a:gd name="T7" fmla="*/ 0 h 50"/>
                <a:gd name="T8" fmla="*/ 3 w 49"/>
                <a:gd name="T9" fmla="*/ 0 h 50"/>
                <a:gd name="T10" fmla="*/ 49 w 49"/>
                <a:gd name="T11" fmla="*/ 1 h 50"/>
                <a:gd name="T12" fmla="*/ 49 w 49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50">
                  <a:moveTo>
                    <a:pt x="49" y="0"/>
                  </a:moveTo>
                  <a:cubicBezTo>
                    <a:pt x="49" y="17"/>
                    <a:pt x="49" y="33"/>
                    <a:pt x="49" y="50"/>
                  </a:cubicBezTo>
                  <a:cubicBezTo>
                    <a:pt x="33" y="50"/>
                    <a:pt x="18" y="50"/>
                    <a:pt x="0" y="50"/>
                  </a:cubicBezTo>
                  <a:cubicBezTo>
                    <a:pt x="1" y="33"/>
                    <a:pt x="2" y="16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8" y="0"/>
                    <a:pt x="34" y="1"/>
                    <a:pt x="49" y="1"/>
                  </a:cubicBezTo>
                  <a:cubicBezTo>
                    <a:pt x="49" y="1"/>
                    <a:pt x="49" y="0"/>
                    <a:pt x="4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" name="Freeform 47">
              <a:extLst>
                <a:ext uri="{FF2B5EF4-FFF2-40B4-BE49-F238E27FC236}">
                  <a16:creationId xmlns:a16="http://schemas.microsoft.com/office/drawing/2014/main" xmlns="" id="{1FEF3A4E-B902-413A-8704-BB31F793C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9600" y="4037013"/>
              <a:ext cx="114300" cy="114300"/>
            </a:xfrm>
            <a:custGeom>
              <a:avLst/>
              <a:gdLst>
                <a:gd name="T0" fmla="*/ 48 w 49"/>
                <a:gd name="T1" fmla="*/ 0 h 49"/>
                <a:gd name="T2" fmla="*/ 48 w 49"/>
                <a:gd name="T3" fmla="*/ 49 h 49"/>
                <a:gd name="T4" fmla="*/ 1 w 49"/>
                <a:gd name="T5" fmla="*/ 49 h 49"/>
                <a:gd name="T6" fmla="*/ 1 w 49"/>
                <a:gd name="T7" fmla="*/ 0 h 49"/>
                <a:gd name="T8" fmla="*/ 0 w 49"/>
                <a:gd name="T9" fmla="*/ 0 h 49"/>
                <a:gd name="T10" fmla="*/ 49 w 49"/>
                <a:gd name="T11" fmla="*/ 0 h 49"/>
                <a:gd name="T12" fmla="*/ 48 w 49"/>
                <a:gd name="T1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49">
                  <a:moveTo>
                    <a:pt x="48" y="0"/>
                  </a:moveTo>
                  <a:cubicBezTo>
                    <a:pt x="48" y="16"/>
                    <a:pt x="48" y="32"/>
                    <a:pt x="48" y="49"/>
                  </a:cubicBezTo>
                  <a:cubicBezTo>
                    <a:pt x="32" y="49"/>
                    <a:pt x="17" y="49"/>
                    <a:pt x="1" y="49"/>
                  </a:cubicBezTo>
                  <a:cubicBezTo>
                    <a:pt x="1" y="32"/>
                    <a:pt x="1" y="16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33" y="0"/>
                    <a:pt x="49" y="0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" name="Freeform 48">
              <a:extLst>
                <a:ext uri="{FF2B5EF4-FFF2-40B4-BE49-F238E27FC236}">
                  <a16:creationId xmlns:a16="http://schemas.microsoft.com/office/drawing/2014/main" xmlns="" id="{EEFA338B-47B2-44FE-B0DE-BCCE7C385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6888" y="3925888"/>
              <a:ext cx="115888" cy="111125"/>
            </a:xfrm>
            <a:custGeom>
              <a:avLst/>
              <a:gdLst>
                <a:gd name="T0" fmla="*/ 50 w 50"/>
                <a:gd name="T1" fmla="*/ 48 h 48"/>
                <a:gd name="T2" fmla="*/ 0 w 50"/>
                <a:gd name="T3" fmla="*/ 48 h 48"/>
                <a:gd name="T4" fmla="*/ 0 w 50"/>
                <a:gd name="T5" fmla="*/ 0 h 48"/>
                <a:gd name="T6" fmla="*/ 50 w 50"/>
                <a:gd name="T7" fmla="*/ 0 h 48"/>
                <a:gd name="T8" fmla="*/ 49 w 50"/>
                <a:gd name="T9" fmla="*/ 0 h 48"/>
                <a:gd name="T10" fmla="*/ 49 w 50"/>
                <a:gd name="T11" fmla="*/ 48 h 48"/>
                <a:gd name="T12" fmla="*/ 50 w 50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48">
                  <a:moveTo>
                    <a:pt x="50" y="48"/>
                  </a:moveTo>
                  <a:cubicBezTo>
                    <a:pt x="34" y="48"/>
                    <a:pt x="17" y="48"/>
                    <a:pt x="0" y="48"/>
                  </a:cubicBezTo>
                  <a:cubicBezTo>
                    <a:pt x="0" y="32"/>
                    <a:pt x="0" y="17"/>
                    <a:pt x="0" y="0"/>
                  </a:cubicBezTo>
                  <a:cubicBezTo>
                    <a:pt x="17" y="0"/>
                    <a:pt x="33" y="0"/>
                    <a:pt x="5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16"/>
                    <a:pt x="49" y="32"/>
                    <a:pt x="49" y="48"/>
                  </a:cubicBezTo>
                  <a:lnTo>
                    <a:pt x="50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" name="Freeform 49">
              <a:extLst>
                <a:ext uri="{FF2B5EF4-FFF2-40B4-BE49-F238E27FC236}">
                  <a16:creationId xmlns:a16="http://schemas.microsoft.com/office/drawing/2014/main" xmlns="" id="{F7245285-24EF-47A3-8CC3-244D4022D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2313" y="3925888"/>
              <a:ext cx="115888" cy="111125"/>
            </a:xfrm>
            <a:custGeom>
              <a:avLst/>
              <a:gdLst>
                <a:gd name="T0" fmla="*/ 0 w 50"/>
                <a:gd name="T1" fmla="*/ 1 h 48"/>
                <a:gd name="T2" fmla="*/ 50 w 50"/>
                <a:gd name="T3" fmla="*/ 1 h 48"/>
                <a:gd name="T4" fmla="*/ 50 w 50"/>
                <a:gd name="T5" fmla="*/ 48 h 48"/>
                <a:gd name="T6" fmla="*/ 0 w 50"/>
                <a:gd name="T7" fmla="*/ 48 h 48"/>
                <a:gd name="T8" fmla="*/ 1 w 50"/>
                <a:gd name="T9" fmla="*/ 48 h 48"/>
                <a:gd name="T10" fmla="*/ 1 w 50"/>
                <a:gd name="T11" fmla="*/ 0 h 48"/>
                <a:gd name="T12" fmla="*/ 0 w 50"/>
                <a:gd name="T13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48">
                  <a:moveTo>
                    <a:pt x="0" y="1"/>
                  </a:moveTo>
                  <a:cubicBezTo>
                    <a:pt x="16" y="1"/>
                    <a:pt x="32" y="1"/>
                    <a:pt x="50" y="1"/>
                  </a:cubicBezTo>
                  <a:cubicBezTo>
                    <a:pt x="50" y="16"/>
                    <a:pt x="50" y="31"/>
                    <a:pt x="50" y="48"/>
                  </a:cubicBezTo>
                  <a:cubicBezTo>
                    <a:pt x="33" y="48"/>
                    <a:pt x="16" y="48"/>
                    <a:pt x="0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32"/>
                    <a:pt x="1" y="16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" name="Freeform 50">
              <a:extLst>
                <a:ext uri="{FF2B5EF4-FFF2-40B4-BE49-F238E27FC236}">
                  <a16:creationId xmlns:a16="http://schemas.microsoft.com/office/drawing/2014/main" xmlns="" id="{639A1BF1-0CA9-4C7B-B03F-A3FF240CB8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9600" y="3811588"/>
              <a:ext cx="114300" cy="117475"/>
            </a:xfrm>
            <a:custGeom>
              <a:avLst/>
              <a:gdLst>
                <a:gd name="T0" fmla="*/ 1 w 49"/>
                <a:gd name="T1" fmla="*/ 49 h 50"/>
                <a:gd name="T2" fmla="*/ 1 w 49"/>
                <a:gd name="T3" fmla="*/ 0 h 50"/>
                <a:gd name="T4" fmla="*/ 48 w 49"/>
                <a:gd name="T5" fmla="*/ 0 h 50"/>
                <a:gd name="T6" fmla="*/ 48 w 49"/>
                <a:gd name="T7" fmla="*/ 50 h 50"/>
                <a:gd name="T8" fmla="*/ 49 w 49"/>
                <a:gd name="T9" fmla="*/ 49 h 50"/>
                <a:gd name="T10" fmla="*/ 0 w 49"/>
                <a:gd name="T11" fmla="*/ 49 h 50"/>
                <a:gd name="T12" fmla="*/ 1 w 49"/>
                <a:gd name="T13" fmla="*/ 4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50">
                  <a:moveTo>
                    <a:pt x="1" y="49"/>
                  </a:moveTo>
                  <a:cubicBezTo>
                    <a:pt x="1" y="33"/>
                    <a:pt x="1" y="17"/>
                    <a:pt x="1" y="0"/>
                  </a:cubicBezTo>
                  <a:cubicBezTo>
                    <a:pt x="16" y="0"/>
                    <a:pt x="31" y="0"/>
                    <a:pt x="48" y="0"/>
                  </a:cubicBezTo>
                  <a:cubicBezTo>
                    <a:pt x="48" y="16"/>
                    <a:pt x="48" y="33"/>
                    <a:pt x="48" y="5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33" y="49"/>
                    <a:pt x="16" y="49"/>
                    <a:pt x="0" y="49"/>
                  </a:cubicBezTo>
                  <a:lnTo>
                    <a:pt x="1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" name="Freeform 51">
              <a:extLst>
                <a:ext uri="{FF2B5EF4-FFF2-40B4-BE49-F238E27FC236}">
                  <a16:creationId xmlns:a16="http://schemas.microsoft.com/office/drawing/2014/main" xmlns="" id="{298FFC49-9B8F-4097-86FD-82D53919A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2775" y="4675188"/>
              <a:ext cx="109538" cy="107950"/>
            </a:xfrm>
            <a:custGeom>
              <a:avLst/>
              <a:gdLst>
                <a:gd name="T0" fmla="*/ 47 w 47"/>
                <a:gd name="T1" fmla="*/ 0 h 47"/>
                <a:gd name="T2" fmla="*/ 47 w 47"/>
                <a:gd name="T3" fmla="*/ 47 h 47"/>
                <a:gd name="T4" fmla="*/ 0 w 47"/>
                <a:gd name="T5" fmla="*/ 47 h 47"/>
                <a:gd name="T6" fmla="*/ 0 w 47"/>
                <a:gd name="T7" fmla="*/ 0 h 47"/>
                <a:gd name="T8" fmla="*/ 47 w 47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47" y="0"/>
                  </a:moveTo>
                  <a:cubicBezTo>
                    <a:pt x="47" y="16"/>
                    <a:pt x="47" y="31"/>
                    <a:pt x="47" y="47"/>
                  </a:cubicBezTo>
                  <a:cubicBezTo>
                    <a:pt x="31" y="47"/>
                    <a:pt x="16" y="47"/>
                    <a:pt x="0" y="47"/>
                  </a:cubicBezTo>
                  <a:cubicBezTo>
                    <a:pt x="0" y="31"/>
                    <a:pt x="0" y="16"/>
                    <a:pt x="0" y="0"/>
                  </a:cubicBezTo>
                  <a:cubicBezTo>
                    <a:pt x="15" y="0"/>
                    <a:pt x="30" y="0"/>
                    <a:pt x="4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" name="Freeform 52">
              <a:extLst>
                <a:ext uri="{FF2B5EF4-FFF2-40B4-BE49-F238E27FC236}">
                  <a16:creationId xmlns:a16="http://schemas.microsoft.com/office/drawing/2014/main" xmlns="" id="{9970FFA1-88B3-4510-BEB4-7C6433E3D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3475" y="4667250"/>
              <a:ext cx="114300" cy="115888"/>
            </a:xfrm>
            <a:custGeom>
              <a:avLst/>
              <a:gdLst>
                <a:gd name="T0" fmla="*/ 4 w 49"/>
                <a:gd name="T1" fmla="*/ 0 h 50"/>
                <a:gd name="T2" fmla="*/ 49 w 49"/>
                <a:gd name="T3" fmla="*/ 0 h 50"/>
                <a:gd name="T4" fmla="*/ 49 w 49"/>
                <a:gd name="T5" fmla="*/ 50 h 50"/>
                <a:gd name="T6" fmla="*/ 0 w 49"/>
                <a:gd name="T7" fmla="*/ 50 h 50"/>
                <a:gd name="T8" fmla="*/ 4 w 49"/>
                <a:gd name="T9" fmla="*/ 0 h 50"/>
                <a:gd name="T10" fmla="*/ 4 w 49"/>
                <a:gd name="T1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50">
                  <a:moveTo>
                    <a:pt x="4" y="0"/>
                  </a:moveTo>
                  <a:cubicBezTo>
                    <a:pt x="18" y="0"/>
                    <a:pt x="33" y="0"/>
                    <a:pt x="49" y="0"/>
                  </a:cubicBezTo>
                  <a:cubicBezTo>
                    <a:pt x="49" y="18"/>
                    <a:pt x="49" y="33"/>
                    <a:pt x="49" y="50"/>
                  </a:cubicBezTo>
                  <a:cubicBezTo>
                    <a:pt x="34" y="50"/>
                    <a:pt x="19" y="50"/>
                    <a:pt x="0" y="50"/>
                  </a:cubicBezTo>
                  <a:cubicBezTo>
                    <a:pt x="1" y="33"/>
                    <a:pt x="3" y="17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8" name="Freeform 53">
              <a:extLst>
                <a:ext uri="{FF2B5EF4-FFF2-40B4-BE49-F238E27FC236}">
                  <a16:creationId xmlns:a16="http://schemas.microsoft.com/office/drawing/2014/main" xmlns="" id="{44ED986D-3060-473D-9A55-FE8BF89D2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8050" y="4670425"/>
              <a:ext cx="115888" cy="117475"/>
            </a:xfrm>
            <a:custGeom>
              <a:avLst/>
              <a:gdLst>
                <a:gd name="T0" fmla="*/ 48 w 50"/>
                <a:gd name="T1" fmla="*/ 0 h 51"/>
                <a:gd name="T2" fmla="*/ 49 w 50"/>
                <a:gd name="T3" fmla="*/ 47 h 51"/>
                <a:gd name="T4" fmla="*/ 50 w 50"/>
                <a:gd name="T5" fmla="*/ 47 h 51"/>
                <a:gd name="T6" fmla="*/ 0 w 50"/>
                <a:gd name="T7" fmla="*/ 51 h 51"/>
                <a:gd name="T8" fmla="*/ 0 w 50"/>
                <a:gd name="T9" fmla="*/ 1 h 51"/>
                <a:gd name="T10" fmla="*/ 49 w 50"/>
                <a:gd name="T11" fmla="*/ 1 h 51"/>
                <a:gd name="T12" fmla="*/ 48 w 50"/>
                <a:gd name="T1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1">
                  <a:moveTo>
                    <a:pt x="48" y="0"/>
                  </a:moveTo>
                  <a:cubicBezTo>
                    <a:pt x="48" y="16"/>
                    <a:pt x="49" y="32"/>
                    <a:pt x="49" y="47"/>
                  </a:cubicBezTo>
                  <a:cubicBezTo>
                    <a:pt x="49" y="47"/>
                    <a:pt x="50" y="47"/>
                    <a:pt x="50" y="47"/>
                  </a:cubicBezTo>
                  <a:cubicBezTo>
                    <a:pt x="34" y="48"/>
                    <a:pt x="18" y="50"/>
                    <a:pt x="0" y="51"/>
                  </a:cubicBezTo>
                  <a:cubicBezTo>
                    <a:pt x="0" y="33"/>
                    <a:pt x="0" y="18"/>
                    <a:pt x="0" y="1"/>
                  </a:cubicBezTo>
                  <a:cubicBezTo>
                    <a:pt x="16" y="1"/>
                    <a:pt x="32" y="1"/>
                    <a:pt x="49" y="1"/>
                  </a:cubicBezTo>
                  <a:cubicBezTo>
                    <a:pt x="49" y="1"/>
                    <a:pt x="48" y="0"/>
                    <a:pt x="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9" name="Freeform 54">
              <a:extLst>
                <a:ext uri="{FF2B5EF4-FFF2-40B4-BE49-F238E27FC236}">
                  <a16:creationId xmlns:a16="http://schemas.microsoft.com/office/drawing/2014/main" xmlns="" id="{9F94CF1E-9E07-49E3-B94A-E78CD49BE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0163" y="4613275"/>
              <a:ext cx="112713" cy="112713"/>
            </a:xfrm>
            <a:custGeom>
              <a:avLst/>
              <a:gdLst>
                <a:gd name="T0" fmla="*/ 48 w 48"/>
                <a:gd name="T1" fmla="*/ 0 h 48"/>
                <a:gd name="T2" fmla="*/ 48 w 48"/>
                <a:gd name="T3" fmla="*/ 48 h 48"/>
                <a:gd name="T4" fmla="*/ 0 w 48"/>
                <a:gd name="T5" fmla="*/ 48 h 48"/>
                <a:gd name="T6" fmla="*/ 0 w 48"/>
                <a:gd name="T7" fmla="*/ 0 h 48"/>
                <a:gd name="T8" fmla="*/ 0 w 48"/>
                <a:gd name="T9" fmla="*/ 1 h 48"/>
                <a:gd name="T10" fmla="*/ 48 w 48"/>
                <a:gd name="T11" fmla="*/ 1 h 48"/>
                <a:gd name="T12" fmla="*/ 48 w 48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8">
                  <a:moveTo>
                    <a:pt x="48" y="0"/>
                  </a:moveTo>
                  <a:cubicBezTo>
                    <a:pt x="48" y="16"/>
                    <a:pt x="48" y="31"/>
                    <a:pt x="48" y="48"/>
                  </a:cubicBezTo>
                  <a:cubicBezTo>
                    <a:pt x="32" y="48"/>
                    <a:pt x="17" y="48"/>
                    <a:pt x="0" y="48"/>
                  </a:cubicBezTo>
                  <a:cubicBezTo>
                    <a:pt x="0" y="32"/>
                    <a:pt x="0" y="16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6" y="1"/>
                    <a:pt x="32" y="1"/>
                    <a:pt x="48" y="1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0" name="Freeform 55">
              <a:extLst>
                <a:ext uri="{FF2B5EF4-FFF2-40B4-BE49-F238E27FC236}">
                  <a16:creationId xmlns:a16="http://schemas.microsoft.com/office/drawing/2014/main" xmlns="" id="{45D245DE-8E78-4B2D-B011-E69213245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0163" y="4386263"/>
              <a:ext cx="112713" cy="111125"/>
            </a:xfrm>
            <a:custGeom>
              <a:avLst/>
              <a:gdLst>
                <a:gd name="T0" fmla="*/ 0 w 48"/>
                <a:gd name="T1" fmla="*/ 48 h 48"/>
                <a:gd name="T2" fmla="*/ 0 w 48"/>
                <a:gd name="T3" fmla="*/ 0 h 48"/>
                <a:gd name="T4" fmla="*/ 48 w 48"/>
                <a:gd name="T5" fmla="*/ 0 h 48"/>
                <a:gd name="T6" fmla="*/ 48 w 48"/>
                <a:gd name="T7" fmla="*/ 48 h 48"/>
                <a:gd name="T8" fmla="*/ 48 w 48"/>
                <a:gd name="T9" fmla="*/ 47 h 48"/>
                <a:gd name="T10" fmla="*/ 0 w 48"/>
                <a:gd name="T11" fmla="*/ 47 h 48"/>
                <a:gd name="T12" fmla="*/ 0 w 48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8">
                  <a:moveTo>
                    <a:pt x="0" y="48"/>
                  </a:moveTo>
                  <a:cubicBezTo>
                    <a:pt x="0" y="32"/>
                    <a:pt x="0" y="17"/>
                    <a:pt x="0" y="0"/>
                  </a:cubicBezTo>
                  <a:cubicBezTo>
                    <a:pt x="15" y="0"/>
                    <a:pt x="31" y="0"/>
                    <a:pt x="48" y="0"/>
                  </a:cubicBezTo>
                  <a:cubicBezTo>
                    <a:pt x="48" y="16"/>
                    <a:pt x="48" y="32"/>
                    <a:pt x="48" y="48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32" y="47"/>
                    <a:pt x="16" y="47"/>
                    <a:pt x="0" y="47"/>
                  </a:cubicBez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1" name="Freeform 56">
              <a:extLst>
                <a:ext uri="{FF2B5EF4-FFF2-40B4-BE49-F238E27FC236}">
                  <a16:creationId xmlns:a16="http://schemas.microsoft.com/office/drawing/2014/main" xmlns="" id="{454BD4CD-C02A-493E-96FE-1DD684FA5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6413" y="4532313"/>
              <a:ext cx="442913" cy="195263"/>
            </a:xfrm>
            <a:custGeom>
              <a:avLst/>
              <a:gdLst>
                <a:gd name="T0" fmla="*/ 0 w 191"/>
                <a:gd name="T1" fmla="*/ 21 h 84"/>
                <a:gd name="T2" fmla="*/ 42 w 191"/>
                <a:gd name="T3" fmla="*/ 0 h 84"/>
                <a:gd name="T4" fmla="*/ 149 w 191"/>
                <a:gd name="T5" fmla="*/ 0 h 84"/>
                <a:gd name="T6" fmla="*/ 191 w 191"/>
                <a:gd name="T7" fmla="*/ 21 h 84"/>
                <a:gd name="T8" fmla="*/ 98 w 191"/>
                <a:gd name="T9" fmla="*/ 84 h 84"/>
                <a:gd name="T10" fmla="*/ 0 w 191"/>
                <a:gd name="T11" fmla="*/ 2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84">
                  <a:moveTo>
                    <a:pt x="0" y="21"/>
                  </a:moveTo>
                  <a:cubicBezTo>
                    <a:pt x="15" y="13"/>
                    <a:pt x="29" y="7"/>
                    <a:pt x="42" y="0"/>
                  </a:cubicBezTo>
                  <a:cubicBezTo>
                    <a:pt x="80" y="47"/>
                    <a:pt x="113" y="47"/>
                    <a:pt x="149" y="0"/>
                  </a:cubicBezTo>
                  <a:cubicBezTo>
                    <a:pt x="163" y="7"/>
                    <a:pt x="177" y="14"/>
                    <a:pt x="191" y="21"/>
                  </a:cubicBezTo>
                  <a:cubicBezTo>
                    <a:pt x="176" y="59"/>
                    <a:pt x="139" y="83"/>
                    <a:pt x="98" y="84"/>
                  </a:cubicBezTo>
                  <a:cubicBezTo>
                    <a:pt x="55" y="84"/>
                    <a:pt x="18" y="61"/>
                    <a:pt x="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" name="Freeform 57">
              <a:extLst>
                <a:ext uri="{FF2B5EF4-FFF2-40B4-BE49-F238E27FC236}">
                  <a16:creationId xmlns:a16="http://schemas.microsoft.com/office/drawing/2014/main" xmlns="" id="{88B4127D-95B4-4355-8FD3-2D50EBBD1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6113" y="4156075"/>
              <a:ext cx="195263" cy="334963"/>
            </a:xfrm>
            <a:custGeom>
              <a:avLst/>
              <a:gdLst>
                <a:gd name="T0" fmla="*/ 26 w 84"/>
                <a:gd name="T1" fmla="*/ 87 h 144"/>
                <a:gd name="T2" fmla="*/ 12 w 84"/>
                <a:gd name="T3" fmla="*/ 0 h 144"/>
                <a:gd name="T4" fmla="*/ 60 w 84"/>
                <a:gd name="T5" fmla="*/ 0 h 144"/>
                <a:gd name="T6" fmla="*/ 61 w 84"/>
                <a:gd name="T7" fmla="*/ 14 h 144"/>
                <a:gd name="T8" fmla="*/ 71 w 84"/>
                <a:gd name="T9" fmla="*/ 65 h 144"/>
                <a:gd name="T10" fmla="*/ 50 w 84"/>
                <a:gd name="T11" fmla="*/ 130 h 144"/>
                <a:gd name="T12" fmla="*/ 22 w 84"/>
                <a:gd name="T13" fmla="*/ 144 h 144"/>
                <a:gd name="T14" fmla="*/ 11 w 84"/>
                <a:gd name="T15" fmla="*/ 123 h 144"/>
                <a:gd name="T16" fmla="*/ 0 w 84"/>
                <a:gd name="T17" fmla="*/ 101 h 144"/>
                <a:gd name="T18" fmla="*/ 26 w 84"/>
                <a:gd name="T19" fmla="*/ 8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144">
                  <a:moveTo>
                    <a:pt x="26" y="87"/>
                  </a:moveTo>
                  <a:cubicBezTo>
                    <a:pt x="10" y="47"/>
                    <a:pt x="8" y="37"/>
                    <a:pt x="12" y="0"/>
                  </a:cubicBezTo>
                  <a:cubicBezTo>
                    <a:pt x="27" y="0"/>
                    <a:pt x="43" y="0"/>
                    <a:pt x="60" y="0"/>
                  </a:cubicBezTo>
                  <a:cubicBezTo>
                    <a:pt x="60" y="5"/>
                    <a:pt x="61" y="9"/>
                    <a:pt x="61" y="14"/>
                  </a:cubicBezTo>
                  <a:cubicBezTo>
                    <a:pt x="59" y="32"/>
                    <a:pt x="63" y="48"/>
                    <a:pt x="71" y="65"/>
                  </a:cubicBezTo>
                  <a:cubicBezTo>
                    <a:pt x="84" y="90"/>
                    <a:pt x="75" y="116"/>
                    <a:pt x="50" y="130"/>
                  </a:cubicBezTo>
                  <a:cubicBezTo>
                    <a:pt x="42" y="135"/>
                    <a:pt x="33" y="139"/>
                    <a:pt x="22" y="144"/>
                  </a:cubicBezTo>
                  <a:cubicBezTo>
                    <a:pt x="18" y="137"/>
                    <a:pt x="15" y="130"/>
                    <a:pt x="11" y="123"/>
                  </a:cubicBezTo>
                  <a:cubicBezTo>
                    <a:pt x="8" y="116"/>
                    <a:pt x="4" y="109"/>
                    <a:pt x="0" y="101"/>
                  </a:cubicBezTo>
                  <a:cubicBezTo>
                    <a:pt x="9" y="96"/>
                    <a:pt x="17" y="92"/>
                    <a:pt x="26" y="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" name="Freeform 58">
              <a:extLst>
                <a:ext uri="{FF2B5EF4-FFF2-40B4-BE49-F238E27FC236}">
                  <a16:creationId xmlns:a16="http://schemas.microsoft.com/office/drawing/2014/main" xmlns="" id="{8671BA75-86A1-40AB-9FCA-944F33D51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8850" y="4037013"/>
              <a:ext cx="114300" cy="117475"/>
            </a:xfrm>
            <a:custGeom>
              <a:avLst/>
              <a:gdLst>
                <a:gd name="T0" fmla="*/ 24 w 49"/>
                <a:gd name="T1" fmla="*/ 50 h 50"/>
                <a:gd name="T2" fmla="*/ 0 w 49"/>
                <a:gd name="T3" fmla="*/ 25 h 50"/>
                <a:gd name="T4" fmla="*/ 24 w 49"/>
                <a:gd name="T5" fmla="*/ 0 h 50"/>
                <a:gd name="T6" fmla="*/ 49 w 49"/>
                <a:gd name="T7" fmla="*/ 25 h 50"/>
                <a:gd name="T8" fmla="*/ 24 w 49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0">
                  <a:moveTo>
                    <a:pt x="24" y="50"/>
                  </a:moveTo>
                  <a:cubicBezTo>
                    <a:pt x="11" y="50"/>
                    <a:pt x="0" y="38"/>
                    <a:pt x="0" y="25"/>
                  </a:cubicBezTo>
                  <a:cubicBezTo>
                    <a:pt x="0" y="12"/>
                    <a:pt x="11" y="1"/>
                    <a:pt x="24" y="0"/>
                  </a:cubicBezTo>
                  <a:cubicBezTo>
                    <a:pt x="37" y="0"/>
                    <a:pt x="49" y="11"/>
                    <a:pt x="49" y="25"/>
                  </a:cubicBezTo>
                  <a:cubicBezTo>
                    <a:pt x="49" y="38"/>
                    <a:pt x="38" y="50"/>
                    <a:pt x="24" y="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" name="Freeform 59">
              <a:extLst>
                <a:ext uri="{FF2B5EF4-FFF2-40B4-BE49-F238E27FC236}">
                  <a16:creationId xmlns:a16="http://schemas.microsoft.com/office/drawing/2014/main" xmlns="" id="{77523272-BD7C-4EE4-8BBE-6AAD03BC7E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2588" y="4037013"/>
              <a:ext cx="115888" cy="117475"/>
            </a:xfrm>
            <a:custGeom>
              <a:avLst/>
              <a:gdLst>
                <a:gd name="T0" fmla="*/ 49 w 50"/>
                <a:gd name="T1" fmla="*/ 25 h 50"/>
                <a:gd name="T2" fmla="*/ 25 w 50"/>
                <a:gd name="T3" fmla="*/ 50 h 50"/>
                <a:gd name="T4" fmla="*/ 1 w 50"/>
                <a:gd name="T5" fmla="*/ 26 h 50"/>
                <a:gd name="T6" fmla="*/ 24 w 50"/>
                <a:gd name="T7" fmla="*/ 0 h 50"/>
                <a:gd name="T8" fmla="*/ 49 w 50"/>
                <a:gd name="T9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9" y="25"/>
                  </a:moveTo>
                  <a:cubicBezTo>
                    <a:pt x="50" y="39"/>
                    <a:pt x="39" y="50"/>
                    <a:pt x="25" y="50"/>
                  </a:cubicBezTo>
                  <a:cubicBezTo>
                    <a:pt x="12" y="50"/>
                    <a:pt x="1" y="39"/>
                    <a:pt x="1" y="26"/>
                  </a:cubicBezTo>
                  <a:cubicBezTo>
                    <a:pt x="0" y="12"/>
                    <a:pt x="11" y="1"/>
                    <a:pt x="24" y="0"/>
                  </a:cubicBezTo>
                  <a:cubicBezTo>
                    <a:pt x="38" y="0"/>
                    <a:pt x="49" y="11"/>
                    <a:pt x="49" y="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" name="Freeform 60">
              <a:extLst>
                <a:ext uri="{FF2B5EF4-FFF2-40B4-BE49-F238E27FC236}">
                  <a16:creationId xmlns:a16="http://schemas.microsoft.com/office/drawing/2014/main" xmlns="" id="{11D66573-138A-403C-B135-12D2FC828B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12250" y="5648325"/>
              <a:ext cx="885825" cy="600075"/>
            </a:xfrm>
            <a:custGeom>
              <a:avLst/>
              <a:gdLst>
                <a:gd name="T0" fmla="*/ 191 w 381"/>
                <a:gd name="T1" fmla="*/ 0 h 258"/>
                <a:gd name="T2" fmla="*/ 312 w 381"/>
                <a:gd name="T3" fmla="*/ 34 h 258"/>
                <a:gd name="T4" fmla="*/ 312 w 381"/>
                <a:gd name="T5" fmla="*/ 213 h 258"/>
                <a:gd name="T6" fmla="*/ 71 w 381"/>
                <a:gd name="T7" fmla="*/ 213 h 258"/>
                <a:gd name="T8" fmla="*/ 72 w 381"/>
                <a:gd name="T9" fmla="*/ 33 h 258"/>
                <a:gd name="T10" fmla="*/ 191 w 381"/>
                <a:gd name="T11" fmla="*/ 0 h 258"/>
                <a:gd name="T12" fmla="*/ 191 w 381"/>
                <a:gd name="T13" fmla="*/ 197 h 258"/>
                <a:gd name="T14" fmla="*/ 283 w 381"/>
                <a:gd name="T15" fmla="*/ 172 h 258"/>
                <a:gd name="T16" fmla="*/ 283 w 381"/>
                <a:gd name="T17" fmla="*/ 75 h 258"/>
                <a:gd name="T18" fmla="*/ 98 w 381"/>
                <a:gd name="T19" fmla="*/ 75 h 258"/>
                <a:gd name="T20" fmla="*/ 100 w 381"/>
                <a:gd name="T21" fmla="*/ 172 h 258"/>
                <a:gd name="T22" fmla="*/ 191 w 381"/>
                <a:gd name="T23" fmla="*/ 19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1" h="258">
                  <a:moveTo>
                    <a:pt x="191" y="0"/>
                  </a:moveTo>
                  <a:cubicBezTo>
                    <a:pt x="238" y="1"/>
                    <a:pt x="277" y="11"/>
                    <a:pt x="312" y="34"/>
                  </a:cubicBezTo>
                  <a:cubicBezTo>
                    <a:pt x="381" y="82"/>
                    <a:pt x="381" y="165"/>
                    <a:pt x="312" y="213"/>
                  </a:cubicBezTo>
                  <a:cubicBezTo>
                    <a:pt x="245" y="258"/>
                    <a:pt x="138" y="258"/>
                    <a:pt x="71" y="213"/>
                  </a:cubicBezTo>
                  <a:cubicBezTo>
                    <a:pt x="0" y="164"/>
                    <a:pt x="0" y="80"/>
                    <a:pt x="72" y="33"/>
                  </a:cubicBezTo>
                  <a:cubicBezTo>
                    <a:pt x="110" y="8"/>
                    <a:pt x="153" y="0"/>
                    <a:pt x="191" y="0"/>
                  </a:cubicBezTo>
                  <a:close/>
                  <a:moveTo>
                    <a:pt x="191" y="197"/>
                  </a:moveTo>
                  <a:cubicBezTo>
                    <a:pt x="224" y="197"/>
                    <a:pt x="255" y="191"/>
                    <a:pt x="283" y="172"/>
                  </a:cubicBezTo>
                  <a:cubicBezTo>
                    <a:pt x="325" y="144"/>
                    <a:pt x="325" y="103"/>
                    <a:pt x="283" y="75"/>
                  </a:cubicBezTo>
                  <a:cubicBezTo>
                    <a:pt x="234" y="41"/>
                    <a:pt x="148" y="41"/>
                    <a:pt x="98" y="75"/>
                  </a:cubicBezTo>
                  <a:cubicBezTo>
                    <a:pt x="57" y="103"/>
                    <a:pt x="57" y="145"/>
                    <a:pt x="100" y="172"/>
                  </a:cubicBezTo>
                  <a:cubicBezTo>
                    <a:pt x="127" y="191"/>
                    <a:pt x="158" y="197"/>
                    <a:pt x="191" y="19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" name="Freeform 61">
              <a:extLst>
                <a:ext uri="{FF2B5EF4-FFF2-40B4-BE49-F238E27FC236}">
                  <a16:creationId xmlns:a16="http://schemas.microsoft.com/office/drawing/2014/main" xmlns="" id="{011988F8-7F7D-4364-AA3A-DFE9B2763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9088" y="5476875"/>
              <a:ext cx="115888" cy="112713"/>
            </a:xfrm>
            <a:custGeom>
              <a:avLst/>
              <a:gdLst>
                <a:gd name="T0" fmla="*/ 25 w 50"/>
                <a:gd name="T1" fmla="*/ 49 h 49"/>
                <a:gd name="T2" fmla="*/ 1 w 50"/>
                <a:gd name="T3" fmla="*/ 24 h 49"/>
                <a:gd name="T4" fmla="*/ 26 w 50"/>
                <a:gd name="T5" fmla="*/ 0 h 49"/>
                <a:gd name="T6" fmla="*/ 50 w 50"/>
                <a:gd name="T7" fmla="*/ 24 h 49"/>
                <a:gd name="T8" fmla="*/ 25 w 50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49">
                  <a:moveTo>
                    <a:pt x="25" y="49"/>
                  </a:moveTo>
                  <a:cubicBezTo>
                    <a:pt x="12" y="49"/>
                    <a:pt x="0" y="37"/>
                    <a:pt x="1" y="24"/>
                  </a:cubicBezTo>
                  <a:cubicBezTo>
                    <a:pt x="1" y="10"/>
                    <a:pt x="12" y="0"/>
                    <a:pt x="26" y="0"/>
                  </a:cubicBezTo>
                  <a:cubicBezTo>
                    <a:pt x="40" y="1"/>
                    <a:pt x="50" y="11"/>
                    <a:pt x="50" y="24"/>
                  </a:cubicBezTo>
                  <a:cubicBezTo>
                    <a:pt x="50" y="38"/>
                    <a:pt x="39" y="49"/>
                    <a:pt x="25" y="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Freeform 62">
              <a:extLst>
                <a:ext uri="{FF2B5EF4-FFF2-40B4-BE49-F238E27FC236}">
                  <a16:creationId xmlns:a16="http://schemas.microsoft.com/office/drawing/2014/main" xmlns="" id="{D7FE2B17-7B99-461F-BEB9-5977290BD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6938" y="5476875"/>
              <a:ext cx="112713" cy="112713"/>
            </a:xfrm>
            <a:custGeom>
              <a:avLst/>
              <a:gdLst>
                <a:gd name="T0" fmla="*/ 49 w 49"/>
                <a:gd name="T1" fmla="*/ 24 h 49"/>
                <a:gd name="T2" fmla="*/ 24 w 49"/>
                <a:gd name="T3" fmla="*/ 49 h 49"/>
                <a:gd name="T4" fmla="*/ 0 w 49"/>
                <a:gd name="T5" fmla="*/ 24 h 49"/>
                <a:gd name="T6" fmla="*/ 24 w 49"/>
                <a:gd name="T7" fmla="*/ 0 h 49"/>
                <a:gd name="T8" fmla="*/ 49 w 49"/>
                <a:gd name="T9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9">
                  <a:moveTo>
                    <a:pt x="49" y="24"/>
                  </a:moveTo>
                  <a:cubicBezTo>
                    <a:pt x="49" y="38"/>
                    <a:pt x="38" y="49"/>
                    <a:pt x="24" y="49"/>
                  </a:cubicBezTo>
                  <a:cubicBezTo>
                    <a:pt x="10" y="49"/>
                    <a:pt x="0" y="37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cubicBezTo>
                    <a:pt x="38" y="0"/>
                    <a:pt x="49" y="10"/>
                    <a:pt x="49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" name="Freeform 63">
              <a:extLst>
                <a:ext uri="{FF2B5EF4-FFF2-40B4-BE49-F238E27FC236}">
                  <a16:creationId xmlns:a16="http://schemas.microsoft.com/office/drawing/2014/main" xmlns="" id="{06705493-CBBC-473C-83A7-564DA4715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3900" y="5878513"/>
              <a:ext cx="114300" cy="114300"/>
            </a:xfrm>
            <a:custGeom>
              <a:avLst/>
              <a:gdLst>
                <a:gd name="T0" fmla="*/ 25 w 49"/>
                <a:gd name="T1" fmla="*/ 0 h 49"/>
                <a:gd name="T2" fmla="*/ 49 w 49"/>
                <a:gd name="T3" fmla="*/ 25 h 49"/>
                <a:gd name="T4" fmla="*/ 24 w 49"/>
                <a:gd name="T5" fmla="*/ 49 h 49"/>
                <a:gd name="T6" fmla="*/ 0 w 49"/>
                <a:gd name="T7" fmla="*/ 24 h 49"/>
                <a:gd name="T8" fmla="*/ 25 w 49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9">
                  <a:moveTo>
                    <a:pt x="25" y="0"/>
                  </a:moveTo>
                  <a:cubicBezTo>
                    <a:pt x="38" y="0"/>
                    <a:pt x="49" y="11"/>
                    <a:pt x="49" y="25"/>
                  </a:cubicBezTo>
                  <a:cubicBezTo>
                    <a:pt x="49" y="38"/>
                    <a:pt x="37" y="49"/>
                    <a:pt x="24" y="49"/>
                  </a:cubicBezTo>
                  <a:cubicBezTo>
                    <a:pt x="11" y="49"/>
                    <a:pt x="0" y="37"/>
                    <a:pt x="0" y="24"/>
                  </a:cubicBezTo>
                  <a:cubicBezTo>
                    <a:pt x="0" y="11"/>
                    <a:pt x="12" y="0"/>
                    <a:pt x="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Freeform 64">
              <a:extLst>
                <a:ext uri="{FF2B5EF4-FFF2-40B4-BE49-F238E27FC236}">
                  <a16:creationId xmlns:a16="http://schemas.microsoft.com/office/drawing/2014/main" xmlns="" id="{280F0975-E082-4F26-AB15-CF8624CD0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2125" y="5878513"/>
              <a:ext cx="115888" cy="115888"/>
            </a:xfrm>
            <a:custGeom>
              <a:avLst/>
              <a:gdLst>
                <a:gd name="T0" fmla="*/ 50 w 50"/>
                <a:gd name="T1" fmla="*/ 25 h 50"/>
                <a:gd name="T2" fmla="*/ 24 w 50"/>
                <a:gd name="T3" fmla="*/ 49 h 50"/>
                <a:gd name="T4" fmla="*/ 1 w 50"/>
                <a:gd name="T5" fmla="*/ 23 h 50"/>
                <a:gd name="T6" fmla="*/ 26 w 50"/>
                <a:gd name="T7" fmla="*/ 0 h 50"/>
                <a:gd name="T8" fmla="*/ 50 w 50"/>
                <a:gd name="T9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50" y="25"/>
                  </a:moveTo>
                  <a:cubicBezTo>
                    <a:pt x="50" y="39"/>
                    <a:pt x="38" y="50"/>
                    <a:pt x="24" y="49"/>
                  </a:cubicBezTo>
                  <a:cubicBezTo>
                    <a:pt x="11" y="48"/>
                    <a:pt x="0" y="36"/>
                    <a:pt x="1" y="23"/>
                  </a:cubicBezTo>
                  <a:cubicBezTo>
                    <a:pt x="2" y="10"/>
                    <a:pt x="13" y="0"/>
                    <a:pt x="26" y="0"/>
                  </a:cubicBezTo>
                  <a:cubicBezTo>
                    <a:pt x="39" y="0"/>
                    <a:pt x="50" y="11"/>
                    <a:pt x="50" y="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" name="Freeform 65">
              <a:extLst>
                <a:ext uri="{FF2B5EF4-FFF2-40B4-BE49-F238E27FC236}">
                  <a16:creationId xmlns:a16="http://schemas.microsoft.com/office/drawing/2014/main" xmlns="" id="{D9B58BCE-9074-4724-A57A-74EBEC70CA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74263" y="3344863"/>
              <a:ext cx="338138" cy="474663"/>
            </a:xfrm>
            <a:custGeom>
              <a:avLst/>
              <a:gdLst>
                <a:gd name="T0" fmla="*/ 0 w 145"/>
                <a:gd name="T1" fmla="*/ 4 h 204"/>
                <a:gd name="T2" fmla="*/ 61 w 145"/>
                <a:gd name="T3" fmla="*/ 0 h 204"/>
                <a:gd name="T4" fmla="*/ 123 w 145"/>
                <a:gd name="T5" fmla="*/ 16 h 204"/>
                <a:gd name="T6" fmla="*/ 145 w 145"/>
                <a:gd name="T7" fmla="*/ 63 h 204"/>
                <a:gd name="T8" fmla="*/ 126 w 145"/>
                <a:gd name="T9" fmla="*/ 111 h 204"/>
                <a:gd name="T10" fmla="*/ 61 w 145"/>
                <a:gd name="T11" fmla="*/ 133 h 204"/>
                <a:gd name="T12" fmla="*/ 45 w 145"/>
                <a:gd name="T13" fmla="*/ 131 h 204"/>
                <a:gd name="T14" fmla="*/ 45 w 145"/>
                <a:gd name="T15" fmla="*/ 204 h 204"/>
                <a:gd name="T16" fmla="*/ 0 w 145"/>
                <a:gd name="T17" fmla="*/ 204 h 204"/>
                <a:gd name="T18" fmla="*/ 0 w 145"/>
                <a:gd name="T19" fmla="*/ 4 h 204"/>
                <a:gd name="T20" fmla="*/ 45 w 145"/>
                <a:gd name="T21" fmla="*/ 96 h 204"/>
                <a:gd name="T22" fmla="*/ 60 w 145"/>
                <a:gd name="T23" fmla="*/ 97 h 204"/>
                <a:gd name="T24" fmla="*/ 100 w 145"/>
                <a:gd name="T25" fmla="*/ 65 h 204"/>
                <a:gd name="T26" fmla="*/ 64 w 145"/>
                <a:gd name="T27" fmla="*/ 35 h 204"/>
                <a:gd name="T28" fmla="*/ 45 w 145"/>
                <a:gd name="T29" fmla="*/ 36 h 204"/>
                <a:gd name="T30" fmla="*/ 45 w 145"/>
                <a:gd name="T31" fmla="*/ 9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204">
                  <a:moveTo>
                    <a:pt x="0" y="4"/>
                  </a:moveTo>
                  <a:cubicBezTo>
                    <a:pt x="14" y="2"/>
                    <a:pt x="33" y="0"/>
                    <a:pt x="61" y="0"/>
                  </a:cubicBezTo>
                  <a:cubicBezTo>
                    <a:pt x="90" y="0"/>
                    <a:pt x="110" y="5"/>
                    <a:pt x="123" y="16"/>
                  </a:cubicBezTo>
                  <a:cubicBezTo>
                    <a:pt x="137" y="26"/>
                    <a:pt x="145" y="43"/>
                    <a:pt x="145" y="63"/>
                  </a:cubicBezTo>
                  <a:cubicBezTo>
                    <a:pt x="145" y="83"/>
                    <a:pt x="139" y="100"/>
                    <a:pt x="126" y="111"/>
                  </a:cubicBezTo>
                  <a:cubicBezTo>
                    <a:pt x="111" y="126"/>
                    <a:pt x="88" y="133"/>
                    <a:pt x="61" y="133"/>
                  </a:cubicBezTo>
                  <a:cubicBezTo>
                    <a:pt x="55" y="133"/>
                    <a:pt x="49" y="132"/>
                    <a:pt x="45" y="131"/>
                  </a:cubicBezTo>
                  <a:cubicBezTo>
                    <a:pt x="45" y="204"/>
                    <a:pt x="45" y="204"/>
                    <a:pt x="45" y="204"/>
                  </a:cubicBezTo>
                  <a:cubicBezTo>
                    <a:pt x="0" y="204"/>
                    <a:pt x="0" y="204"/>
                    <a:pt x="0" y="204"/>
                  </a:cubicBezTo>
                  <a:lnTo>
                    <a:pt x="0" y="4"/>
                  </a:lnTo>
                  <a:close/>
                  <a:moveTo>
                    <a:pt x="45" y="96"/>
                  </a:moveTo>
                  <a:cubicBezTo>
                    <a:pt x="49" y="97"/>
                    <a:pt x="53" y="97"/>
                    <a:pt x="60" y="97"/>
                  </a:cubicBezTo>
                  <a:cubicBezTo>
                    <a:pt x="85" y="97"/>
                    <a:pt x="100" y="85"/>
                    <a:pt x="100" y="65"/>
                  </a:cubicBezTo>
                  <a:cubicBezTo>
                    <a:pt x="100" y="46"/>
                    <a:pt x="87" y="35"/>
                    <a:pt x="64" y="35"/>
                  </a:cubicBezTo>
                  <a:cubicBezTo>
                    <a:pt x="55" y="35"/>
                    <a:pt x="48" y="35"/>
                    <a:pt x="45" y="36"/>
                  </a:cubicBezTo>
                  <a:lnTo>
                    <a:pt x="45" y="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" name="Rectangle 66">
              <a:extLst>
                <a:ext uri="{FF2B5EF4-FFF2-40B4-BE49-F238E27FC236}">
                  <a16:creationId xmlns:a16="http://schemas.microsoft.com/office/drawing/2014/main" xmlns="" id="{F49C9DA8-C2DD-411F-B328-878D4329EF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32988" y="3671888"/>
              <a:ext cx="220663" cy="1000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32" name="TextBox 131">
            <a:extLst>
              <a:ext uri="{FF2B5EF4-FFF2-40B4-BE49-F238E27FC236}">
                <a16:creationId xmlns:a16="http://schemas.microsoft.com/office/drawing/2014/main" xmlns="" id="{A81C5AFD-20E6-42C4-B21F-4B466CC56E0A}"/>
              </a:ext>
            </a:extLst>
          </p:cNvPr>
          <p:cNvSpPr txBox="1"/>
          <p:nvPr/>
        </p:nvSpPr>
        <p:spPr>
          <a:xfrm>
            <a:off x="4906267" y="4062255"/>
            <a:ext cx="157291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4E4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</a:t>
            </a:r>
          </a:p>
          <a:p>
            <a:r>
              <a:rPr lang="ru-RU" sz="1600" dirty="0">
                <a:solidFill>
                  <a:srgbClr val="4E4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</a:t>
            </a:r>
          </a:p>
          <a:p>
            <a:r>
              <a:rPr lang="ru-RU" sz="1600" dirty="0">
                <a:solidFill>
                  <a:srgbClr val="4E4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финансовых</a:t>
            </a:r>
          </a:p>
          <a:p>
            <a:r>
              <a:rPr lang="ru-RU" sz="1600" dirty="0">
                <a:solidFill>
                  <a:srgbClr val="4E4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понятий </a:t>
            </a:r>
            <a:br>
              <a:rPr lang="ru-RU" sz="1600" dirty="0">
                <a:solidFill>
                  <a:srgbClr val="4E4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4E4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процессов</a:t>
            </a:r>
            <a:endParaRPr lang="ru-RU" sz="1400" dirty="0">
              <a:solidFill>
                <a:srgbClr val="4E4E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xmlns="" id="{DD64DDBD-D2F0-4A36-8BC5-6CF8C43D08C1}"/>
              </a:ext>
            </a:extLst>
          </p:cNvPr>
          <p:cNvSpPr txBox="1"/>
          <p:nvPr/>
        </p:nvSpPr>
        <p:spPr>
          <a:xfrm>
            <a:off x="7253278" y="4062255"/>
            <a:ext cx="19690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4E4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эффективно</a:t>
            </a:r>
          </a:p>
          <a:p>
            <a:r>
              <a:rPr lang="ru-RU" sz="1600" dirty="0">
                <a:solidFill>
                  <a:srgbClr val="4E4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использовать </a:t>
            </a:r>
            <a:br>
              <a:rPr lang="ru-RU" sz="1600" dirty="0">
                <a:solidFill>
                  <a:srgbClr val="4E4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4E4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реальной </a:t>
            </a:r>
            <a:br>
              <a:rPr lang="ru-RU" sz="1600" dirty="0">
                <a:solidFill>
                  <a:srgbClr val="4E4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4E4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  <a:endParaRPr lang="ru-RU" sz="1400" dirty="0">
              <a:solidFill>
                <a:srgbClr val="4E4E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A72B34F7-3219-4ADB-A326-D03AE25CF0CF}"/>
              </a:ext>
            </a:extLst>
          </p:cNvPr>
          <p:cNvSpPr txBox="1"/>
          <p:nvPr/>
        </p:nvSpPr>
        <p:spPr>
          <a:xfrm>
            <a:off x="9594206" y="4070804"/>
            <a:ext cx="184924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4E4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Грамотное</a:t>
            </a:r>
          </a:p>
          <a:p>
            <a:r>
              <a:rPr lang="ru-RU" sz="1600" dirty="0">
                <a:solidFill>
                  <a:srgbClr val="4E4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своими</a:t>
            </a:r>
          </a:p>
          <a:p>
            <a:r>
              <a:rPr lang="ru-RU" sz="1600" dirty="0">
                <a:solidFill>
                  <a:srgbClr val="4E4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денежными</a:t>
            </a:r>
          </a:p>
          <a:p>
            <a:r>
              <a:rPr lang="ru-RU" sz="1600" dirty="0">
                <a:solidFill>
                  <a:srgbClr val="4E4E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средствами</a:t>
            </a:r>
            <a:endParaRPr lang="ru-RU" sz="1400" dirty="0">
              <a:solidFill>
                <a:srgbClr val="4E4E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445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A228EA-620F-431A-BCAF-EFD5BE1FC38B}"/>
              </a:ext>
            </a:extLst>
          </p:cNvPr>
          <p:cNvSpPr txBox="1">
            <a:spLocks/>
          </p:cNvSpPr>
          <p:nvPr/>
        </p:nvSpPr>
        <p:spPr>
          <a:xfrm>
            <a:off x="834888" y="177547"/>
            <a:ext cx="10860927" cy="636861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600">
                <a:solidFill>
                  <a:srgbClr val="002060"/>
                </a:solidFill>
                <a:latin typeface="Times New Roman" panose="02020603050405020304" pitchFamily="18" charset="0"/>
                <a:ea typeface="Tahoma" charset="0"/>
                <a:cs typeface="Times New Roman" panose="02020603050405020304" pitchFamily="18" charset="0"/>
              </a:defRPr>
            </a:lvl1pPr>
          </a:lstStyle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Варианты обучения школьников </a:t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основам финансовой грамотности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7D596630-D4AA-4A5C-B198-E3DC255E1FE8}"/>
              </a:ext>
            </a:extLst>
          </p:cNvPr>
          <p:cNvSpPr txBox="1"/>
          <p:nvPr/>
        </p:nvSpPr>
        <p:spPr>
          <a:xfrm>
            <a:off x="834888" y="3855706"/>
            <a:ext cx="30883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общеобразовательного предмета «Финансовая грамотность» в обязательном учебном плане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2592B7E-49A4-4B55-BCE9-171055A490C0}"/>
              </a:ext>
            </a:extLst>
          </p:cNvPr>
          <p:cNvSpPr txBox="1"/>
          <p:nvPr/>
        </p:nvSpPr>
        <p:spPr>
          <a:xfrm>
            <a:off x="1477763" y="1914232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cap="all" dirty="0">
                <a:solidFill>
                  <a:schemeClr val="bg1"/>
                </a:solidFill>
                <a:latin typeface="HSE Sans Black" panose="02000000000000000000" pitchFamily="50" charset="0"/>
              </a:rPr>
              <a:t>01</a:t>
            </a:r>
          </a:p>
        </p:txBody>
      </p: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xmlns="" id="{3A97DDE7-91AC-44AF-97DD-BA7710750A80}"/>
              </a:ext>
            </a:extLst>
          </p:cNvPr>
          <p:cNvGrpSpPr/>
          <p:nvPr/>
        </p:nvGrpSpPr>
        <p:grpSpPr>
          <a:xfrm>
            <a:off x="910070" y="1806676"/>
            <a:ext cx="3013200" cy="1787786"/>
            <a:chOff x="8210547" y="294227"/>
            <a:chExt cx="3013200" cy="1787786"/>
          </a:xfrm>
          <a:solidFill>
            <a:srgbClr val="159EDA"/>
          </a:solidFill>
        </p:grpSpPr>
        <p:sp>
          <p:nvSpPr>
            <p:cNvPr id="64" name="Заголовок 1">
              <a:extLst>
                <a:ext uri="{FF2B5EF4-FFF2-40B4-BE49-F238E27FC236}">
                  <a16:creationId xmlns:a16="http://schemas.microsoft.com/office/drawing/2014/main" xmlns="" id="{A208F536-EE7D-4AAA-9ABA-D761675FCAF1}"/>
                </a:ext>
              </a:extLst>
            </p:cNvPr>
            <p:cNvSpPr txBox="1">
              <a:spLocks/>
            </p:cNvSpPr>
            <p:nvPr/>
          </p:nvSpPr>
          <p:spPr>
            <a:xfrm>
              <a:off x="8210547" y="722244"/>
              <a:ext cx="3013200" cy="1359769"/>
            </a:xfrm>
            <a:prstGeom prst="rect">
              <a:avLst/>
            </a:prstGeom>
            <a:grpFill/>
          </p:spPr>
          <p:txBody>
            <a:bodyPr>
              <a:noAutofit/>
            </a:bodyPr>
            <a:lstStyle>
              <a:defPPr>
                <a:defRPr lang="ru-RU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3600">
                  <a:solidFill>
                    <a:srgbClr val="002060"/>
                  </a:solidFill>
                  <a:latin typeface="Times New Roman" panose="02020603050405020304" pitchFamily="18" charset="0"/>
                  <a:ea typeface="Tahoma" charset="0"/>
                  <a:cs typeface="Times New Roman" panose="02020603050405020304" pitchFamily="18" charset="0"/>
                </a:defRPr>
              </a:lvl1pPr>
            </a:lstStyle>
            <a:p>
              <a:pPr algn="l"/>
              <a:r>
                <a:rPr lang="ru-RU" sz="1800" b="1" cap="all" dirty="0">
                  <a:solidFill>
                    <a:schemeClr val="bg1"/>
                  </a:solidFill>
                </a:rPr>
                <a:t>Предмет «Финансовая грамотность</a:t>
              </a:r>
              <a:r>
                <a:rPr lang="ru-RU" sz="1800" b="1" cap="all" dirty="0">
                  <a:solidFill>
                    <a:schemeClr val="bg1"/>
                  </a:solidFill>
                  <a:latin typeface="HSE Sans" panose="02000000000000000000" pitchFamily="50" charset="-52"/>
                </a:rPr>
                <a:t>»</a:t>
              </a:r>
            </a:p>
          </p:txBody>
        </p:sp>
        <p:sp>
          <p:nvSpPr>
            <p:cNvPr id="65" name="Заголовок 1">
              <a:extLst>
                <a:ext uri="{FF2B5EF4-FFF2-40B4-BE49-F238E27FC236}">
                  <a16:creationId xmlns:a16="http://schemas.microsoft.com/office/drawing/2014/main" xmlns="" id="{B6B53290-385B-4727-9466-E5759122E67E}"/>
                </a:ext>
              </a:extLst>
            </p:cNvPr>
            <p:cNvSpPr txBox="1">
              <a:spLocks/>
            </p:cNvSpPr>
            <p:nvPr/>
          </p:nvSpPr>
          <p:spPr>
            <a:xfrm>
              <a:off x="8210549" y="294227"/>
              <a:ext cx="712782" cy="372523"/>
            </a:xfrm>
            <a:prstGeom prst="rect">
              <a:avLst/>
            </a:prstGeom>
            <a:grpFill/>
          </p:spPr>
          <p:txBody>
            <a:bodyPr>
              <a:noAutofit/>
            </a:bodyPr>
            <a:lstStyle>
              <a:defPPr>
                <a:defRPr lang="ru-RU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3600">
                  <a:solidFill>
                    <a:srgbClr val="002060"/>
                  </a:solidFill>
                  <a:latin typeface="Times New Roman" panose="02020603050405020304" pitchFamily="18" charset="0"/>
                  <a:ea typeface="Tahoma" charset="0"/>
                  <a:cs typeface="Times New Roman" panose="02020603050405020304" pitchFamily="18" charset="0"/>
                </a:defRPr>
              </a:lvl1pPr>
            </a:lstStyle>
            <a:p>
              <a:pPr algn="l"/>
              <a:r>
                <a:rPr lang="ru-RU" sz="2400" b="1" dirty="0">
                  <a:solidFill>
                    <a:schemeClr val="bg1"/>
                  </a:solidFill>
                </a:rPr>
                <a:t>0</a:t>
              </a:r>
              <a:r>
                <a:rPr lang="en-US" sz="2400" b="1" dirty="0">
                  <a:solidFill>
                    <a:schemeClr val="bg1"/>
                  </a:solidFill>
                </a:rPr>
                <a:t>1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F4EDB39E-45F9-43AE-8085-4A58B2FE558E}"/>
              </a:ext>
            </a:extLst>
          </p:cNvPr>
          <p:cNvSpPr txBox="1"/>
          <p:nvPr/>
        </p:nvSpPr>
        <p:spPr>
          <a:xfrm>
            <a:off x="4127456" y="1914232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cap="all" dirty="0">
                <a:solidFill>
                  <a:schemeClr val="bg1"/>
                </a:solidFill>
                <a:latin typeface="HSE Sans Black" panose="02000000000000000000" pitchFamily="50" charset="0"/>
              </a:rPr>
              <a:t>01</a:t>
            </a:r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xmlns="" id="{55626B27-7D96-4A8A-95A8-7D040DD82E24}"/>
              </a:ext>
            </a:extLst>
          </p:cNvPr>
          <p:cNvGrpSpPr/>
          <p:nvPr/>
        </p:nvGrpSpPr>
        <p:grpSpPr>
          <a:xfrm>
            <a:off x="4610298" y="1806676"/>
            <a:ext cx="3013200" cy="1787786"/>
            <a:chOff x="8210547" y="294227"/>
            <a:chExt cx="3013200" cy="1787786"/>
          </a:xfrm>
          <a:solidFill>
            <a:srgbClr val="159EDA"/>
          </a:solidFill>
        </p:grpSpPr>
        <p:sp>
          <p:nvSpPr>
            <p:cNvPr id="51" name="Заголовок 1">
              <a:extLst>
                <a:ext uri="{FF2B5EF4-FFF2-40B4-BE49-F238E27FC236}">
                  <a16:creationId xmlns:a16="http://schemas.microsoft.com/office/drawing/2014/main" xmlns="" id="{CBEF88A2-4DB7-456F-804B-570C5B0650A3}"/>
                </a:ext>
              </a:extLst>
            </p:cNvPr>
            <p:cNvSpPr txBox="1">
              <a:spLocks/>
            </p:cNvSpPr>
            <p:nvPr/>
          </p:nvSpPr>
          <p:spPr>
            <a:xfrm>
              <a:off x="8210547" y="722244"/>
              <a:ext cx="3013200" cy="1359769"/>
            </a:xfrm>
            <a:prstGeom prst="rect">
              <a:avLst/>
            </a:prstGeom>
            <a:grpFill/>
          </p:spPr>
          <p:txBody>
            <a:bodyPr>
              <a:noAutofit/>
            </a:bodyPr>
            <a:lstStyle>
              <a:defPPr>
                <a:defRPr lang="ru-RU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3600">
                  <a:solidFill>
                    <a:srgbClr val="002060"/>
                  </a:solidFill>
                  <a:latin typeface="Times New Roman" panose="02020603050405020304" pitchFamily="18" charset="0"/>
                  <a:ea typeface="Tahoma" charset="0"/>
                  <a:cs typeface="Times New Roman" panose="02020603050405020304" pitchFamily="18" charset="0"/>
                </a:defRPr>
              </a:lvl1pPr>
            </a:lstStyle>
            <a:p>
              <a:pPr algn="l"/>
              <a:r>
                <a:rPr lang="ru-RU" sz="1800" b="1" cap="all" dirty="0">
                  <a:solidFill>
                    <a:schemeClr val="bg1"/>
                  </a:solidFill>
                </a:rPr>
                <a:t>В составе традиционных предметов</a:t>
              </a:r>
            </a:p>
          </p:txBody>
        </p:sp>
        <p:sp>
          <p:nvSpPr>
            <p:cNvPr id="52" name="Заголовок 1">
              <a:extLst>
                <a:ext uri="{FF2B5EF4-FFF2-40B4-BE49-F238E27FC236}">
                  <a16:creationId xmlns:a16="http://schemas.microsoft.com/office/drawing/2014/main" xmlns="" id="{A650E358-FAC2-4612-AE5F-C6CBE62EE490}"/>
                </a:ext>
              </a:extLst>
            </p:cNvPr>
            <p:cNvSpPr txBox="1">
              <a:spLocks/>
            </p:cNvSpPr>
            <p:nvPr/>
          </p:nvSpPr>
          <p:spPr>
            <a:xfrm>
              <a:off x="8210549" y="294227"/>
              <a:ext cx="770647" cy="372523"/>
            </a:xfrm>
            <a:prstGeom prst="rect">
              <a:avLst/>
            </a:prstGeom>
            <a:grpFill/>
          </p:spPr>
          <p:txBody>
            <a:bodyPr>
              <a:noAutofit/>
            </a:bodyPr>
            <a:lstStyle>
              <a:defPPr>
                <a:defRPr lang="ru-RU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3600">
                  <a:solidFill>
                    <a:srgbClr val="002060"/>
                  </a:solidFill>
                  <a:latin typeface="Times New Roman" panose="02020603050405020304" pitchFamily="18" charset="0"/>
                  <a:ea typeface="Tahoma" charset="0"/>
                  <a:cs typeface="Times New Roman" panose="02020603050405020304" pitchFamily="18" charset="0"/>
                </a:defRPr>
              </a:lvl1pPr>
            </a:lstStyle>
            <a:p>
              <a:pPr algn="l"/>
              <a:r>
                <a:rPr lang="ru-RU" sz="2400" b="1" dirty="0">
                  <a:solidFill>
                    <a:schemeClr val="bg1"/>
                  </a:solidFill>
                </a:rPr>
                <a:t>02</a:t>
              </a: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E07A3101-52B2-4F6C-BD18-309FB1909782}"/>
              </a:ext>
            </a:extLst>
          </p:cNvPr>
          <p:cNvSpPr txBox="1"/>
          <p:nvPr/>
        </p:nvSpPr>
        <p:spPr>
          <a:xfrm>
            <a:off x="8878217" y="1914232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cap="all" dirty="0">
                <a:solidFill>
                  <a:schemeClr val="bg1"/>
                </a:solidFill>
                <a:latin typeface="HSE Sans Black" panose="02000000000000000000" pitchFamily="50" charset="0"/>
              </a:rPr>
              <a:t>01</a:t>
            </a:r>
          </a:p>
        </p:txBody>
      </p: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xmlns="" id="{57939BA1-3896-4B70-B4B2-B326C0270EC1}"/>
              </a:ext>
            </a:extLst>
          </p:cNvPr>
          <p:cNvGrpSpPr/>
          <p:nvPr/>
        </p:nvGrpSpPr>
        <p:grpSpPr>
          <a:xfrm>
            <a:off x="8310525" y="1806676"/>
            <a:ext cx="3012920" cy="1787786"/>
            <a:chOff x="8210548" y="294227"/>
            <a:chExt cx="3012920" cy="1787786"/>
          </a:xfrm>
          <a:solidFill>
            <a:srgbClr val="159EDA"/>
          </a:solidFill>
        </p:grpSpPr>
        <p:sp>
          <p:nvSpPr>
            <p:cNvPr id="60" name="Заголовок 1">
              <a:extLst>
                <a:ext uri="{FF2B5EF4-FFF2-40B4-BE49-F238E27FC236}">
                  <a16:creationId xmlns:a16="http://schemas.microsoft.com/office/drawing/2014/main" xmlns="" id="{0EC23A27-C2AA-4962-B3CB-AFC099B67F44}"/>
                </a:ext>
              </a:extLst>
            </p:cNvPr>
            <p:cNvSpPr txBox="1">
              <a:spLocks/>
            </p:cNvSpPr>
            <p:nvPr/>
          </p:nvSpPr>
          <p:spPr>
            <a:xfrm>
              <a:off x="8210548" y="722244"/>
              <a:ext cx="3012920" cy="1359769"/>
            </a:xfrm>
            <a:prstGeom prst="rect">
              <a:avLst/>
            </a:prstGeom>
            <a:grpFill/>
          </p:spPr>
          <p:txBody>
            <a:bodyPr>
              <a:noAutofit/>
            </a:bodyPr>
            <a:lstStyle>
              <a:defPPr>
                <a:defRPr lang="ru-RU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3600">
                  <a:solidFill>
                    <a:srgbClr val="002060"/>
                  </a:solidFill>
                  <a:latin typeface="Times New Roman" panose="02020603050405020304" pitchFamily="18" charset="0"/>
                  <a:ea typeface="Tahoma" charset="0"/>
                  <a:cs typeface="Times New Roman" panose="02020603050405020304" pitchFamily="18" charset="0"/>
                </a:defRPr>
              </a:lvl1pPr>
            </a:lstStyle>
            <a:p>
              <a:pPr algn="l"/>
              <a:r>
                <a:rPr lang="ru-RU" sz="1800" b="1" cap="all" dirty="0">
                  <a:solidFill>
                    <a:schemeClr val="bg1"/>
                  </a:solidFill>
                </a:rPr>
                <a:t>В рамках дополнительного образования</a:t>
              </a:r>
            </a:p>
          </p:txBody>
        </p:sp>
        <p:sp>
          <p:nvSpPr>
            <p:cNvPr id="61" name="Заголовок 1">
              <a:extLst>
                <a:ext uri="{FF2B5EF4-FFF2-40B4-BE49-F238E27FC236}">
                  <a16:creationId xmlns:a16="http://schemas.microsoft.com/office/drawing/2014/main" xmlns="" id="{C655BB19-C9E8-4F05-8329-0DBBB1004414}"/>
                </a:ext>
              </a:extLst>
            </p:cNvPr>
            <p:cNvSpPr txBox="1">
              <a:spLocks/>
            </p:cNvSpPr>
            <p:nvPr/>
          </p:nvSpPr>
          <p:spPr>
            <a:xfrm>
              <a:off x="8210549" y="294227"/>
              <a:ext cx="652242" cy="372523"/>
            </a:xfrm>
            <a:prstGeom prst="rect">
              <a:avLst/>
            </a:prstGeom>
            <a:grpFill/>
          </p:spPr>
          <p:txBody>
            <a:bodyPr>
              <a:noAutofit/>
            </a:bodyPr>
            <a:lstStyle>
              <a:defPPr>
                <a:defRPr lang="ru-RU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3600">
                  <a:solidFill>
                    <a:srgbClr val="002060"/>
                  </a:solidFill>
                  <a:latin typeface="Times New Roman" panose="02020603050405020304" pitchFamily="18" charset="0"/>
                  <a:ea typeface="Tahoma" charset="0"/>
                  <a:cs typeface="Times New Roman" panose="02020603050405020304" pitchFamily="18" charset="0"/>
                </a:defRPr>
              </a:lvl1pPr>
            </a:lstStyle>
            <a:p>
              <a:pPr algn="l"/>
              <a:r>
                <a:rPr lang="ru-RU" sz="2400" b="1" dirty="0">
                  <a:solidFill>
                    <a:schemeClr val="bg1"/>
                  </a:solidFill>
                </a:rPr>
                <a:t>03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0C89DFA6-5CA5-41CD-88D4-6426E387786D}"/>
              </a:ext>
            </a:extLst>
          </p:cNvPr>
          <p:cNvSpPr txBox="1"/>
          <p:nvPr/>
        </p:nvSpPr>
        <p:spPr>
          <a:xfrm>
            <a:off x="4610298" y="3855706"/>
            <a:ext cx="2835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Темы в составе традиционных общеобразовательных предметов</a:t>
            </a:r>
          </a:p>
        </p:txBody>
      </p:sp>
    </p:spTree>
    <p:extLst>
      <p:ext uri="{BB962C8B-B14F-4D97-AF65-F5344CB8AC3E}">
        <p14:creationId xmlns:p14="http://schemas.microsoft.com/office/powerpoint/2010/main" val="2738124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A228EA-620F-431A-BCAF-EFD5BE1FC38B}"/>
              </a:ext>
            </a:extLst>
          </p:cNvPr>
          <p:cNvSpPr txBox="1">
            <a:spLocks/>
          </p:cNvSpPr>
          <p:nvPr/>
        </p:nvSpPr>
        <p:spPr>
          <a:xfrm>
            <a:off x="1038225" y="225289"/>
            <a:ext cx="8991600" cy="903296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600">
                <a:solidFill>
                  <a:srgbClr val="002060"/>
                </a:solidFill>
                <a:latin typeface="Times New Roman" panose="02020603050405020304" pitchFamily="18" charset="0"/>
                <a:ea typeface="Tahoma" charset="0"/>
                <a:cs typeface="Times New Roman" panose="02020603050405020304" pitchFamily="18" charset="0"/>
              </a:defRPr>
            </a:lvl1pPr>
          </a:lstStyle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УМК по финансовой грамотности</a:t>
            </a:r>
            <a:r>
              <a:rPr lang="ru-RU" b="1" dirty="0">
                <a:solidFill>
                  <a:srgbClr val="165A9F"/>
                </a:solidFill>
              </a:rPr>
              <a:t/>
            </a:r>
            <a:br>
              <a:rPr lang="ru-RU" b="1" dirty="0">
                <a:solidFill>
                  <a:srgbClr val="165A9F"/>
                </a:solidFill>
              </a:rPr>
            </a:br>
            <a:r>
              <a:rPr lang="ru-RU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(разработанные по заказу Министерства финансов Российской Федерации)</a:t>
            </a:r>
            <a:endParaRPr lang="ru-RU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E2104E5C-152D-4A91-9476-12D3597D51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5690" y="1128585"/>
            <a:ext cx="6327642" cy="5062114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BD69B48F-5024-477B-935A-D5B6CB65C4BF}"/>
              </a:ext>
            </a:extLst>
          </p:cNvPr>
          <p:cNvGrpSpPr/>
          <p:nvPr/>
        </p:nvGrpSpPr>
        <p:grpSpPr>
          <a:xfrm>
            <a:off x="782852" y="1954003"/>
            <a:ext cx="6600281" cy="2949843"/>
            <a:chOff x="1138727" y="1765032"/>
            <a:chExt cx="4885427" cy="2137008"/>
          </a:xfrm>
        </p:grpSpPr>
        <p:sp>
          <p:nvSpPr>
            <p:cNvPr id="32" name="Заголовок 1">
              <a:extLst>
                <a:ext uri="{FF2B5EF4-FFF2-40B4-BE49-F238E27FC236}">
                  <a16:creationId xmlns:a16="http://schemas.microsoft.com/office/drawing/2014/main" xmlns="" id="{2F94D677-4A22-4383-ACFE-E0BF469D34C4}"/>
                </a:ext>
              </a:extLst>
            </p:cNvPr>
            <p:cNvSpPr txBox="1">
              <a:spLocks/>
            </p:cNvSpPr>
            <p:nvPr/>
          </p:nvSpPr>
          <p:spPr>
            <a:xfrm>
              <a:off x="1138728" y="1765032"/>
              <a:ext cx="4885426" cy="656553"/>
            </a:xfrm>
            <a:prstGeom prst="rect">
              <a:avLst/>
            </a:prstGeom>
            <a:solidFill>
              <a:srgbClr val="159EDA"/>
            </a:solidFill>
          </p:spPr>
          <p:txBody>
            <a:bodyPr anchor="ctr">
              <a:noAutofit/>
            </a:bodyPr>
            <a:lstStyle>
              <a:defPPr>
                <a:defRPr lang="ru-RU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3600">
                  <a:solidFill>
                    <a:srgbClr val="002060"/>
                  </a:solidFill>
                  <a:latin typeface="Times New Roman" panose="02020603050405020304" pitchFamily="18" charset="0"/>
                  <a:ea typeface="Tahoma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1800" b="1" dirty="0">
                  <a:solidFill>
                    <a:schemeClr val="bg1"/>
                  </a:solidFill>
                </a:rPr>
                <a:t>Учебно-методические комплекты</a:t>
              </a:r>
            </a:p>
          </p:txBody>
        </p:sp>
        <p:sp>
          <p:nvSpPr>
            <p:cNvPr id="33" name="Заголовок 1">
              <a:extLst>
                <a:ext uri="{FF2B5EF4-FFF2-40B4-BE49-F238E27FC236}">
                  <a16:creationId xmlns:a16="http://schemas.microsoft.com/office/drawing/2014/main" xmlns="" id="{AC3C6DC0-F626-4465-AE23-2BF5E94C1EFC}"/>
                </a:ext>
              </a:extLst>
            </p:cNvPr>
            <p:cNvSpPr txBox="1">
              <a:spLocks/>
            </p:cNvSpPr>
            <p:nvPr/>
          </p:nvSpPr>
          <p:spPr>
            <a:xfrm>
              <a:off x="1138727" y="2574928"/>
              <a:ext cx="2842722" cy="586885"/>
            </a:xfrm>
            <a:prstGeom prst="rect">
              <a:avLst/>
            </a:prstGeom>
            <a:solidFill>
              <a:srgbClr val="159EDA"/>
            </a:solidFill>
          </p:spPr>
          <p:txBody>
            <a:bodyPr anchor="ctr">
              <a:noAutofit/>
            </a:bodyPr>
            <a:lstStyle>
              <a:defPPr>
                <a:defRPr lang="ru-RU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3600">
                  <a:solidFill>
                    <a:srgbClr val="002060"/>
                  </a:solidFill>
                  <a:latin typeface="Times New Roman" panose="02020603050405020304" pitchFamily="18" charset="0"/>
                  <a:ea typeface="Tahoma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1800" b="1" dirty="0">
                  <a:solidFill>
                    <a:schemeClr val="bg1"/>
                  </a:solidFill>
                </a:rPr>
                <a:t>На электронных носителях</a:t>
              </a:r>
            </a:p>
          </p:txBody>
        </p:sp>
        <p:sp>
          <p:nvSpPr>
            <p:cNvPr id="34" name="Заголовок 1">
              <a:extLst>
                <a:ext uri="{FF2B5EF4-FFF2-40B4-BE49-F238E27FC236}">
                  <a16:creationId xmlns:a16="http://schemas.microsoft.com/office/drawing/2014/main" xmlns="" id="{D1D85FF6-AAC1-4E62-977A-1ED4F4D590F9}"/>
                </a:ext>
              </a:extLst>
            </p:cNvPr>
            <p:cNvSpPr txBox="1">
              <a:spLocks/>
            </p:cNvSpPr>
            <p:nvPr/>
          </p:nvSpPr>
          <p:spPr>
            <a:xfrm>
              <a:off x="4095795" y="2574928"/>
              <a:ext cx="1928359" cy="586885"/>
            </a:xfrm>
            <a:prstGeom prst="rect">
              <a:avLst/>
            </a:prstGeom>
            <a:solidFill>
              <a:srgbClr val="159EDA"/>
            </a:solidFill>
          </p:spPr>
          <p:txBody>
            <a:bodyPr anchor="ctr">
              <a:noAutofit/>
            </a:bodyPr>
            <a:lstStyle>
              <a:defPPr>
                <a:defRPr lang="ru-RU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3600">
                  <a:solidFill>
                    <a:srgbClr val="002060"/>
                  </a:solidFill>
                  <a:latin typeface="Times New Roman" panose="02020603050405020304" pitchFamily="18" charset="0"/>
                  <a:ea typeface="Tahoma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1800" b="1" dirty="0">
                  <a:solidFill>
                    <a:schemeClr val="bg1"/>
                  </a:solidFill>
                </a:rPr>
                <a:t>На бумажных носителях</a:t>
              </a:r>
            </a:p>
          </p:txBody>
        </p:sp>
        <p:sp>
          <p:nvSpPr>
            <p:cNvPr id="35" name="Заголовок 1">
              <a:extLst>
                <a:ext uri="{FF2B5EF4-FFF2-40B4-BE49-F238E27FC236}">
                  <a16:creationId xmlns:a16="http://schemas.microsoft.com/office/drawing/2014/main" xmlns="" id="{90D756AD-629E-41DB-A457-0F97C6473FF7}"/>
                </a:ext>
              </a:extLst>
            </p:cNvPr>
            <p:cNvSpPr txBox="1">
              <a:spLocks/>
            </p:cNvSpPr>
            <p:nvPr/>
          </p:nvSpPr>
          <p:spPr>
            <a:xfrm>
              <a:off x="1138728" y="3315155"/>
              <a:ext cx="1410051" cy="586885"/>
            </a:xfrm>
            <a:prstGeom prst="rect">
              <a:avLst/>
            </a:prstGeom>
            <a:solidFill>
              <a:srgbClr val="159EDA"/>
            </a:solidFill>
          </p:spPr>
          <p:txBody>
            <a:bodyPr anchor="ctr">
              <a:noAutofit/>
            </a:bodyPr>
            <a:lstStyle>
              <a:defPPr>
                <a:defRPr lang="ru-RU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3600">
                  <a:solidFill>
                    <a:srgbClr val="002060"/>
                  </a:solidFill>
                  <a:latin typeface="Times New Roman" panose="02020603050405020304" pitchFamily="18" charset="0"/>
                  <a:ea typeface="Tahoma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sz="1800" b="1" dirty="0">
                  <a:solidFill>
                    <a:schemeClr val="bg1"/>
                  </a:solidFill>
                </a:rPr>
                <a:t>PDF-</a:t>
              </a:r>
              <a:r>
                <a:rPr lang="ru-RU" sz="1800" b="1" dirty="0">
                  <a:solidFill>
                    <a:schemeClr val="bg1"/>
                  </a:solidFill>
                </a:rPr>
                <a:t/>
              </a:r>
              <a:br>
                <a:rPr lang="ru-RU" sz="1800" b="1" dirty="0">
                  <a:solidFill>
                    <a:schemeClr val="bg1"/>
                  </a:solidFill>
                </a:rPr>
              </a:br>
              <a:r>
                <a:rPr lang="ru-RU" sz="1800" b="1" dirty="0">
                  <a:solidFill>
                    <a:schemeClr val="bg1"/>
                  </a:solidFill>
                </a:rPr>
                <a:t>версии</a:t>
              </a:r>
            </a:p>
          </p:txBody>
        </p:sp>
        <p:sp>
          <p:nvSpPr>
            <p:cNvPr id="36" name="Заголовок 1">
              <a:extLst>
                <a:ext uri="{FF2B5EF4-FFF2-40B4-BE49-F238E27FC236}">
                  <a16:creationId xmlns:a16="http://schemas.microsoft.com/office/drawing/2014/main" xmlns="" id="{D32D9ABD-420B-471E-955A-507CE9E2E474}"/>
                </a:ext>
              </a:extLst>
            </p:cNvPr>
            <p:cNvSpPr txBox="1">
              <a:spLocks/>
            </p:cNvSpPr>
            <p:nvPr/>
          </p:nvSpPr>
          <p:spPr>
            <a:xfrm>
              <a:off x="2743370" y="3315155"/>
              <a:ext cx="1341017" cy="586885"/>
            </a:xfrm>
            <a:prstGeom prst="rect">
              <a:avLst/>
            </a:prstGeom>
            <a:solidFill>
              <a:srgbClr val="159EDA"/>
            </a:solidFill>
          </p:spPr>
          <p:txBody>
            <a:bodyPr anchor="ctr">
              <a:noAutofit/>
            </a:bodyPr>
            <a:lstStyle>
              <a:defPPr>
                <a:defRPr lang="ru-RU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3600">
                  <a:solidFill>
                    <a:srgbClr val="002060"/>
                  </a:solidFill>
                  <a:latin typeface="Times New Roman" panose="02020603050405020304" pitchFamily="18" charset="0"/>
                  <a:ea typeface="Tahoma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1800" b="1" dirty="0">
                  <a:solidFill>
                    <a:schemeClr val="bg1"/>
                  </a:solidFill>
                </a:rPr>
                <a:t>Электронный учебник</a:t>
              </a:r>
            </a:p>
          </p:txBody>
        </p:sp>
        <p:cxnSp>
          <p:nvCxnSpPr>
            <p:cNvPr id="47" name="Прямая со стрелкой 46">
              <a:extLst>
                <a:ext uri="{FF2B5EF4-FFF2-40B4-BE49-F238E27FC236}">
                  <a16:creationId xmlns:a16="http://schemas.microsoft.com/office/drawing/2014/main" xmlns="" id="{669AA630-4B5D-421F-A40F-0175E20585BF}"/>
                </a:ext>
              </a:extLst>
            </p:cNvPr>
            <p:cNvCxnSpPr>
              <a:cxnSpLocks/>
            </p:cNvCxnSpPr>
            <p:nvPr/>
          </p:nvCxnSpPr>
          <p:spPr>
            <a:xfrm>
              <a:off x="2548779" y="2421585"/>
              <a:ext cx="0" cy="153343"/>
            </a:xfrm>
            <a:prstGeom prst="straightConnector1">
              <a:avLst/>
            </a:prstGeom>
            <a:ln w="38100">
              <a:solidFill>
                <a:srgbClr val="1A9AD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 стрелкой 48">
              <a:extLst>
                <a:ext uri="{FF2B5EF4-FFF2-40B4-BE49-F238E27FC236}">
                  <a16:creationId xmlns:a16="http://schemas.microsoft.com/office/drawing/2014/main" xmlns="" id="{EFA66F05-C2CC-4899-BA82-46E2293C0CF2}"/>
                </a:ext>
              </a:extLst>
            </p:cNvPr>
            <p:cNvCxnSpPr>
              <a:cxnSpLocks/>
            </p:cNvCxnSpPr>
            <p:nvPr/>
          </p:nvCxnSpPr>
          <p:spPr>
            <a:xfrm>
              <a:off x="5066650" y="2421585"/>
              <a:ext cx="0" cy="153343"/>
            </a:xfrm>
            <a:prstGeom prst="straightConnector1">
              <a:avLst/>
            </a:prstGeom>
            <a:ln w="38100">
              <a:solidFill>
                <a:srgbClr val="1A9AD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 стрелкой 49">
              <a:extLst>
                <a:ext uri="{FF2B5EF4-FFF2-40B4-BE49-F238E27FC236}">
                  <a16:creationId xmlns:a16="http://schemas.microsoft.com/office/drawing/2014/main" xmlns="" id="{1751D195-AF85-479C-9749-90BF12381680}"/>
                </a:ext>
              </a:extLst>
            </p:cNvPr>
            <p:cNvCxnSpPr>
              <a:cxnSpLocks/>
            </p:cNvCxnSpPr>
            <p:nvPr/>
          </p:nvCxnSpPr>
          <p:spPr>
            <a:xfrm>
              <a:off x="1851721" y="3161812"/>
              <a:ext cx="0" cy="153343"/>
            </a:xfrm>
            <a:prstGeom prst="straightConnector1">
              <a:avLst/>
            </a:prstGeom>
            <a:ln w="38100">
              <a:solidFill>
                <a:srgbClr val="1A9AD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 стрелкой 50">
              <a:extLst>
                <a:ext uri="{FF2B5EF4-FFF2-40B4-BE49-F238E27FC236}">
                  <a16:creationId xmlns:a16="http://schemas.microsoft.com/office/drawing/2014/main" xmlns="" id="{59DE7FC7-F9C1-41B0-B230-09C3D4F0E95B}"/>
                </a:ext>
              </a:extLst>
            </p:cNvPr>
            <p:cNvCxnSpPr>
              <a:cxnSpLocks/>
            </p:cNvCxnSpPr>
            <p:nvPr/>
          </p:nvCxnSpPr>
          <p:spPr>
            <a:xfrm>
              <a:off x="3310940" y="3161812"/>
              <a:ext cx="0" cy="153343"/>
            </a:xfrm>
            <a:prstGeom prst="straightConnector1">
              <a:avLst/>
            </a:prstGeom>
            <a:ln w="38100">
              <a:solidFill>
                <a:srgbClr val="1A9AD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53737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B281244A-D6D3-41A0-B642-2A54A24C31E7}"/>
              </a:ext>
            </a:extLst>
          </p:cNvPr>
          <p:cNvSpPr txBox="1">
            <a:spLocks/>
          </p:cNvSpPr>
          <p:nvPr/>
        </p:nvSpPr>
        <p:spPr>
          <a:xfrm>
            <a:off x="258239" y="225289"/>
            <a:ext cx="11793718" cy="1041536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600">
                <a:solidFill>
                  <a:srgbClr val="002060"/>
                </a:solidFill>
                <a:latin typeface="Times New Roman" panose="02020603050405020304" pitchFamily="18" charset="0"/>
                <a:ea typeface="Tahoma" charset="0"/>
                <a:cs typeface="Times New Roman" panose="02020603050405020304" pitchFamily="18" charset="0"/>
              </a:defRPr>
            </a:lvl1pPr>
          </a:lstStyle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УМК по финансовой грамотности </a:t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для общеобразовательных организаций</a:t>
            </a:r>
          </a:p>
        </p:txBody>
      </p: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xmlns="" id="{B5EE0BE7-2092-4BBC-8B14-B0AB11F84AFF}"/>
              </a:ext>
            </a:extLst>
          </p:cNvPr>
          <p:cNvGrpSpPr/>
          <p:nvPr/>
        </p:nvGrpSpPr>
        <p:grpSpPr>
          <a:xfrm>
            <a:off x="258239" y="1666876"/>
            <a:ext cx="3703629" cy="1669048"/>
            <a:chOff x="258239" y="1666876"/>
            <a:chExt cx="3703629" cy="1669048"/>
          </a:xfrm>
        </p:grpSpPr>
        <p:sp>
          <p:nvSpPr>
            <p:cNvPr id="27" name="Заголовок 1">
              <a:extLst>
                <a:ext uri="{FF2B5EF4-FFF2-40B4-BE49-F238E27FC236}">
                  <a16:creationId xmlns:a16="http://schemas.microsoft.com/office/drawing/2014/main" xmlns="" id="{9F675240-F662-4819-B1AF-A4F4085950D0}"/>
                </a:ext>
              </a:extLst>
            </p:cNvPr>
            <p:cNvSpPr txBox="1">
              <a:spLocks/>
            </p:cNvSpPr>
            <p:nvPr/>
          </p:nvSpPr>
          <p:spPr>
            <a:xfrm>
              <a:off x="258239" y="1666876"/>
              <a:ext cx="3703629" cy="928822"/>
            </a:xfrm>
            <a:prstGeom prst="rect">
              <a:avLst/>
            </a:prstGeom>
            <a:solidFill>
              <a:srgbClr val="159EDA"/>
            </a:solidFill>
          </p:spPr>
          <p:txBody>
            <a:bodyPr anchor="ctr">
              <a:noAutofit/>
            </a:bodyPr>
            <a:lstStyle>
              <a:defPPr>
                <a:defRPr lang="ru-RU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3600">
                  <a:solidFill>
                    <a:srgbClr val="002060"/>
                  </a:solidFill>
                  <a:latin typeface="Times New Roman" panose="02020603050405020304" pitchFamily="18" charset="0"/>
                  <a:ea typeface="Tahoma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1800" b="1" cap="all" dirty="0">
                  <a:solidFill>
                    <a:schemeClr val="bg1"/>
                  </a:solidFill>
                </a:rPr>
                <a:t>Начальное общее образование </a:t>
              </a:r>
            </a:p>
            <a:p>
              <a:r>
                <a:rPr lang="ru-RU" sz="1800" b="1" dirty="0">
                  <a:solidFill>
                    <a:schemeClr val="bg1"/>
                  </a:solidFill>
                </a:rPr>
                <a:t>(2-4 классы)</a:t>
              </a:r>
            </a:p>
          </p:txBody>
        </p:sp>
        <p:sp>
          <p:nvSpPr>
            <p:cNvPr id="29" name="Заголовок 1">
              <a:extLst>
                <a:ext uri="{FF2B5EF4-FFF2-40B4-BE49-F238E27FC236}">
                  <a16:creationId xmlns:a16="http://schemas.microsoft.com/office/drawing/2014/main" xmlns="" id="{54FC24F7-27D6-426B-959E-266311719311}"/>
                </a:ext>
              </a:extLst>
            </p:cNvPr>
            <p:cNvSpPr txBox="1">
              <a:spLocks/>
            </p:cNvSpPr>
            <p:nvPr/>
          </p:nvSpPr>
          <p:spPr>
            <a:xfrm>
              <a:off x="258240" y="2749039"/>
              <a:ext cx="1808686" cy="586885"/>
            </a:xfrm>
            <a:prstGeom prst="rect">
              <a:avLst/>
            </a:prstGeom>
            <a:solidFill>
              <a:srgbClr val="159EDA"/>
            </a:solidFill>
          </p:spPr>
          <p:txBody>
            <a:bodyPr anchor="ctr">
              <a:noAutofit/>
            </a:bodyPr>
            <a:lstStyle>
              <a:defPPr>
                <a:defRPr lang="ru-RU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3600">
                  <a:solidFill>
                    <a:srgbClr val="002060"/>
                  </a:solidFill>
                  <a:latin typeface="Times New Roman" panose="02020603050405020304" pitchFamily="18" charset="0"/>
                  <a:ea typeface="Tahoma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1800" b="1" dirty="0">
                  <a:solidFill>
                    <a:schemeClr val="bg1"/>
                  </a:solidFill>
                </a:rPr>
                <a:t>2-3 классы</a:t>
              </a:r>
            </a:p>
          </p:txBody>
        </p:sp>
        <p:cxnSp>
          <p:nvCxnSpPr>
            <p:cNvPr id="39" name="Прямая со стрелкой 38">
              <a:extLst>
                <a:ext uri="{FF2B5EF4-FFF2-40B4-BE49-F238E27FC236}">
                  <a16:creationId xmlns:a16="http://schemas.microsoft.com/office/drawing/2014/main" xmlns="" id="{0BDEAA81-11A6-4EAB-876A-C77065CC369F}"/>
                </a:ext>
              </a:extLst>
            </p:cNvPr>
            <p:cNvCxnSpPr>
              <a:cxnSpLocks/>
            </p:cNvCxnSpPr>
            <p:nvPr/>
          </p:nvCxnSpPr>
          <p:spPr>
            <a:xfrm>
              <a:off x="1246854" y="2595696"/>
              <a:ext cx="0" cy="153343"/>
            </a:xfrm>
            <a:prstGeom prst="straightConnector1">
              <a:avLst/>
            </a:prstGeom>
            <a:ln w="38100">
              <a:solidFill>
                <a:srgbClr val="1A9AD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Заголовок 1">
              <a:extLst>
                <a:ext uri="{FF2B5EF4-FFF2-40B4-BE49-F238E27FC236}">
                  <a16:creationId xmlns:a16="http://schemas.microsoft.com/office/drawing/2014/main" xmlns="" id="{7B1141EF-6F25-4E09-8270-1848D231EE75}"/>
                </a:ext>
              </a:extLst>
            </p:cNvPr>
            <p:cNvSpPr txBox="1">
              <a:spLocks/>
            </p:cNvSpPr>
            <p:nvPr/>
          </p:nvSpPr>
          <p:spPr>
            <a:xfrm>
              <a:off x="2153182" y="2749039"/>
              <a:ext cx="1808686" cy="586885"/>
            </a:xfrm>
            <a:prstGeom prst="rect">
              <a:avLst/>
            </a:prstGeom>
            <a:solidFill>
              <a:srgbClr val="159EDA"/>
            </a:solidFill>
          </p:spPr>
          <p:txBody>
            <a:bodyPr anchor="ctr">
              <a:noAutofit/>
            </a:bodyPr>
            <a:lstStyle>
              <a:defPPr>
                <a:defRPr lang="ru-RU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3600">
                  <a:solidFill>
                    <a:srgbClr val="002060"/>
                  </a:solidFill>
                  <a:latin typeface="Times New Roman" panose="02020603050405020304" pitchFamily="18" charset="0"/>
                  <a:ea typeface="Tahoma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1800" b="1" dirty="0">
                  <a:solidFill>
                    <a:schemeClr val="bg1"/>
                  </a:solidFill>
                </a:rPr>
                <a:t>4 класс</a:t>
              </a:r>
            </a:p>
          </p:txBody>
        </p:sp>
        <p:cxnSp>
          <p:nvCxnSpPr>
            <p:cNvPr id="49" name="Прямая со стрелкой 48">
              <a:extLst>
                <a:ext uri="{FF2B5EF4-FFF2-40B4-BE49-F238E27FC236}">
                  <a16:creationId xmlns:a16="http://schemas.microsoft.com/office/drawing/2014/main" xmlns="" id="{911D8AFC-F355-43D0-990B-9D6C9CA9FB61}"/>
                </a:ext>
              </a:extLst>
            </p:cNvPr>
            <p:cNvCxnSpPr>
              <a:cxnSpLocks/>
            </p:cNvCxnSpPr>
            <p:nvPr/>
          </p:nvCxnSpPr>
          <p:spPr>
            <a:xfrm>
              <a:off x="3057525" y="2601063"/>
              <a:ext cx="0" cy="153343"/>
            </a:xfrm>
            <a:prstGeom prst="straightConnector1">
              <a:avLst/>
            </a:prstGeom>
            <a:ln w="38100">
              <a:solidFill>
                <a:srgbClr val="1A9AD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xmlns="" id="{9D122DF6-011A-4C70-9820-BC8DD989E3E7}"/>
              </a:ext>
            </a:extLst>
          </p:cNvPr>
          <p:cNvGrpSpPr/>
          <p:nvPr/>
        </p:nvGrpSpPr>
        <p:grpSpPr>
          <a:xfrm>
            <a:off x="4205250" y="1666876"/>
            <a:ext cx="3703629" cy="1691171"/>
            <a:chOff x="4048124" y="1666876"/>
            <a:chExt cx="3703629" cy="1691171"/>
          </a:xfrm>
        </p:grpSpPr>
        <p:sp>
          <p:nvSpPr>
            <p:cNvPr id="50" name="Заголовок 1">
              <a:extLst>
                <a:ext uri="{FF2B5EF4-FFF2-40B4-BE49-F238E27FC236}">
                  <a16:creationId xmlns:a16="http://schemas.microsoft.com/office/drawing/2014/main" xmlns="" id="{B46C81C6-98E4-40F4-892F-0198AF7FC7B6}"/>
                </a:ext>
              </a:extLst>
            </p:cNvPr>
            <p:cNvSpPr txBox="1">
              <a:spLocks/>
            </p:cNvSpPr>
            <p:nvPr/>
          </p:nvSpPr>
          <p:spPr>
            <a:xfrm>
              <a:off x="4048124" y="1666876"/>
              <a:ext cx="3703629" cy="928822"/>
            </a:xfrm>
            <a:prstGeom prst="rect">
              <a:avLst/>
            </a:prstGeom>
            <a:solidFill>
              <a:srgbClr val="159EDA"/>
            </a:solidFill>
          </p:spPr>
          <p:txBody>
            <a:bodyPr anchor="ctr">
              <a:noAutofit/>
            </a:bodyPr>
            <a:lstStyle>
              <a:defPPr>
                <a:defRPr lang="ru-RU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3600">
                  <a:solidFill>
                    <a:srgbClr val="002060"/>
                  </a:solidFill>
                  <a:latin typeface="Times New Roman" panose="02020603050405020304" pitchFamily="18" charset="0"/>
                  <a:ea typeface="Tahoma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1800" b="1" cap="all" dirty="0">
                  <a:solidFill>
                    <a:schemeClr val="bg1"/>
                  </a:solidFill>
                </a:rPr>
                <a:t>основное общее образование </a:t>
              </a:r>
            </a:p>
            <a:p>
              <a:r>
                <a:rPr lang="ru-RU" sz="1800" b="1" dirty="0">
                  <a:solidFill>
                    <a:schemeClr val="bg1"/>
                  </a:solidFill>
                </a:rPr>
                <a:t>(5-9 классы)</a:t>
              </a:r>
            </a:p>
          </p:txBody>
        </p:sp>
        <p:sp>
          <p:nvSpPr>
            <p:cNvPr id="51" name="Заголовок 1">
              <a:extLst>
                <a:ext uri="{FF2B5EF4-FFF2-40B4-BE49-F238E27FC236}">
                  <a16:creationId xmlns:a16="http://schemas.microsoft.com/office/drawing/2014/main" xmlns="" id="{9CAE8CF7-211D-4DFA-9250-0BF31BCA4076}"/>
                </a:ext>
              </a:extLst>
            </p:cNvPr>
            <p:cNvSpPr txBox="1">
              <a:spLocks/>
            </p:cNvSpPr>
            <p:nvPr/>
          </p:nvSpPr>
          <p:spPr>
            <a:xfrm>
              <a:off x="4048125" y="2771162"/>
              <a:ext cx="1808686" cy="586885"/>
            </a:xfrm>
            <a:prstGeom prst="rect">
              <a:avLst/>
            </a:prstGeom>
            <a:solidFill>
              <a:srgbClr val="159EDA"/>
            </a:solidFill>
          </p:spPr>
          <p:txBody>
            <a:bodyPr anchor="ctr">
              <a:noAutofit/>
            </a:bodyPr>
            <a:lstStyle>
              <a:defPPr>
                <a:defRPr lang="ru-RU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3600">
                  <a:solidFill>
                    <a:srgbClr val="002060"/>
                  </a:solidFill>
                  <a:latin typeface="Times New Roman" panose="02020603050405020304" pitchFamily="18" charset="0"/>
                  <a:ea typeface="Tahoma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1800" b="1" dirty="0">
                  <a:solidFill>
                    <a:schemeClr val="bg1"/>
                  </a:solidFill>
                </a:rPr>
                <a:t>5-7 классы</a:t>
              </a:r>
            </a:p>
          </p:txBody>
        </p:sp>
        <p:cxnSp>
          <p:nvCxnSpPr>
            <p:cNvPr id="52" name="Прямая со стрелкой 51">
              <a:extLst>
                <a:ext uri="{FF2B5EF4-FFF2-40B4-BE49-F238E27FC236}">
                  <a16:creationId xmlns:a16="http://schemas.microsoft.com/office/drawing/2014/main" xmlns="" id="{2CEDE3B2-D3BF-40D1-8FAB-097FC1F64A2A}"/>
                </a:ext>
              </a:extLst>
            </p:cNvPr>
            <p:cNvCxnSpPr>
              <a:cxnSpLocks/>
            </p:cNvCxnSpPr>
            <p:nvPr/>
          </p:nvCxnSpPr>
          <p:spPr>
            <a:xfrm>
              <a:off x="5036739" y="2595696"/>
              <a:ext cx="0" cy="153343"/>
            </a:xfrm>
            <a:prstGeom prst="straightConnector1">
              <a:avLst/>
            </a:prstGeom>
            <a:ln w="38100">
              <a:solidFill>
                <a:srgbClr val="1A9AD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Заголовок 1">
              <a:extLst>
                <a:ext uri="{FF2B5EF4-FFF2-40B4-BE49-F238E27FC236}">
                  <a16:creationId xmlns:a16="http://schemas.microsoft.com/office/drawing/2014/main" xmlns="" id="{EA7A4367-9C14-49C8-9B86-118C57887BDD}"/>
                </a:ext>
              </a:extLst>
            </p:cNvPr>
            <p:cNvSpPr txBox="1">
              <a:spLocks/>
            </p:cNvSpPr>
            <p:nvPr/>
          </p:nvSpPr>
          <p:spPr>
            <a:xfrm>
              <a:off x="5943067" y="2749039"/>
              <a:ext cx="1808686" cy="586885"/>
            </a:xfrm>
            <a:prstGeom prst="rect">
              <a:avLst/>
            </a:prstGeom>
            <a:solidFill>
              <a:srgbClr val="159EDA"/>
            </a:solidFill>
          </p:spPr>
          <p:txBody>
            <a:bodyPr anchor="ctr">
              <a:noAutofit/>
            </a:bodyPr>
            <a:lstStyle>
              <a:defPPr>
                <a:defRPr lang="ru-RU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3600">
                  <a:solidFill>
                    <a:srgbClr val="002060"/>
                  </a:solidFill>
                  <a:latin typeface="Times New Roman" panose="02020603050405020304" pitchFamily="18" charset="0"/>
                  <a:ea typeface="Tahoma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1800" b="1" dirty="0">
                  <a:solidFill>
                    <a:schemeClr val="bg1"/>
                  </a:solidFill>
                </a:rPr>
                <a:t>8-9 классы</a:t>
              </a:r>
            </a:p>
          </p:txBody>
        </p:sp>
        <p:cxnSp>
          <p:nvCxnSpPr>
            <p:cNvPr id="54" name="Прямая со стрелкой 53">
              <a:extLst>
                <a:ext uri="{FF2B5EF4-FFF2-40B4-BE49-F238E27FC236}">
                  <a16:creationId xmlns:a16="http://schemas.microsoft.com/office/drawing/2014/main" xmlns="" id="{7B1F0731-AC7D-4208-A5FD-F5BF594CE6C0}"/>
                </a:ext>
              </a:extLst>
            </p:cNvPr>
            <p:cNvCxnSpPr>
              <a:cxnSpLocks/>
            </p:cNvCxnSpPr>
            <p:nvPr/>
          </p:nvCxnSpPr>
          <p:spPr>
            <a:xfrm>
              <a:off x="6847410" y="2601063"/>
              <a:ext cx="0" cy="153343"/>
            </a:xfrm>
            <a:prstGeom prst="straightConnector1">
              <a:avLst/>
            </a:prstGeom>
            <a:ln w="38100">
              <a:solidFill>
                <a:srgbClr val="1A9AD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xmlns="" id="{516F62AF-D7C8-455E-8F57-B078C9758BCA}"/>
              </a:ext>
            </a:extLst>
          </p:cNvPr>
          <p:cNvGrpSpPr/>
          <p:nvPr/>
        </p:nvGrpSpPr>
        <p:grpSpPr>
          <a:xfrm>
            <a:off x="8152260" y="1666876"/>
            <a:ext cx="3703629" cy="3779250"/>
            <a:chOff x="7838008" y="1666876"/>
            <a:chExt cx="3703629" cy="3779250"/>
          </a:xfrm>
        </p:grpSpPr>
        <p:sp>
          <p:nvSpPr>
            <p:cNvPr id="55" name="Заголовок 1">
              <a:extLst>
                <a:ext uri="{FF2B5EF4-FFF2-40B4-BE49-F238E27FC236}">
                  <a16:creationId xmlns:a16="http://schemas.microsoft.com/office/drawing/2014/main" xmlns="" id="{C93C3302-E270-4F50-9CC1-4A9282382EF5}"/>
                </a:ext>
              </a:extLst>
            </p:cNvPr>
            <p:cNvSpPr txBox="1">
              <a:spLocks/>
            </p:cNvSpPr>
            <p:nvPr/>
          </p:nvSpPr>
          <p:spPr>
            <a:xfrm>
              <a:off x="7838008" y="1666876"/>
              <a:ext cx="3703629" cy="928822"/>
            </a:xfrm>
            <a:prstGeom prst="rect">
              <a:avLst/>
            </a:prstGeom>
            <a:solidFill>
              <a:srgbClr val="159EDA"/>
            </a:solidFill>
          </p:spPr>
          <p:txBody>
            <a:bodyPr anchor="ctr">
              <a:noAutofit/>
            </a:bodyPr>
            <a:lstStyle>
              <a:defPPr>
                <a:defRPr lang="ru-RU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3600">
                  <a:solidFill>
                    <a:srgbClr val="002060"/>
                  </a:solidFill>
                  <a:latin typeface="Times New Roman" panose="02020603050405020304" pitchFamily="18" charset="0"/>
                  <a:ea typeface="Tahoma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1800" b="1" cap="all" dirty="0">
                  <a:solidFill>
                    <a:schemeClr val="bg1"/>
                  </a:solidFill>
                </a:rPr>
                <a:t>среднее общее образование </a:t>
              </a:r>
            </a:p>
            <a:p>
              <a:r>
                <a:rPr lang="ru-RU" sz="1800" b="1" dirty="0">
                  <a:solidFill>
                    <a:schemeClr val="bg1"/>
                  </a:solidFill>
                </a:rPr>
                <a:t>(10-11 классы)</a:t>
              </a:r>
            </a:p>
          </p:txBody>
        </p:sp>
        <p:sp>
          <p:nvSpPr>
            <p:cNvPr id="56" name="Заголовок 1">
              <a:extLst>
                <a:ext uri="{FF2B5EF4-FFF2-40B4-BE49-F238E27FC236}">
                  <a16:creationId xmlns:a16="http://schemas.microsoft.com/office/drawing/2014/main" xmlns="" id="{33B05A0D-B8E2-49E3-8E48-B1D332F73007}"/>
                </a:ext>
              </a:extLst>
            </p:cNvPr>
            <p:cNvSpPr txBox="1">
              <a:spLocks/>
            </p:cNvSpPr>
            <p:nvPr/>
          </p:nvSpPr>
          <p:spPr>
            <a:xfrm>
              <a:off x="7838009" y="2749039"/>
              <a:ext cx="1808686" cy="586885"/>
            </a:xfrm>
            <a:prstGeom prst="rect">
              <a:avLst/>
            </a:prstGeom>
            <a:solidFill>
              <a:srgbClr val="159EDA"/>
            </a:solidFill>
          </p:spPr>
          <p:txBody>
            <a:bodyPr anchor="ctr">
              <a:noAutofit/>
            </a:bodyPr>
            <a:lstStyle>
              <a:defPPr>
                <a:defRPr lang="ru-RU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3600">
                  <a:solidFill>
                    <a:srgbClr val="002060"/>
                  </a:solidFill>
                  <a:latin typeface="Times New Roman" panose="02020603050405020304" pitchFamily="18" charset="0"/>
                  <a:ea typeface="Tahoma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1800" b="1" dirty="0">
                  <a:solidFill>
                    <a:schemeClr val="bg1"/>
                  </a:solidFill>
                </a:rPr>
                <a:t>Углублённый уровень</a:t>
              </a:r>
            </a:p>
          </p:txBody>
        </p:sp>
        <p:cxnSp>
          <p:nvCxnSpPr>
            <p:cNvPr id="57" name="Прямая со стрелкой 56">
              <a:extLst>
                <a:ext uri="{FF2B5EF4-FFF2-40B4-BE49-F238E27FC236}">
                  <a16:creationId xmlns:a16="http://schemas.microsoft.com/office/drawing/2014/main" xmlns="" id="{C904B4BA-D6D4-457B-A8A4-81F682F58A07}"/>
                </a:ext>
              </a:extLst>
            </p:cNvPr>
            <p:cNvCxnSpPr>
              <a:cxnSpLocks/>
            </p:cNvCxnSpPr>
            <p:nvPr/>
          </p:nvCxnSpPr>
          <p:spPr>
            <a:xfrm>
              <a:off x="8826623" y="2595696"/>
              <a:ext cx="0" cy="153343"/>
            </a:xfrm>
            <a:prstGeom prst="straightConnector1">
              <a:avLst/>
            </a:prstGeom>
            <a:ln w="38100">
              <a:solidFill>
                <a:srgbClr val="1A9AD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Заголовок 1">
              <a:extLst>
                <a:ext uri="{FF2B5EF4-FFF2-40B4-BE49-F238E27FC236}">
                  <a16:creationId xmlns:a16="http://schemas.microsoft.com/office/drawing/2014/main" xmlns="" id="{339183BD-4F0B-499C-9F28-5219A8A217DD}"/>
                </a:ext>
              </a:extLst>
            </p:cNvPr>
            <p:cNvSpPr txBox="1">
              <a:spLocks/>
            </p:cNvSpPr>
            <p:nvPr/>
          </p:nvSpPr>
          <p:spPr>
            <a:xfrm>
              <a:off x="9732951" y="2749039"/>
              <a:ext cx="1808686" cy="586885"/>
            </a:xfrm>
            <a:prstGeom prst="rect">
              <a:avLst/>
            </a:prstGeom>
            <a:solidFill>
              <a:srgbClr val="159EDA"/>
            </a:solidFill>
          </p:spPr>
          <p:txBody>
            <a:bodyPr anchor="ctr">
              <a:noAutofit/>
            </a:bodyPr>
            <a:lstStyle>
              <a:defPPr>
                <a:defRPr lang="ru-RU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3600">
                  <a:solidFill>
                    <a:srgbClr val="002060"/>
                  </a:solidFill>
                  <a:latin typeface="Times New Roman" panose="02020603050405020304" pitchFamily="18" charset="0"/>
                  <a:ea typeface="Tahoma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1800" b="1" dirty="0">
                  <a:solidFill>
                    <a:schemeClr val="bg1"/>
                  </a:solidFill>
                </a:rPr>
                <a:t>Базовый уровень</a:t>
              </a:r>
            </a:p>
          </p:txBody>
        </p:sp>
        <p:cxnSp>
          <p:nvCxnSpPr>
            <p:cNvPr id="59" name="Прямая со стрелкой 58">
              <a:extLst>
                <a:ext uri="{FF2B5EF4-FFF2-40B4-BE49-F238E27FC236}">
                  <a16:creationId xmlns:a16="http://schemas.microsoft.com/office/drawing/2014/main" xmlns="" id="{DCA08255-6CAD-479F-B51B-1F50E8629886}"/>
                </a:ext>
              </a:extLst>
            </p:cNvPr>
            <p:cNvCxnSpPr>
              <a:cxnSpLocks/>
            </p:cNvCxnSpPr>
            <p:nvPr/>
          </p:nvCxnSpPr>
          <p:spPr>
            <a:xfrm>
              <a:off x="10637294" y="2601063"/>
              <a:ext cx="0" cy="153343"/>
            </a:xfrm>
            <a:prstGeom prst="straightConnector1">
              <a:avLst/>
            </a:prstGeom>
            <a:ln w="38100">
              <a:solidFill>
                <a:srgbClr val="1A9AD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Заголовок 1">
              <a:extLst>
                <a:ext uri="{FF2B5EF4-FFF2-40B4-BE49-F238E27FC236}">
                  <a16:creationId xmlns:a16="http://schemas.microsoft.com/office/drawing/2014/main" xmlns="" id="{2BFFA415-9D21-4F69-9C21-D494935D870F}"/>
                </a:ext>
              </a:extLst>
            </p:cNvPr>
            <p:cNvSpPr txBox="1">
              <a:spLocks/>
            </p:cNvSpPr>
            <p:nvPr/>
          </p:nvSpPr>
          <p:spPr>
            <a:xfrm>
              <a:off x="8162925" y="3489265"/>
              <a:ext cx="1984877" cy="901760"/>
            </a:xfrm>
            <a:prstGeom prst="rect">
              <a:avLst/>
            </a:prstGeom>
            <a:solidFill>
              <a:srgbClr val="159EDA"/>
            </a:solidFill>
          </p:spPr>
          <p:txBody>
            <a:bodyPr anchor="ctr">
              <a:noAutofit/>
            </a:bodyPr>
            <a:lstStyle>
              <a:defPPr>
                <a:defRPr lang="ru-RU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3600">
                  <a:solidFill>
                    <a:srgbClr val="002060"/>
                  </a:solidFill>
                  <a:latin typeface="Times New Roman" panose="02020603050405020304" pitchFamily="18" charset="0"/>
                  <a:ea typeface="Tahoma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1800" b="1" dirty="0">
                  <a:solidFill>
                    <a:schemeClr val="bg1"/>
                  </a:solidFill>
                </a:rPr>
                <a:t>Математический профиль</a:t>
              </a:r>
            </a:p>
          </p:txBody>
        </p:sp>
        <p:sp>
          <p:nvSpPr>
            <p:cNvPr id="61" name="Заголовок 1">
              <a:extLst>
                <a:ext uri="{FF2B5EF4-FFF2-40B4-BE49-F238E27FC236}">
                  <a16:creationId xmlns:a16="http://schemas.microsoft.com/office/drawing/2014/main" xmlns="" id="{CA1BE010-5F8B-41A7-8449-05AE1733304E}"/>
                </a:ext>
              </a:extLst>
            </p:cNvPr>
            <p:cNvSpPr txBox="1">
              <a:spLocks/>
            </p:cNvSpPr>
            <p:nvPr/>
          </p:nvSpPr>
          <p:spPr>
            <a:xfrm>
              <a:off x="8162925" y="4544366"/>
              <a:ext cx="1984877" cy="901760"/>
            </a:xfrm>
            <a:prstGeom prst="rect">
              <a:avLst/>
            </a:prstGeom>
            <a:solidFill>
              <a:srgbClr val="159EDA"/>
            </a:solidFill>
          </p:spPr>
          <p:txBody>
            <a:bodyPr anchor="ctr">
              <a:noAutofit/>
            </a:bodyPr>
            <a:lstStyle>
              <a:defPPr>
                <a:defRPr lang="ru-RU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3600">
                  <a:solidFill>
                    <a:srgbClr val="002060"/>
                  </a:solidFill>
                  <a:latin typeface="Times New Roman" panose="02020603050405020304" pitchFamily="18" charset="0"/>
                  <a:ea typeface="Tahoma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1800" b="1" dirty="0">
                  <a:solidFill>
                    <a:schemeClr val="bg1"/>
                  </a:solidFill>
                </a:rPr>
                <a:t>Экономический профиль</a:t>
              </a:r>
            </a:p>
          </p:txBody>
        </p:sp>
        <p:cxnSp>
          <p:nvCxnSpPr>
            <p:cNvPr id="62" name="Прямая со стрелкой 61">
              <a:extLst>
                <a:ext uri="{FF2B5EF4-FFF2-40B4-BE49-F238E27FC236}">
                  <a16:creationId xmlns:a16="http://schemas.microsoft.com/office/drawing/2014/main" xmlns="" id="{D87E5595-0E97-4DFA-A3A6-2970ED23CFDE}"/>
                </a:ext>
              </a:extLst>
            </p:cNvPr>
            <p:cNvCxnSpPr>
              <a:cxnSpLocks/>
              <a:endCxn id="60" idx="1"/>
            </p:cNvCxnSpPr>
            <p:nvPr/>
          </p:nvCxnSpPr>
          <p:spPr>
            <a:xfrm>
              <a:off x="7990410" y="3940145"/>
              <a:ext cx="172515" cy="0"/>
            </a:xfrm>
            <a:prstGeom prst="straightConnector1">
              <a:avLst/>
            </a:prstGeom>
            <a:ln w="38100">
              <a:solidFill>
                <a:srgbClr val="1A9AD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 стрелкой 62">
              <a:extLst>
                <a:ext uri="{FF2B5EF4-FFF2-40B4-BE49-F238E27FC236}">
                  <a16:creationId xmlns:a16="http://schemas.microsoft.com/office/drawing/2014/main" xmlns="" id="{C228FF23-0324-45CF-A6B5-A43A8210ADBA}"/>
                </a:ext>
              </a:extLst>
            </p:cNvPr>
            <p:cNvCxnSpPr>
              <a:cxnSpLocks/>
            </p:cNvCxnSpPr>
            <p:nvPr/>
          </p:nvCxnSpPr>
          <p:spPr>
            <a:xfrm>
              <a:off x="7967664" y="4995246"/>
              <a:ext cx="195261" cy="0"/>
            </a:xfrm>
            <a:prstGeom prst="straightConnector1">
              <a:avLst/>
            </a:prstGeom>
            <a:ln w="38100">
              <a:solidFill>
                <a:srgbClr val="1A9AD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>
              <a:extLst>
                <a:ext uri="{FF2B5EF4-FFF2-40B4-BE49-F238E27FC236}">
                  <a16:creationId xmlns:a16="http://schemas.microsoft.com/office/drawing/2014/main" xmlns="" id="{CBC0A3A3-A1FC-493F-A682-C935565EB881}"/>
                </a:ext>
              </a:extLst>
            </p:cNvPr>
            <p:cNvCxnSpPr>
              <a:cxnSpLocks/>
            </p:cNvCxnSpPr>
            <p:nvPr/>
          </p:nvCxnSpPr>
          <p:spPr>
            <a:xfrm>
              <a:off x="7985648" y="3335924"/>
              <a:ext cx="0" cy="1659322"/>
            </a:xfrm>
            <a:prstGeom prst="line">
              <a:avLst/>
            </a:prstGeom>
            <a:ln w="38100">
              <a:solidFill>
                <a:srgbClr val="1A9AD6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6EB50D15-DC83-4132-B39D-31E782CF94D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12" y="3386055"/>
            <a:ext cx="2016172" cy="201617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A173CA7C-D7CC-447A-836A-A8E2AF1F65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52" y="4438040"/>
            <a:ext cx="2016174" cy="2016172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7ECD254E-D70D-40E3-AEDF-277EBFF2522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2707" y="3379909"/>
            <a:ext cx="2016000" cy="201600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7DDE96CF-1DB3-41D1-9748-22715AD5E14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7937" y="3335924"/>
            <a:ext cx="2016000" cy="20160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862E8A47-83FA-4672-AD0C-1D279E39E5A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6536" y="3380171"/>
            <a:ext cx="2016000" cy="2016000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xmlns="" id="{86E47B9D-26D2-4069-85C2-4A6769738A4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8499" y="3430126"/>
            <a:ext cx="2016000" cy="2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602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A228EA-620F-431A-BCAF-EFD5BE1FC38B}"/>
              </a:ext>
            </a:extLst>
          </p:cNvPr>
          <p:cNvSpPr txBox="1">
            <a:spLocks/>
          </p:cNvSpPr>
          <p:nvPr/>
        </p:nvSpPr>
        <p:spPr>
          <a:xfrm>
            <a:off x="258239" y="225289"/>
            <a:ext cx="11793718" cy="1041536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600">
                <a:solidFill>
                  <a:srgbClr val="002060"/>
                </a:solidFill>
                <a:latin typeface="Times New Roman" panose="02020603050405020304" pitchFamily="18" charset="0"/>
                <a:ea typeface="Tahoma" charset="0"/>
                <a:cs typeface="Times New Roman" panose="02020603050405020304" pitchFamily="18" charset="0"/>
              </a:defRPr>
            </a:lvl1pPr>
          </a:lstStyle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Особенности подачи материала – 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использование кейс-технологии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3DA48E5C-A09F-4C13-B5D7-84B325A926C3}"/>
              </a:ext>
            </a:extLst>
          </p:cNvPr>
          <p:cNvGrpSpPr/>
          <p:nvPr/>
        </p:nvGrpSpPr>
        <p:grpSpPr>
          <a:xfrm>
            <a:off x="258240" y="1620110"/>
            <a:ext cx="2932636" cy="2827764"/>
            <a:chOff x="258240" y="1620110"/>
            <a:chExt cx="2932636" cy="2827764"/>
          </a:xfrm>
        </p:grpSpPr>
        <p:grpSp>
          <p:nvGrpSpPr>
            <p:cNvPr id="97" name="Группа 96">
              <a:extLst>
                <a:ext uri="{FF2B5EF4-FFF2-40B4-BE49-F238E27FC236}">
                  <a16:creationId xmlns:a16="http://schemas.microsoft.com/office/drawing/2014/main" xmlns="" id="{F3C97128-4114-4AC5-AE72-4B3DD91891B1}"/>
                </a:ext>
              </a:extLst>
            </p:cNvPr>
            <p:cNvGrpSpPr/>
            <p:nvPr/>
          </p:nvGrpSpPr>
          <p:grpSpPr>
            <a:xfrm>
              <a:off x="328077" y="1620110"/>
              <a:ext cx="2862798" cy="837340"/>
              <a:chOff x="8210547" y="722244"/>
              <a:chExt cx="2862798" cy="837340"/>
            </a:xfrm>
            <a:solidFill>
              <a:srgbClr val="159EDA"/>
            </a:solidFill>
          </p:grpSpPr>
          <p:sp>
            <p:nvSpPr>
              <p:cNvPr id="98" name="Заголовок 1">
                <a:extLst>
                  <a:ext uri="{FF2B5EF4-FFF2-40B4-BE49-F238E27FC236}">
                    <a16:creationId xmlns:a16="http://schemas.microsoft.com/office/drawing/2014/main" xmlns="" id="{D3602C72-56A0-4470-B254-AB66D7F366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10547" y="722244"/>
                <a:ext cx="2862798" cy="837340"/>
              </a:xfrm>
              <a:prstGeom prst="rect">
                <a:avLst/>
              </a:prstGeom>
              <a:grpFill/>
            </p:spPr>
            <p:txBody>
              <a:bodyPr>
                <a:noAutofit/>
              </a:bodyPr>
              <a:lstStyle>
                <a:defPPr>
                  <a:defRPr lang="ru-RU"/>
                </a:defPPr>
                <a:lvl1pPr algn="ctr">
                  <a:lnSpc>
                    <a:spcPct val="90000"/>
                  </a:lnSpc>
                  <a:spcBef>
                    <a:spcPct val="0"/>
                  </a:spcBef>
                  <a:buNone/>
                  <a:defRPr sz="3600">
                    <a:solidFill>
                      <a:srgbClr val="002060"/>
                    </a:solidFill>
                    <a:latin typeface="Times New Roman" panose="02020603050405020304" pitchFamily="18" charset="0"/>
                    <a:ea typeface="Tahoma" charset="0"/>
                    <a:cs typeface="Times New Roman" panose="02020603050405020304" pitchFamily="18" charset="0"/>
                  </a:defRPr>
                </a:lvl1pPr>
              </a:lstStyle>
              <a:p>
                <a:pPr algn="l"/>
                <a:r>
                  <a:rPr lang="ru-RU" sz="1800" cap="all" dirty="0">
                    <a:solidFill>
                      <a:schemeClr val="bg1"/>
                    </a:solidFill>
                  </a:rPr>
                  <a:t>ПРОБЛЕМНАЯ Практическая </a:t>
                </a:r>
                <a:br>
                  <a:rPr lang="ru-RU" sz="1800" cap="all" dirty="0">
                    <a:solidFill>
                      <a:schemeClr val="bg1"/>
                    </a:solidFill>
                  </a:rPr>
                </a:br>
                <a:r>
                  <a:rPr lang="ru-RU" sz="1800" cap="all" dirty="0">
                    <a:solidFill>
                      <a:schemeClr val="bg1"/>
                    </a:solidFill>
                  </a:rPr>
                  <a:t>ситуация</a:t>
                </a:r>
                <a:endParaRPr lang="ru-RU" sz="1800" b="1" cap="all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Заголовок 1">
                <a:extLst>
                  <a:ext uri="{FF2B5EF4-FFF2-40B4-BE49-F238E27FC236}">
                    <a16:creationId xmlns:a16="http://schemas.microsoft.com/office/drawing/2014/main" xmlns="" id="{72FFA4C7-98D9-4C9E-AB9E-9128EAB2C6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05654" y="722244"/>
                <a:ext cx="567691" cy="372523"/>
              </a:xfrm>
              <a:prstGeom prst="rect">
                <a:avLst/>
              </a:prstGeom>
              <a:solidFill>
                <a:srgbClr val="165A9F"/>
              </a:solidFill>
            </p:spPr>
            <p:txBody>
              <a:bodyPr>
                <a:noAutofit/>
              </a:bodyPr>
              <a:lstStyle>
                <a:defPPr>
                  <a:defRPr lang="ru-RU"/>
                </a:defPPr>
                <a:lvl1pPr algn="ctr">
                  <a:lnSpc>
                    <a:spcPct val="90000"/>
                  </a:lnSpc>
                  <a:spcBef>
                    <a:spcPct val="0"/>
                  </a:spcBef>
                  <a:buNone/>
                  <a:defRPr sz="3600">
                    <a:solidFill>
                      <a:srgbClr val="002060"/>
                    </a:solidFill>
                    <a:latin typeface="Times New Roman" panose="02020603050405020304" pitchFamily="18" charset="0"/>
                    <a:ea typeface="Tahoma" charset="0"/>
                    <a:cs typeface="Times New Roman" panose="02020603050405020304" pitchFamily="18" charset="0"/>
                  </a:defRPr>
                </a:lvl1pPr>
              </a:lstStyle>
              <a:p>
                <a:pPr algn="l"/>
                <a:r>
                  <a:rPr lang="ru-RU" sz="2400" b="1" dirty="0">
                    <a:solidFill>
                      <a:schemeClr val="bg1"/>
                    </a:solidFill>
                    <a:latin typeface="HSE Sans" panose="02000000000000000000" pitchFamily="50" charset="-52"/>
                  </a:rPr>
                  <a:t>0</a:t>
                </a:r>
                <a:r>
                  <a:rPr lang="en-US" sz="2400" b="1" dirty="0">
                    <a:solidFill>
                      <a:schemeClr val="bg1"/>
                    </a:solidFill>
                    <a:latin typeface="HSE Sans" panose="02000000000000000000" pitchFamily="50" charset="-52"/>
                  </a:rPr>
                  <a:t>1</a:t>
                </a:r>
                <a:endParaRPr lang="ru-RU" sz="2400" b="1" dirty="0">
                  <a:solidFill>
                    <a:schemeClr val="bg1"/>
                  </a:solidFill>
                  <a:latin typeface="HSE Sans" panose="02000000000000000000" pitchFamily="50" charset="-52"/>
                </a:endParaRPr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EBF006AD-C5A2-4045-B3F8-8446D2194A4D}"/>
                </a:ext>
              </a:extLst>
            </p:cNvPr>
            <p:cNvSpPr txBox="1"/>
            <p:nvPr/>
          </p:nvSpPr>
          <p:spPr>
            <a:xfrm>
              <a:off x="258240" y="2631992"/>
              <a:ext cx="293263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Каждая содержательная единица  начинается  с практической ситуации - обучающиеся  «погружаются» </a:t>
              </a:r>
              <a:br>
                <a:rPr lang="ru-RU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проблемные ситуации, которые для них имеют практическое значение </a:t>
              </a: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A53EAA74-ED67-4F13-900A-5F866D662928}"/>
              </a:ext>
            </a:extLst>
          </p:cNvPr>
          <p:cNvGrpSpPr/>
          <p:nvPr/>
        </p:nvGrpSpPr>
        <p:grpSpPr>
          <a:xfrm>
            <a:off x="4001564" y="1620110"/>
            <a:ext cx="2932636" cy="2089100"/>
            <a:chOff x="3477690" y="1620110"/>
            <a:chExt cx="2932636" cy="2089100"/>
          </a:xfrm>
        </p:grpSpPr>
        <p:grpSp>
          <p:nvGrpSpPr>
            <p:cNvPr id="58" name="Группа 57">
              <a:extLst>
                <a:ext uri="{FF2B5EF4-FFF2-40B4-BE49-F238E27FC236}">
                  <a16:creationId xmlns:a16="http://schemas.microsoft.com/office/drawing/2014/main" xmlns="" id="{0ADDE91B-529F-499D-AD2B-30F3F40C93B5}"/>
                </a:ext>
              </a:extLst>
            </p:cNvPr>
            <p:cNvGrpSpPr/>
            <p:nvPr/>
          </p:nvGrpSpPr>
          <p:grpSpPr>
            <a:xfrm>
              <a:off x="3547527" y="1620110"/>
              <a:ext cx="2862798" cy="837340"/>
              <a:chOff x="8210547" y="722244"/>
              <a:chExt cx="2862798" cy="837340"/>
            </a:xfrm>
            <a:solidFill>
              <a:srgbClr val="159EDA"/>
            </a:solidFill>
          </p:grpSpPr>
          <p:sp>
            <p:nvSpPr>
              <p:cNvPr id="59" name="Заголовок 1">
                <a:extLst>
                  <a:ext uri="{FF2B5EF4-FFF2-40B4-BE49-F238E27FC236}">
                    <a16:creationId xmlns:a16="http://schemas.microsoft.com/office/drawing/2014/main" xmlns="" id="{EC560D5E-FC8A-4D5D-BCE2-0780EFCB0B2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10547" y="722244"/>
                <a:ext cx="2862798" cy="837340"/>
              </a:xfrm>
              <a:prstGeom prst="rect">
                <a:avLst/>
              </a:prstGeom>
              <a:grpFill/>
            </p:spPr>
            <p:txBody>
              <a:bodyPr>
                <a:noAutofit/>
              </a:bodyPr>
              <a:lstStyle>
                <a:defPPr>
                  <a:defRPr lang="ru-RU"/>
                </a:defPPr>
                <a:lvl1pPr algn="ctr">
                  <a:lnSpc>
                    <a:spcPct val="90000"/>
                  </a:lnSpc>
                  <a:spcBef>
                    <a:spcPct val="0"/>
                  </a:spcBef>
                  <a:buNone/>
                  <a:defRPr sz="3600">
                    <a:solidFill>
                      <a:srgbClr val="002060"/>
                    </a:solidFill>
                    <a:latin typeface="Times New Roman" panose="02020603050405020304" pitchFamily="18" charset="0"/>
                    <a:ea typeface="Tahoma" charset="0"/>
                    <a:cs typeface="Times New Roman" panose="02020603050405020304" pitchFamily="18" charset="0"/>
                  </a:defRPr>
                </a:lvl1pPr>
              </a:lstStyle>
              <a:p>
                <a:pPr algn="l"/>
                <a:r>
                  <a:rPr lang="ru-RU" sz="1800" cap="all" dirty="0">
                    <a:solidFill>
                      <a:schemeClr val="bg1"/>
                    </a:solidFill>
                  </a:rPr>
                  <a:t>Содержание материала</a:t>
                </a:r>
                <a:endParaRPr lang="ru-RU" sz="1800" b="1" cap="all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Заголовок 1">
                <a:extLst>
                  <a:ext uri="{FF2B5EF4-FFF2-40B4-BE49-F238E27FC236}">
                    <a16:creationId xmlns:a16="http://schemas.microsoft.com/office/drawing/2014/main" xmlns="" id="{007AE001-B872-4356-805A-E1A6158634C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05654" y="722244"/>
                <a:ext cx="567691" cy="372523"/>
              </a:xfrm>
              <a:prstGeom prst="rect">
                <a:avLst/>
              </a:prstGeom>
              <a:solidFill>
                <a:srgbClr val="165A9F"/>
              </a:solidFill>
            </p:spPr>
            <p:txBody>
              <a:bodyPr>
                <a:noAutofit/>
              </a:bodyPr>
              <a:lstStyle>
                <a:defPPr>
                  <a:defRPr lang="ru-RU"/>
                </a:defPPr>
                <a:lvl1pPr algn="ctr">
                  <a:lnSpc>
                    <a:spcPct val="90000"/>
                  </a:lnSpc>
                  <a:spcBef>
                    <a:spcPct val="0"/>
                  </a:spcBef>
                  <a:buNone/>
                  <a:defRPr sz="3600">
                    <a:solidFill>
                      <a:srgbClr val="002060"/>
                    </a:solidFill>
                    <a:latin typeface="Times New Roman" panose="02020603050405020304" pitchFamily="18" charset="0"/>
                    <a:ea typeface="Tahoma" charset="0"/>
                    <a:cs typeface="Times New Roman" panose="02020603050405020304" pitchFamily="18" charset="0"/>
                  </a:defRPr>
                </a:lvl1pPr>
              </a:lstStyle>
              <a:p>
                <a:pPr algn="l"/>
                <a:r>
                  <a:rPr lang="ru-RU" sz="2400" b="1" dirty="0">
                    <a:solidFill>
                      <a:schemeClr val="bg1"/>
                    </a:solidFill>
                    <a:latin typeface="HSE Sans" panose="02000000000000000000" pitchFamily="50" charset="-52"/>
                  </a:rPr>
                  <a:t>02</a:t>
                </a:r>
              </a:p>
            </p:txBody>
          </p: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7DDC5AB2-36CE-497B-8447-4C322BEF07AF}"/>
                </a:ext>
              </a:extLst>
            </p:cNvPr>
            <p:cNvSpPr txBox="1"/>
            <p:nvPr/>
          </p:nvSpPr>
          <p:spPr>
            <a:xfrm>
              <a:off x="3477690" y="2631992"/>
              <a:ext cx="293263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Содержание материала раскрывает основные понятия, умения, которые необходимы человеку в данной ситуации</a:t>
              </a: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75BBA12D-8DDB-475A-81C4-A63A4120E055}"/>
              </a:ext>
            </a:extLst>
          </p:cNvPr>
          <p:cNvGrpSpPr/>
          <p:nvPr/>
        </p:nvGrpSpPr>
        <p:grpSpPr>
          <a:xfrm>
            <a:off x="7744890" y="1620110"/>
            <a:ext cx="2932636" cy="2827764"/>
            <a:chOff x="6697140" y="1620110"/>
            <a:chExt cx="2932636" cy="2827764"/>
          </a:xfrm>
        </p:grpSpPr>
        <p:grpSp>
          <p:nvGrpSpPr>
            <p:cNvPr id="62" name="Группа 61">
              <a:extLst>
                <a:ext uri="{FF2B5EF4-FFF2-40B4-BE49-F238E27FC236}">
                  <a16:creationId xmlns:a16="http://schemas.microsoft.com/office/drawing/2014/main" xmlns="" id="{84CA4D8E-75E1-42C0-AAB0-15096E987401}"/>
                </a:ext>
              </a:extLst>
            </p:cNvPr>
            <p:cNvGrpSpPr/>
            <p:nvPr/>
          </p:nvGrpSpPr>
          <p:grpSpPr>
            <a:xfrm>
              <a:off x="6766977" y="1620110"/>
              <a:ext cx="2862798" cy="837340"/>
              <a:chOff x="8210547" y="722244"/>
              <a:chExt cx="2862798" cy="837340"/>
            </a:xfrm>
            <a:solidFill>
              <a:srgbClr val="159EDA"/>
            </a:solidFill>
          </p:grpSpPr>
          <p:sp>
            <p:nvSpPr>
              <p:cNvPr id="67" name="Заголовок 1">
                <a:extLst>
                  <a:ext uri="{FF2B5EF4-FFF2-40B4-BE49-F238E27FC236}">
                    <a16:creationId xmlns:a16="http://schemas.microsoft.com/office/drawing/2014/main" xmlns="" id="{8A8937A8-7BD6-4B36-9D62-15373CEB162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10547" y="722244"/>
                <a:ext cx="2862798" cy="837340"/>
              </a:xfrm>
              <a:prstGeom prst="rect">
                <a:avLst/>
              </a:prstGeom>
              <a:grpFill/>
            </p:spPr>
            <p:txBody>
              <a:bodyPr>
                <a:noAutofit/>
              </a:bodyPr>
              <a:lstStyle>
                <a:defPPr>
                  <a:defRPr lang="ru-RU"/>
                </a:defPPr>
                <a:lvl1pPr algn="ctr">
                  <a:lnSpc>
                    <a:spcPct val="90000"/>
                  </a:lnSpc>
                  <a:spcBef>
                    <a:spcPct val="0"/>
                  </a:spcBef>
                  <a:buNone/>
                  <a:defRPr sz="3600">
                    <a:solidFill>
                      <a:srgbClr val="002060"/>
                    </a:solidFill>
                    <a:latin typeface="Times New Roman" panose="02020603050405020304" pitchFamily="18" charset="0"/>
                    <a:ea typeface="Tahoma" charset="0"/>
                    <a:cs typeface="Times New Roman" panose="02020603050405020304" pitchFamily="18" charset="0"/>
                  </a:defRPr>
                </a:lvl1pPr>
              </a:lstStyle>
              <a:p>
                <a:pPr algn="l"/>
                <a:r>
                  <a:rPr lang="ru-RU" sz="1800" cap="all" dirty="0">
                    <a:solidFill>
                      <a:schemeClr val="bg1"/>
                    </a:solidFill>
                  </a:rPr>
                  <a:t>РЕШЕНИЕ ПРАКТИЧЕСКОЙ СИТУАЦИИ</a:t>
                </a:r>
                <a:endParaRPr lang="ru-RU" sz="1800" b="1" cap="all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9" name="Заголовок 1">
                <a:extLst>
                  <a:ext uri="{FF2B5EF4-FFF2-40B4-BE49-F238E27FC236}">
                    <a16:creationId xmlns:a16="http://schemas.microsoft.com/office/drawing/2014/main" xmlns="" id="{1F5D19FC-48FC-4C26-A776-46D0B31E2D6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05654" y="722244"/>
                <a:ext cx="567691" cy="372523"/>
              </a:xfrm>
              <a:prstGeom prst="rect">
                <a:avLst/>
              </a:prstGeom>
              <a:solidFill>
                <a:srgbClr val="165A9F"/>
              </a:solidFill>
            </p:spPr>
            <p:txBody>
              <a:bodyPr>
                <a:noAutofit/>
              </a:bodyPr>
              <a:lstStyle>
                <a:defPPr>
                  <a:defRPr lang="ru-RU"/>
                </a:defPPr>
                <a:lvl1pPr algn="ctr">
                  <a:lnSpc>
                    <a:spcPct val="90000"/>
                  </a:lnSpc>
                  <a:spcBef>
                    <a:spcPct val="0"/>
                  </a:spcBef>
                  <a:buNone/>
                  <a:defRPr sz="3600">
                    <a:solidFill>
                      <a:srgbClr val="002060"/>
                    </a:solidFill>
                    <a:latin typeface="Times New Roman" panose="02020603050405020304" pitchFamily="18" charset="0"/>
                    <a:ea typeface="Tahoma" charset="0"/>
                    <a:cs typeface="Times New Roman" panose="02020603050405020304" pitchFamily="18" charset="0"/>
                  </a:defRPr>
                </a:lvl1pPr>
              </a:lstStyle>
              <a:p>
                <a:pPr algn="l"/>
                <a:r>
                  <a:rPr lang="ru-RU" sz="2400" b="1" dirty="0">
                    <a:solidFill>
                      <a:schemeClr val="bg1"/>
                    </a:solidFill>
                    <a:latin typeface="HSE Sans" panose="02000000000000000000" pitchFamily="50" charset="-52"/>
                  </a:rPr>
                  <a:t>03</a:t>
                </a:r>
              </a:p>
            </p:txBody>
          </p: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AD453BAB-E2B0-4EDB-8811-5EA48715A926}"/>
                </a:ext>
              </a:extLst>
            </p:cNvPr>
            <p:cNvSpPr txBox="1"/>
            <p:nvPr/>
          </p:nvSpPr>
          <p:spPr>
            <a:xfrm>
              <a:off x="6697140" y="2631992"/>
              <a:ext cx="293263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Каждая содержательная единица  заканчивается решением практической ситуации - конечный продукт: освоенные способы деятельности в различных финансовых ситуациях </a:t>
              </a:r>
            </a:p>
          </p:txBody>
        </p:sp>
      </p:grpSp>
      <p:cxnSp>
        <p:nvCxnSpPr>
          <p:cNvPr id="71" name="Прямая со стрелкой 70">
            <a:extLst>
              <a:ext uri="{FF2B5EF4-FFF2-40B4-BE49-F238E27FC236}">
                <a16:creationId xmlns:a16="http://schemas.microsoft.com/office/drawing/2014/main" xmlns="" id="{50F76823-5F31-4281-8D4A-0962A8548BAD}"/>
              </a:ext>
            </a:extLst>
          </p:cNvPr>
          <p:cNvCxnSpPr>
            <a:cxnSpLocks/>
          </p:cNvCxnSpPr>
          <p:nvPr/>
        </p:nvCxnSpPr>
        <p:spPr>
          <a:xfrm>
            <a:off x="3511865" y="2028352"/>
            <a:ext cx="168710" cy="0"/>
          </a:xfrm>
          <a:prstGeom prst="straightConnector1">
            <a:avLst/>
          </a:prstGeom>
          <a:ln w="38100">
            <a:solidFill>
              <a:srgbClr val="1A9A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>
            <a:extLst>
              <a:ext uri="{FF2B5EF4-FFF2-40B4-BE49-F238E27FC236}">
                <a16:creationId xmlns:a16="http://schemas.microsoft.com/office/drawing/2014/main" xmlns="" id="{80F86F72-E7B9-4F04-83E1-824E39797DB1}"/>
              </a:ext>
            </a:extLst>
          </p:cNvPr>
          <p:cNvCxnSpPr>
            <a:cxnSpLocks/>
          </p:cNvCxnSpPr>
          <p:nvPr/>
        </p:nvCxnSpPr>
        <p:spPr>
          <a:xfrm>
            <a:off x="7255189" y="2028352"/>
            <a:ext cx="168710" cy="0"/>
          </a:xfrm>
          <a:prstGeom prst="straightConnector1">
            <a:avLst/>
          </a:prstGeom>
          <a:ln w="38100">
            <a:solidFill>
              <a:srgbClr val="1A9A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9097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D1F9763-0C4F-4989-8CD4-1A99A9283B8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2792" y="0"/>
            <a:ext cx="10287000" cy="6858000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D9976047-6F33-42FC-B550-FA264499BE6B}"/>
              </a:ext>
            </a:extLst>
          </p:cNvPr>
          <p:cNvSpPr txBox="1">
            <a:spLocks/>
          </p:cNvSpPr>
          <p:nvPr/>
        </p:nvSpPr>
        <p:spPr>
          <a:xfrm>
            <a:off x="258238" y="665555"/>
            <a:ext cx="5905495" cy="1070112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600">
                <a:solidFill>
                  <a:srgbClr val="002060"/>
                </a:solidFill>
                <a:latin typeface="Times New Roman" panose="02020603050405020304" pitchFamily="18" charset="0"/>
                <a:ea typeface="Tahoma" charset="0"/>
                <a:cs typeface="Times New Roman" panose="02020603050405020304" pitchFamily="18" charset="0"/>
              </a:defRPr>
            </a:lvl1pPr>
          </a:lstStyle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Предъявление практической задачи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7DA63962-10AE-4F70-B2B3-FABED9D84FE3}"/>
              </a:ext>
            </a:extLst>
          </p:cNvPr>
          <p:cNvSpPr txBox="1">
            <a:spLocks/>
          </p:cNvSpPr>
          <p:nvPr/>
        </p:nvSpPr>
        <p:spPr>
          <a:xfrm>
            <a:off x="376771" y="357443"/>
            <a:ext cx="1133247" cy="308112"/>
          </a:xfrm>
          <a:prstGeom prst="rect">
            <a:avLst/>
          </a:prstGeom>
          <a:solidFill>
            <a:srgbClr val="159EDA"/>
          </a:solidFill>
        </p:spPr>
        <p:txBody>
          <a:bodyPr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600">
                <a:solidFill>
                  <a:srgbClr val="002060"/>
                </a:solidFill>
                <a:latin typeface="Times New Roman" panose="02020603050405020304" pitchFamily="18" charset="0"/>
                <a:ea typeface="Tahoma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sz="1800" b="1" cap="all" dirty="0">
                <a:solidFill>
                  <a:schemeClr val="bg1"/>
                </a:solidFill>
              </a:rPr>
              <a:t>Этап 1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A36354D6-6C17-4561-A430-A9B3FB25FDC3}"/>
              </a:ext>
            </a:extLst>
          </p:cNvPr>
          <p:cNvSpPr txBox="1">
            <a:spLocks/>
          </p:cNvSpPr>
          <p:nvPr/>
        </p:nvSpPr>
        <p:spPr>
          <a:xfrm>
            <a:off x="376771" y="1949176"/>
            <a:ext cx="1804367" cy="308112"/>
          </a:xfrm>
          <a:prstGeom prst="rect">
            <a:avLst/>
          </a:prstGeom>
          <a:solidFill>
            <a:srgbClr val="159EDA"/>
          </a:solidFill>
        </p:spPr>
        <p:txBody>
          <a:bodyPr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600">
                <a:solidFill>
                  <a:srgbClr val="002060"/>
                </a:solidFill>
                <a:latin typeface="Times New Roman" panose="02020603050405020304" pitchFamily="18" charset="0"/>
                <a:ea typeface="Tahoma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sz="1800" b="1" cap="all" dirty="0">
                <a:solidFill>
                  <a:schemeClr val="bg1"/>
                </a:solidFill>
              </a:rPr>
              <a:t>результат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F5589DD-C1D8-4ABF-9750-CB47AC9CE2D3}"/>
              </a:ext>
            </a:extLst>
          </p:cNvPr>
          <p:cNvSpPr txBox="1"/>
          <p:nvPr/>
        </p:nvSpPr>
        <p:spPr>
          <a:xfrm>
            <a:off x="325970" y="2308090"/>
            <a:ext cx="2942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Формулировка  проблемы и фиксация необходимых знаний и умений  для ее решения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711831C-BCF1-4B82-B017-91E33C3B6379}"/>
              </a:ext>
            </a:extLst>
          </p:cNvPr>
          <p:cNvSpPr txBox="1"/>
          <p:nvPr/>
        </p:nvSpPr>
        <p:spPr>
          <a:xfrm>
            <a:off x="3014133" y="6318424"/>
            <a:ext cx="39031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HSE Sans" panose="02000000000000000000" pitchFamily="50" charset="-52"/>
              </a:rPr>
              <a:t>* </a:t>
            </a:r>
            <a:r>
              <a:rPr lang="ru-RU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Липсиц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И.В., Рязанова О.И.  Финансовая грамотность: материалы для учащихся. 8—9 классы, с. 228 </a:t>
            </a:r>
          </a:p>
        </p:txBody>
      </p:sp>
    </p:spTree>
    <p:extLst>
      <p:ext uri="{BB962C8B-B14F-4D97-AF65-F5344CB8AC3E}">
        <p14:creationId xmlns:p14="http://schemas.microsoft.com/office/powerpoint/2010/main" val="1493479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D9976047-6F33-42FC-B550-FA264499BE6B}"/>
              </a:ext>
            </a:extLst>
          </p:cNvPr>
          <p:cNvSpPr txBox="1">
            <a:spLocks/>
          </p:cNvSpPr>
          <p:nvPr/>
        </p:nvSpPr>
        <p:spPr>
          <a:xfrm>
            <a:off x="258238" y="665555"/>
            <a:ext cx="6826303" cy="1070112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600">
                <a:solidFill>
                  <a:srgbClr val="002060"/>
                </a:solidFill>
                <a:latin typeface="Times New Roman" panose="02020603050405020304" pitchFamily="18" charset="0"/>
                <a:ea typeface="Tahoma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Постановка учебной задачи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7DA63962-10AE-4F70-B2B3-FABED9D84FE3}"/>
              </a:ext>
            </a:extLst>
          </p:cNvPr>
          <p:cNvSpPr txBox="1">
            <a:spLocks/>
          </p:cNvSpPr>
          <p:nvPr/>
        </p:nvSpPr>
        <p:spPr>
          <a:xfrm>
            <a:off x="376771" y="357443"/>
            <a:ext cx="1097802" cy="308112"/>
          </a:xfrm>
          <a:prstGeom prst="rect">
            <a:avLst/>
          </a:prstGeom>
          <a:solidFill>
            <a:srgbClr val="159EDA"/>
          </a:solidFill>
        </p:spPr>
        <p:txBody>
          <a:bodyPr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600">
                <a:solidFill>
                  <a:srgbClr val="002060"/>
                </a:solidFill>
                <a:latin typeface="Times New Roman" panose="02020603050405020304" pitchFamily="18" charset="0"/>
                <a:ea typeface="Tahoma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sz="1800" b="1" cap="all" dirty="0">
                <a:solidFill>
                  <a:schemeClr val="bg1"/>
                </a:solidFill>
              </a:rPr>
              <a:t>Этап 2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A36354D6-6C17-4561-A430-A9B3FB25FDC3}"/>
              </a:ext>
            </a:extLst>
          </p:cNvPr>
          <p:cNvSpPr txBox="1">
            <a:spLocks/>
          </p:cNvSpPr>
          <p:nvPr/>
        </p:nvSpPr>
        <p:spPr>
          <a:xfrm>
            <a:off x="376771" y="1949176"/>
            <a:ext cx="1592072" cy="308112"/>
          </a:xfrm>
          <a:prstGeom prst="rect">
            <a:avLst/>
          </a:prstGeom>
          <a:solidFill>
            <a:srgbClr val="159EDA"/>
          </a:solidFill>
        </p:spPr>
        <p:txBody>
          <a:bodyPr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600">
                <a:solidFill>
                  <a:srgbClr val="002060"/>
                </a:solidFill>
                <a:latin typeface="Times New Roman" panose="02020603050405020304" pitchFamily="18" charset="0"/>
                <a:ea typeface="Tahoma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sz="1800" b="1" cap="all" dirty="0">
                <a:solidFill>
                  <a:schemeClr val="bg1"/>
                </a:solidFill>
              </a:rPr>
              <a:t>результат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F5589DD-C1D8-4ABF-9750-CB47AC9CE2D3}"/>
              </a:ext>
            </a:extLst>
          </p:cNvPr>
          <p:cNvSpPr txBox="1"/>
          <p:nvPr/>
        </p:nvSpPr>
        <p:spPr>
          <a:xfrm>
            <a:off x="325970" y="2308090"/>
            <a:ext cx="294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 понятий, умений, которые необходимо освоить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6E1682F6-F55C-4BF3-A947-D08C524AF62F}"/>
              </a:ext>
            </a:extLst>
          </p:cNvPr>
          <p:cNvSpPr txBox="1">
            <a:spLocks/>
          </p:cNvSpPr>
          <p:nvPr/>
        </p:nvSpPr>
        <p:spPr>
          <a:xfrm>
            <a:off x="3680144" y="1949176"/>
            <a:ext cx="2308764" cy="308112"/>
          </a:xfrm>
          <a:prstGeom prst="rect">
            <a:avLst/>
          </a:prstGeom>
          <a:solidFill>
            <a:srgbClr val="159EDA"/>
          </a:solidFill>
        </p:spPr>
        <p:txBody>
          <a:bodyPr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600">
                <a:solidFill>
                  <a:srgbClr val="002060"/>
                </a:solidFill>
                <a:latin typeface="Times New Roman" panose="02020603050405020304" pitchFamily="18" charset="0"/>
                <a:ea typeface="Tahoma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sz="1800" b="1" cap="all" dirty="0">
                <a:solidFill>
                  <a:schemeClr val="bg1"/>
                </a:solidFill>
              </a:rPr>
              <a:t>Учебная задача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164CD95-F589-4CCD-9F03-B773D3DED57A}"/>
              </a:ext>
            </a:extLst>
          </p:cNvPr>
          <p:cNvSpPr txBox="1"/>
          <p:nvPr/>
        </p:nvSpPr>
        <p:spPr>
          <a:xfrm>
            <a:off x="3629342" y="2308090"/>
            <a:ext cx="52922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Изучить: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надежность банка, проверить лицензию, понятия - вклад, депозит, счет, вклад до востребования, срочный вклад,  накопительный,  сберегательный вклады, доход, доходность</a:t>
            </a:r>
          </a:p>
          <a:p>
            <a:pPr algn="just"/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Научиться сравнивать условия по вкладам для выбора оптимального варианта решения проблемы</a:t>
            </a:r>
          </a:p>
        </p:txBody>
      </p:sp>
    </p:spTree>
    <p:extLst>
      <p:ext uri="{BB962C8B-B14F-4D97-AF65-F5344CB8AC3E}">
        <p14:creationId xmlns:p14="http://schemas.microsoft.com/office/powerpoint/2010/main" val="34383563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1198</TotalTime>
  <Words>430</Words>
  <Application>Microsoft Office PowerPoint</Application>
  <PresentationFormat>Произвольный</PresentationFormat>
  <Paragraphs>97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koy key</dc:creator>
  <cp:lastModifiedBy>Наталья Николаевна Новикова</cp:lastModifiedBy>
  <cp:revision>49</cp:revision>
  <dcterms:created xsi:type="dcterms:W3CDTF">2021-12-27T09:47:22Z</dcterms:created>
  <dcterms:modified xsi:type="dcterms:W3CDTF">2022-04-11T10:53:50Z</dcterms:modified>
</cp:coreProperties>
</file>