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8"/>
  </p:notesMasterIdLst>
  <p:sldIdLst>
    <p:sldId id="261" r:id="rId2"/>
    <p:sldId id="259" r:id="rId3"/>
    <p:sldId id="262" r:id="rId4"/>
    <p:sldId id="256" r:id="rId5"/>
    <p:sldId id="263" r:id="rId6"/>
    <p:sldId id="299" r:id="rId7"/>
    <p:sldId id="300" r:id="rId8"/>
    <p:sldId id="301" r:id="rId9"/>
    <p:sldId id="303" r:id="rId10"/>
    <p:sldId id="305" r:id="rId11"/>
    <p:sldId id="306" r:id="rId12"/>
    <p:sldId id="309" r:id="rId13"/>
    <p:sldId id="310" r:id="rId14"/>
    <p:sldId id="311" r:id="rId15"/>
    <p:sldId id="312" r:id="rId16"/>
    <p:sldId id="314" r:id="rId17"/>
    <p:sldId id="264" r:id="rId18"/>
    <p:sldId id="302" r:id="rId19"/>
    <p:sldId id="265" r:id="rId20"/>
    <p:sldId id="269" r:id="rId21"/>
    <p:sldId id="266" r:id="rId22"/>
    <p:sldId id="313" r:id="rId23"/>
    <p:sldId id="315" r:id="rId24"/>
    <p:sldId id="316" r:id="rId25"/>
    <p:sldId id="267" r:id="rId26"/>
    <p:sldId id="25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C36"/>
    <a:srgbClr val="A32D35"/>
    <a:srgbClr val="B9D4ED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B1A28-DC24-432D-BDE0-0391D3AD73B7}" type="datetimeFigureOut">
              <a:rPr lang="ru-RU" smtClean="0"/>
              <a:pPr/>
              <a:t>27.09.2018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C9A070-5B88-4BB3-AEDB-10F3BBFBD7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9384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48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33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29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605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12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9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36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67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296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0D50-DE6C-4704-B7C3-588230F13566}" type="datetimeFigureOut">
              <a:rPr lang="ru-RU" smtClean="0"/>
              <a:pPr/>
              <a:t>27.09.2018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B192-CE83-4DCA-98B0-CCD953914A7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33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ro.yar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62" y="0"/>
            <a:ext cx="10238482" cy="1348353"/>
          </a:xfrm>
          <a:gradFill>
            <a:gsLst>
              <a:gs pos="0">
                <a:schemeClr val="bg1"/>
              </a:gs>
              <a:gs pos="62000">
                <a:schemeClr val="bg2"/>
              </a:gs>
              <a:gs pos="92000">
                <a:schemeClr val="bg2">
                  <a:lumMod val="90000"/>
                </a:schemeClr>
              </a:gs>
              <a:gs pos="100000">
                <a:schemeClr val="bg2">
                  <a:lumMod val="75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ru-RU" sz="21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дополнительного профессионального образования Ярославской области</a:t>
            </a: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A52C3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A52C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образования</a:t>
            </a:r>
            <a:endParaRPr lang="ru-RU" sz="2800" b="1" dirty="0">
              <a:solidFill>
                <a:srgbClr val="A52C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57081" cy="1857081"/>
          </a:xfrm>
        </p:spPr>
      </p:pic>
      <p:sp>
        <p:nvSpPr>
          <p:cNvPr id="6" name="TextBox 5"/>
          <p:cNvSpPr txBox="1"/>
          <p:nvPr/>
        </p:nvSpPr>
        <p:spPr>
          <a:xfrm>
            <a:off x="1858384" y="1828800"/>
            <a:ext cx="959774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200" b="1" dirty="0" smtClean="0"/>
              <a:t>«Механизмы введения второго иностранного языка в общеобразовательных организациях» </a:t>
            </a:r>
          </a:p>
          <a:p>
            <a:pPr algn="ctr"/>
            <a:endParaRPr lang="ru-RU" sz="3600" dirty="0" smtClean="0"/>
          </a:p>
          <a:p>
            <a:pPr algn="ctr"/>
            <a:r>
              <a:rPr lang="ru-RU" sz="3200" b="1" i="1" dirty="0" err="1" smtClean="0"/>
              <a:t>Урывчикова</a:t>
            </a:r>
            <a:r>
              <a:rPr lang="ru-RU" sz="3200" b="1" i="1" dirty="0" smtClean="0"/>
              <a:t> Наталья Владимировна</a:t>
            </a:r>
            <a:r>
              <a:rPr lang="ru-RU" sz="3200" b="1" dirty="0" smtClean="0"/>
              <a:t>, </a:t>
            </a:r>
          </a:p>
          <a:p>
            <a:pPr algn="ctr"/>
            <a:r>
              <a:rPr lang="ru-RU" sz="3200" b="1" dirty="0" smtClean="0"/>
              <a:t>старший преподаватель кафедры гуманитарных дисциплин ГАУ ДПО ЯО ИРО</a:t>
            </a:r>
            <a:endParaRPr lang="ru-RU" sz="3200" b="1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7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03726" cy="1858218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+mn-lt"/>
              </a:rPr>
              <a:t>ФГОС основного общего образования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II. ТРЕБОВАНИЯ К РЕЗУЛЬТАТАМ ОСВОЕНИЯ ОСНОВНОЙ ОБРАЗОВАТЕЛЬНОЙ ПРОГРАММЫ ОСНОВНОГО ОБЩЕГО ОБРАЗОВАНИЯ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371" y="2348880"/>
            <a:ext cx="11425269" cy="43204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15. Основная образовательная программа основного общего образования содержит обязательную часть и часть, формируемую участниками образовательных отношений.</a:t>
            </a:r>
          </a:p>
          <a:p>
            <a:pPr>
              <a:buNone/>
            </a:pPr>
            <a:r>
              <a:rPr lang="ru-RU" dirty="0" smtClean="0"/>
              <a:t>    Обязательная часть основной образовательной программы основного общего образования составляет 70%, а </a:t>
            </a:r>
            <a:r>
              <a:rPr lang="ru-RU" b="1" dirty="0" smtClean="0"/>
              <a:t>часть, формируемая участниками образовательных отношений, - 30% от общего объема основной образовательной программы основного общего образования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2914" cy="1714202"/>
          </a:xfrm>
        </p:spPr>
        <p:txBody>
          <a:bodyPr>
            <a:noAutofit/>
          </a:bodyPr>
          <a:lstStyle/>
          <a:p>
            <a:r>
              <a:rPr lang="ru-RU" sz="3800" b="1" dirty="0" smtClean="0">
                <a:solidFill>
                  <a:srgbClr val="002060"/>
                </a:solidFill>
                <a:latin typeface="+mn-lt"/>
              </a:rPr>
              <a:t>ФГОС основного общего образования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II. ТРЕБОВАНИЯ К РЕЗУЛЬТАТАМ ОСВОЕНИЯ ОСНОВНОЙ ОБРАЗОВАТЕЛЬНОЙ ПРОГРАММЫ ОСНОВНОГО ОБЩЕГО ОБРАЗОВАНИЯ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348880"/>
            <a:ext cx="1097280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18. Требования к разделам основной образовательной программы основного общего образования:</a:t>
            </a:r>
          </a:p>
          <a:p>
            <a:pPr>
              <a:buNone/>
            </a:pPr>
            <a:r>
              <a:rPr lang="ru-RU" dirty="0" smtClean="0"/>
              <a:t>    18.3.1. Учебный план основного общего образования обеспечивает  …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Основная образовательная программа основного общего образования может включать как один, так и несколько учебных планов.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8215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Возможные модели введения второго иностранного языка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844824"/>
            <a:ext cx="11151029" cy="46085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Модель 1:</a:t>
            </a:r>
            <a:r>
              <a:rPr lang="ru-RU" sz="3600" b="1" dirty="0" smtClean="0">
                <a:solidFill>
                  <a:srgbClr val="660066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0066"/>
                </a:solidFill>
              </a:rPr>
              <a:t>   </a:t>
            </a:r>
            <a:r>
              <a:rPr lang="ru-RU" sz="3600" b="1" dirty="0" smtClean="0"/>
              <a:t>Вариант №2 примерного учебного плана. </a:t>
            </a:r>
            <a:r>
              <a:rPr lang="ru-RU" sz="3600" dirty="0" smtClean="0"/>
              <a:t>«Второй язык» - обязательный предмет в части, формируемой участниками образовательных отношений. </a:t>
            </a:r>
          </a:p>
          <a:p>
            <a:pPr>
              <a:buNone/>
            </a:pPr>
            <a:r>
              <a:rPr lang="ru-RU" sz="3600" dirty="0" smtClean="0"/>
              <a:t>	В дополнение возможен курс внеурочной деятельности (1-2 часа в неделю) </a:t>
            </a:r>
            <a:r>
              <a:rPr lang="ru-RU" sz="3600" u="sng" dirty="0" smtClean="0"/>
              <a:t>в любой, отличной от уроков, форме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Возможные модели введения второго иностранного языка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7381" y="1916832"/>
            <a:ext cx="11233248" cy="43924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Модель 2:</a:t>
            </a:r>
            <a:r>
              <a:rPr lang="ru-RU" sz="3600" b="1" dirty="0" smtClean="0">
                <a:solidFill>
                  <a:srgbClr val="660066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0066"/>
                </a:solidFill>
              </a:rPr>
              <a:t>   </a:t>
            </a:r>
            <a:r>
              <a:rPr lang="ru-RU" sz="3600" b="1" dirty="0" smtClean="0"/>
              <a:t>Вариант №3 примерного учебного плана. </a:t>
            </a:r>
            <a:r>
              <a:rPr lang="ru-RU" sz="3600" dirty="0" smtClean="0"/>
              <a:t>Обязательный предмет в предметной области «Иностранные языки» (2 часа в неделю) . В дополнение не исключается и курс внеурочной деятельности (1-2 часа в неделю).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Возможные модели введения второго иностранного языка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28801"/>
            <a:ext cx="10972800" cy="44973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Модель 3:</a:t>
            </a:r>
            <a:r>
              <a:rPr lang="ru-RU" sz="3600" b="1" dirty="0" smtClean="0">
                <a:solidFill>
                  <a:srgbClr val="660066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0066"/>
                </a:solidFill>
              </a:rPr>
              <a:t> 	</a:t>
            </a:r>
            <a:r>
              <a:rPr lang="ru-RU" sz="3600" b="1" dirty="0" smtClean="0"/>
              <a:t>Варианты №1 и №4 примерного учебного плана.</a:t>
            </a:r>
          </a:p>
          <a:p>
            <a:pPr>
              <a:buNone/>
            </a:pPr>
            <a:r>
              <a:rPr lang="ru-RU" sz="3600" i="1" dirty="0" smtClean="0"/>
              <a:t>	</a:t>
            </a:r>
            <a:r>
              <a:rPr lang="ru-RU" sz="3600" dirty="0" smtClean="0"/>
              <a:t>По 1-2 часа в неделю (в 6 классе – 1 час) плюс курс внеурочной деятельности (в 6 классе можно вести 2 часа внеурочной деятельности в неделю) или по 2 часа в неделю, начиная с 7 класса, а в 5-6 классах вести пропедевтический курс внеурочной деятельности по второму языку;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Возможные модели введения второго иностранного языка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28801"/>
            <a:ext cx="10972800" cy="449736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Модель 4:</a:t>
            </a:r>
            <a:r>
              <a:rPr lang="ru-RU" sz="3600" b="1" dirty="0" smtClean="0">
                <a:solidFill>
                  <a:srgbClr val="660066"/>
                </a:solidFill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660066"/>
                </a:solidFill>
              </a:rPr>
              <a:t> 	</a:t>
            </a:r>
            <a:r>
              <a:rPr lang="ru-RU" sz="3600" b="1" dirty="0" smtClean="0"/>
              <a:t>Вариант №5 примерного учебного плана.</a:t>
            </a:r>
          </a:p>
          <a:p>
            <a:pPr>
              <a:buNone/>
            </a:pPr>
            <a:r>
              <a:rPr lang="ru-RU" sz="3600" i="1" dirty="0" smtClean="0"/>
              <a:t>	</a:t>
            </a:r>
            <a:r>
              <a:rPr lang="ru-RU" sz="3600" dirty="0" smtClean="0"/>
              <a:t>По 1-2 часа в неделю (в 5 и 9 классе – 1 час, в 6 классе - только курс внеурочной деятельности) плюс курс внеурочной деятельности (в 6 классе можно вести 2 часа внеурочной деятельности в неделю) или по 1-2 часа в неделю, начиная с 7 класса плюс курс внеурочной деятельности.</a:t>
            </a:r>
            <a:endParaRPr lang="ru-RU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6" y="283483"/>
            <a:ext cx="11258550" cy="94932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ru-RU" sz="3600" b="1" dirty="0">
                <a:latin typeface="+mn-lt"/>
              </a:rPr>
              <a:t>Шаг 1:  Проинформировать руководство школы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>
                <a:latin typeface="+mn-lt"/>
              </a:rPr>
              <a:t>Создание методических рекомендаций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Содержимое 3" descr="Scan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72991" y="1567633"/>
            <a:ext cx="3526509" cy="49556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4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836023" y="522514"/>
            <a:ext cx="1039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2: Мотивировать родителей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40524" y="1658983"/>
            <a:ext cx="984939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err="1" smtClean="0"/>
              <a:t>Вебинар</a:t>
            </a:r>
            <a:r>
              <a:rPr lang="ru-RU" sz="3600" dirty="0" smtClean="0"/>
              <a:t> «Проблемы формирования мотивации обучающихся и их родителей к изучению второго иностранного языка» (апрель 2016)</a:t>
            </a:r>
          </a:p>
          <a:p>
            <a:r>
              <a:rPr lang="ru-RU" sz="3600" b="1" dirty="0" smtClean="0"/>
              <a:t>Родительское собрание (семинар)</a:t>
            </a:r>
            <a:r>
              <a:rPr lang="ru-RU" sz="3600" dirty="0" smtClean="0"/>
              <a:t> «Сколько иностранных языков нужно моему ребёнку и как помочь ему в их изучении» (сентябрь 2016)</a:t>
            </a:r>
          </a:p>
        </p:txBody>
      </p:sp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1972"/>
          </a:xfrm>
        </p:spPr>
        <p:txBody>
          <a:bodyPr>
            <a:normAutofit/>
          </a:bodyPr>
          <a:lstStyle/>
          <a:p>
            <a:r>
              <a:rPr lang="de-DE" b="1" dirty="0" smtClean="0">
                <a:latin typeface="+mn-lt"/>
                <a:hlinkClick r:id="rId2"/>
              </a:rPr>
              <a:t>www.iro.yar.ru</a:t>
            </a:r>
            <a:r>
              <a:rPr lang="de-DE" b="1" dirty="0" smtClean="0">
                <a:latin typeface="+mn-lt"/>
              </a:rPr>
              <a:t> </a:t>
            </a:r>
            <a:r>
              <a:rPr lang="de-DE" b="1" dirty="0" smtClean="0">
                <a:solidFill>
                  <a:srgbClr val="A52C36"/>
                </a:solidFill>
                <a:latin typeface="+mn-lt"/>
              </a:rPr>
              <a:t>–</a:t>
            </a:r>
            <a:r>
              <a:rPr lang="ru-RU" b="1" dirty="0" smtClean="0">
                <a:solidFill>
                  <a:srgbClr val="A52C36"/>
                </a:solidFill>
                <a:latin typeface="+mn-lt"/>
              </a:rPr>
              <a:t> сайт ГАУ ДПО ЯО ИРО</a:t>
            </a:r>
            <a:endParaRPr lang="ru-RU" b="1" dirty="0">
              <a:solidFill>
                <a:srgbClr val="A52C36"/>
              </a:solidFill>
              <a:latin typeface="+mn-lt"/>
            </a:endParaRPr>
          </a:p>
        </p:txBody>
      </p:sp>
      <p:pic>
        <p:nvPicPr>
          <p:cNvPr id="4" name="Содержимое 3" descr="2ИЯ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69051" y="1122906"/>
            <a:ext cx="8290906" cy="5513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4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222067" y="431074"/>
            <a:ext cx="1112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Шаг 3: Сформировать необходимые компетенции у учителей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8822" y="1110342"/>
            <a:ext cx="1118180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Реализуется </a:t>
            </a:r>
            <a:r>
              <a:rPr lang="ru-RU" sz="3200" b="1" dirty="0" smtClean="0"/>
              <a:t>программа повышения квалификации</a:t>
            </a:r>
            <a:r>
              <a:rPr lang="ru-RU" sz="3200" dirty="0" smtClean="0"/>
              <a:t> «Особенности методики обучения немецкому как второму иностранному после английского» (72 часа), </a:t>
            </a:r>
            <a:r>
              <a:rPr lang="ru-RU" sz="3200" b="1" dirty="0" smtClean="0"/>
              <a:t>обучение прошли 119 учителей.</a:t>
            </a:r>
          </a:p>
          <a:p>
            <a:r>
              <a:rPr lang="ru-RU" sz="3200" dirty="0" smtClean="0"/>
              <a:t>В рамках Государственной программы развития образования (ГПРО) реализуется </a:t>
            </a:r>
            <a:r>
              <a:rPr lang="ru-RU" sz="3200" b="1" dirty="0" smtClean="0"/>
              <a:t>дистанционная</a:t>
            </a:r>
            <a:r>
              <a:rPr lang="ru-RU" sz="3200" dirty="0" smtClean="0"/>
              <a:t> программа повышения квалификации «Особенности методики обучения немецкому как второму иностранному после английского» (36 часов), </a:t>
            </a:r>
            <a:r>
              <a:rPr lang="ru-RU" sz="3200" b="1" dirty="0" smtClean="0"/>
              <a:t>прошла экспертизу в РАО, </a:t>
            </a:r>
            <a:r>
              <a:rPr lang="ru-RU" sz="3200" dirty="0" smtClean="0"/>
              <a:t>обучение прошли 87 учителей (Алтайский край, Вологодская область, Республика </a:t>
            </a:r>
            <a:r>
              <a:rPr lang="ru-RU" sz="3200" dirty="0"/>
              <a:t>Башкортостан, Кировская </a:t>
            </a:r>
            <a:r>
              <a:rPr lang="ru-RU" sz="3200" dirty="0" smtClean="0"/>
              <a:t>область)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5" name="Рисунок 4" descr="iro-logo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89818" y="1178960"/>
            <a:ext cx="2835326" cy="1223667"/>
          </a:xfrm>
          <a:prstGeom prst="rect">
            <a:avLst/>
          </a:prstGeom>
        </p:spPr>
      </p:pic>
      <p:pic>
        <p:nvPicPr>
          <p:cNvPr id="7" name="Рисунок 6" descr="Goethe-Institut_green_horizont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2019" y="1086713"/>
            <a:ext cx="2489547" cy="1328890"/>
          </a:xfrm>
          <a:prstGeom prst="rect">
            <a:avLst/>
          </a:prstGeom>
        </p:spPr>
      </p:pic>
      <p:pic>
        <p:nvPicPr>
          <p:cNvPr id="8" name="Рисунок 7" descr="логотип проек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6049" y="5526405"/>
            <a:ext cx="4049894" cy="8948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023" y="2508068"/>
            <a:ext cx="10097588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smtClean="0"/>
              <a:t>Сентябрь 2015 – рамочный договор о сотрудничестве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/>
              <a:t> Сентябрь 2016 – договор о сотрудничестве в области поддержки общеобразовательных организаций, ведущих и вводящих немецкий язык в качестве второго иностранного в рамках проекта «Немецкий – первый второй иностранный»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8287" y="1201784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/>
              <a:t>+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9188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4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287382" y="300445"/>
            <a:ext cx="11129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Шаг 3: Сформировать необходимые компетенции у учителей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9270" y="1041023"/>
            <a:ext cx="1093361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3200" b="1" dirty="0" smtClean="0"/>
              <a:t>Семинары</a:t>
            </a:r>
            <a:r>
              <a:rPr lang="en-US" sz="3200" b="1" dirty="0" smtClean="0"/>
              <a:t> </a:t>
            </a:r>
            <a:r>
              <a:rPr lang="ru-RU" sz="3200" b="1" dirty="0" smtClean="0"/>
              <a:t>и </a:t>
            </a:r>
            <a:r>
              <a:rPr lang="ru-RU" sz="3200" b="1" dirty="0" err="1" smtClean="0"/>
              <a:t>вебинары</a:t>
            </a:r>
            <a:r>
              <a:rPr lang="ru-RU" sz="3200" b="1" dirty="0" smtClean="0"/>
              <a:t>: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«Уроки языковой анимации с </a:t>
            </a:r>
            <a:r>
              <a:rPr lang="en-US" sz="3200" dirty="0" smtClean="0"/>
              <a:t>‘</a:t>
            </a:r>
            <a:r>
              <a:rPr lang="ru-RU" sz="3200" dirty="0" smtClean="0"/>
              <a:t>Немецким в чемодане</a:t>
            </a:r>
            <a:r>
              <a:rPr lang="en-US" sz="3200" dirty="0" smtClean="0"/>
              <a:t>’</a:t>
            </a:r>
            <a:r>
              <a:rPr lang="ru-RU" sz="3200" dirty="0" smtClean="0"/>
              <a:t>»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«Использование УМК по немецкому языку как второму иностранному»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«Организация внеурочной деятельности на иностранном языке»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«Использование предметно-языкового интегрированного подхода в обучении иностранному языку»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«</a:t>
            </a:r>
            <a:r>
              <a:rPr lang="ru-RU" sz="3200" dirty="0" err="1" smtClean="0"/>
              <a:t>Мультисенсорный</a:t>
            </a:r>
            <a:r>
              <a:rPr lang="ru-RU" sz="3200" dirty="0" smtClean="0"/>
              <a:t> подход в обучении немецкому языку»</a:t>
            </a:r>
          </a:p>
          <a:p>
            <a:pPr>
              <a:spcAft>
                <a:spcPts val="600"/>
              </a:spcAft>
            </a:pPr>
            <a:r>
              <a:rPr lang="ru-RU" sz="3200" dirty="0" smtClean="0"/>
              <a:t>«Коммуникативная грамматика на уроках немецкого языка»</a:t>
            </a:r>
          </a:p>
        </p:txBody>
      </p:sp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19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pic>
        <p:nvPicPr>
          <p:cNvPr id="8" name="Рисунок 7" descr="IMG_20170125_133436.jpg"/>
          <p:cNvPicPr>
            <a:picLocks noChangeAspect="1"/>
          </p:cNvPicPr>
          <p:nvPr/>
        </p:nvPicPr>
        <p:blipFill>
          <a:blip r:embed="rId4" cstate="print"/>
          <a:srcRect t="4834"/>
          <a:stretch>
            <a:fillRect/>
          </a:stretch>
        </p:blipFill>
        <p:spPr>
          <a:xfrm>
            <a:off x="5826033" y="3918742"/>
            <a:ext cx="4924675" cy="26362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7017" y="391886"/>
            <a:ext cx="1039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4:  Мотивировать обучающихся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992776"/>
            <a:ext cx="109336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 smtClean="0"/>
              <a:t>Уроки языковой анимации «Немецкий в чемодане»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/>
              <a:t>Областной фестиваль творчества на немецком языке «Кураж»</a:t>
            </a:r>
          </a:p>
          <a:p>
            <a:pPr>
              <a:spcAft>
                <a:spcPts val="1200"/>
              </a:spcAft>
            </a:pPr>
            <a:r>
              <a:rPr lang="ru-RU" sz="3200" b="1" dirty="0" smtClean="0"/>
              <a:t>Олимпиада по немецкому языку как второму иностранному</a:t>
            </a:r>
            <a:endParaRPr lang="ru-RU" sz="2800" dirty="0"/>
          </a:p>
        </p:txBody>
      </p:sp>
      <p:pic>
        <p:nvPicPr>
          <p:cNvPr id="6" name="Grafik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128146" y="2423937"/>
            <a:ext cx="1245124" cy="207699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59112" y="182718"/>
            <a:ext cx="1207154" cy="188121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07" y="3855098"/>
            <a:ext cx="4158823" cy="27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19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587828" y="222068"/>
            <a:ext cx="1039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4:  Мотивировать обучающихся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9005" y="2133497"/>
            <a:ext cx="60089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smtClean="0"/>
              <a:t>Олимпиада НКЦ имени Гёте по немецкому языку как второму иностранному</a:t>
            </a:r>
            <a:endParaRPr lang="ru-RU" sz="3200" dirty="0"/>
          </a:p>
        </p:txBody>
      </p:sp>
      <p:pic>
        <p:nvPicPr>
          <p:cNvPr id="9" name="Рисунок 8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8398" y="971575"/>
            <a:ext cx="5756338" cy="560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19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587828" y="222068"/>
            <a:ext cx="1039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4:  Мотивировать обучающихся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2881" y="875211"/>
            <a:ext cx="834716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b="1" dirty="0" smtClean="0"/>
              <a:t>Разработка курсов внеурочной деятельности на немецком языке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-Немецкий для юных исследователей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-Немецкий язык с настольной игрой «</a:t>
            </a:r>
            <a:r>
              <a:rPr lang="de-DE" sz="3600" dirty="0" smtClean="0"/>
              <a:t>Abenteuerreise Deutschland</a:t>
            </a:r>
            <a:r>
              <a:rPr lang="ru-RU" sz="3600" dirty="0" smtClean="0"/>
              <a:t>»</a:t>
            </a:r>
            <a:endParaRPr lang="de-DE" sz="3600" dirty="0" smtClean="0"/>
          </a:p>
          <a:p>
            <a:pPr>
              <a:spcAft>
                <a:spcPts val="1800"/>
              </a:spcAft>
            </a:pPr>
            <a:r>
              <a:rPr lang="ru-RU" sz="3600" dirty="0" smtClean="0"/>
              <a:t>- Немецкий язык с Детским </a:t>
            </a:r>
            <a:r>
              <a:rPr lang="ru-RU" sz="3600" dirty="0" err="1" smtClean="0"/>
              <a:t>онлайн-университетом</a:t>
            </a:r>
            <a:endParaRPr lang="ru-RU" sz="3200" dirty="0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0390" y="161109"/>
            <a:ext cx="1789610" cy="1697929"/>
          </a:xfrm>
          <a:prstGeom prst="rect">
            <a:avLst/>
          </a:prstGeom>
        </p:spPr>
      </p:pic>
      <p:pic>
        <p:nvPicPr>
          <p:cNvPr id="7" name="Рисунок 6" descr="Kinderun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3928" y="4450426"/>
            <a:ext cx="4359159" cy="221163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6" cstate="print"/>
          <a:srcRect l="82422" t="15356" r="2659" b="58368"/>
          <a:stretch/>
        </p:blipFill>
        <p:spPr>
          <a:xfrm>
            <a:off x="8936182" y="2032908"/>
            <a:ext cx="1812174" cy="190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1614" y="545465"/>
            <a:ext cx="6593443" cy="6103529"/>
          </a:xfrm>
          <a:prstGeom prst="rect">
            <a:avLst/>
          </a:prstGeom>
        </p:spPr>
      </p:pic>
      <p:pic>
        <p:nvPicPr>
          <p:cNvPr id="5" name="Рисунок 4" descr="DSC_25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649" y="313509"/>
            <a:ext cx="4460481" cy="2985942"/>
          </a:xfrm>
          <a:prstGeom prst="rect">
            <a:avLst/>
          </a:prstGeom>
        </p:spPr>
      </p:pic>
      <p:pic>
        <p:nvPicPr>
          <p:cNvPr id="6" name="Рисунок 5" descr="DSC_57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885" y="3605349"/>
            <a:ext cx="4389121" cy="293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4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692331" y="535577"/>
            <a:ext cx="107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5: Обеспечить школу необходимыми ресурсами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31965" y="1515292"/>
            <a:ext cx="9588137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dirty="0" smtClean="0"/>
              <a:t>Создание банка рабочих программ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Пакеты материалов, предоставленные Немецким культурным центром имени Гёте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5" y="3752650"/>
            <a:ext cx="1899235" cy="2555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42" y="3790811"/>
            <a:ext cx="1846672" cy="2498438"/>
          </a:xfrm>
          <a:prstGeom prst="rect">
            <a:avLst/>
          </a:prstGeom>
        </p:spPr>
      </p:pic>
      <p:pic>
        <p:nvPicPr>
          <p:cNvPr id="1026" name="Picture 2" descr="Мотта Г. WIR-5. Учебник (Lehrbuch)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619" y="3741823"/>
            <a:ext cx="1841425" cy="254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hop.hueber.de/media/catalog/product/cache/1/image/500x/040ec09b1e35df139433887a97daa66f/9/7/97831930105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713" y="3752650"/>
            <a:ext cx="1793917" cy="253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7500" y="2863229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Благодарю за внимание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30359" y="5090474"/>
            <a:ext cx="48202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A52C36"/>
                </a:solidFill>
              </a:rPr>
              <a:t>Контактная информация: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Россия г. Ярославль, ул. Богдановича, 16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Тел.: +7 (4852) 45-77-79 </a:t>
            </a:r>
          </a:p>
          <a:p>
            <a:r>
              <a:rPr lang="ru-RU" sz="2000" b="1" dirty="0" smtClean="0">
                <a:solidFill>
                  <a:srgbClr val="A52C36"/>
                </a:solidFill>
              </a:rPr>
              <a:t>Сайт: </a:t>
            </a:r>
            <a:r>
              <a:rPr lang="en-US" sz="2000" b="1" dirty="0" smtClean="0">
                <a:solidFill>
                  <a:srgbClr val="A32D35"/>
                </a:solidFill>
                <a:hlinkClick r:id="rId3"/>
              </a:rPr>
              <a:t>www.iro.yar.ru</a:t>
            </a:r>
            <a:endParaRPr lang="en-US" sz="2000" b="1" dirty="0" smtClean="0">
              <a:solidFill>
                <a:srgbClr val="A32D35"/>
              </a:solidFill>
            </a:endParaRPr>
          </a:p>
          <a:p>
            <a:r>
              <a:rPr lang="en-US" sz="2000" b="1" dirty="0" smtClean="0">
                <a:solidFill>
                  <a:srgbClr val="A52C36"/>
                </a:solidFill>
              </a:rPr>
              <a:t>E-mail</a:t>
            </a:r>
            <a:r>
              <a:rPr lang="ru-RU" sz="2000" b="1" dirty="0" smtClean="0">
                <a:solidFill>
                  <a:srgbClr val="A52C36"/>
                </a:solidFill>
              </a:rPr>
              <a:t>: </a:t>
            </a:r>
            <a:r>
              <a:rPr lang="de-DE" sz="2000" b="1" dirty="0" smtClean="0">
                <a:solidFill>
                  <a:srgbClr val="A52C36"/>
                </a:solidFill>
              </a:rPr>
              <a:t>inyaz.iro</a:t>
            </a:r>
            <a:r>
              <a:rPr lang="en-US" sz="2000" b="1" dirty="0" smtClean="0">
                <a:solidFill>
                  <a:srgbClr val="A52C36"/>
                </a:solidFill>
              </a:rPr>
              <a:t>@</a:t>
            </a:r>
            <a:r>
              <a:rPr lang="en-US" sz="2000" b="1" dirty="0" err="1" smtClean="0">
                <a:solidFill>
                  <a:srgbClr val="A52C36"/>
                </a:solidFill>
              </a:rPr>
              <a:t>gmail.com</a:t>
            </a:r>
            <a:endParaRPr lang="ru-RU" sz="2000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065229" cy="1065229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0" y="914400"/>
            <a:ext cx="12192000" cy="47137"/>
          </a:xfrm>
          <a:prstGeom prst="line">
            <a:avLst/>
          </a:prstGeom>
          <a:ln w="114300" cmpd="tri">
            <a:solidFill>
              <a:srgbClr val="A32D35"/>
            </a:solidFill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43872" y="343235"/>
            <a:ext cx="10360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Impact" panose="020B0806030902050204" pitchFamily="34" charset="0"/>
              </a:rPr>
              <a:t>Институт развития образования: Ваш профессиональный рост – наша работа</a:t>
            </a:r>
            <a:endParaRPr lang="ru-RU" dirty="0">
              <a:solidFill>
                <a:schemeClr val="bg1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8" name="Рисунок 7" descr="2ИЯ.jpg"/>
          <p:cNvPicPr>
            <a:picLocks noChangeAspect="1"/>
          </p:cNvPicPr>
          <p:nvPr/>
        </p:nvPicPr>
        <p:blipFill rotWithShape="1">
          <a:blip r:embed="rId3" cstate="print"/>
          <a:srcRect t="25154"/>
          <a:stretch/>
        </p:blipFill>
        <p:spPr>
          <a:xfrm>
            <a:off x="646689" y="2293696"/>
            <a:ext cx="10898621" cy="36282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691" y="1216478"/>
            <a:ext cx="10030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A52C36"/>
                </a:solidFill>
              </a:rPr>
              <a:t>Введение второго иностранного языка в учебный план</a:t>
            </a:r>
          </a:p>
          <a:p>
            <a:pPr algn="ctr"/>
            <a:r>
              <a:rPr lang="ru-RU" sz="3200" b="1" dirty="0" smtClean="0">
                <a:solidFill>
                  <a:srgbClr val="A52C36"/>
                </a:solidFill>
              </a:rPr>
              <a:t>Ярославская область</a:t>
            </a:r>
            <a:endParaRPr lang="ru-RU" b="1" dirty="0">
              <a:solidFill>
                <a:srgbClr val="A52C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0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31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4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836023" y="522514"/>
            <a:ext cx="1039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Пять шагов введения второго иностранного языка: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18902" y="1750423"/>
            <a:ext cx="958813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u-RU" sz="3600" dirty="0" smtClean="0"/>
              <a:t>1. Проинформировать руководство школы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2. Мотивировать родителей</a:t>
            </a:r>
          </a:p>
          <a:p>
            <a:r>
              <a:rPr lang="ru-RU" sz="3600" dirty="0" smtClean="0"/>
              <a:t>3. Сформировать необходимые компетенции у   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    учителей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4. Мотивировать обучающихся</a:t>
            </a:r>
          </a:p>
          <a:p>
            <a:pPr>
              <a:spcAft>
                <a:spcPts val="1800"/>
              </a:spcAft>
            </a:pPr>
            <a:r>
              <a:rPr lang="ru-RU" sz="3600" dirty="0" smtClean="0"/>
              <a:t>5. Обеспечить школу необходимыми ресурсами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10000" pressure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354" y="0"/>
            <a:ext cx="6858000" cy="6858000"/>
          </a:xfrm>
          <a:prstGeom prst="rect">
            <a:avLst/>
          </a:prstGeom>
          <a:effectLst>
            <a:outerShdw blurRad="1270000" dir="5400000" algn="t" rotWithShape="0">
              <a:prstClr val="black">
                <a:alpha val="0"/>
              </a:prstClr>
            </a:outerShdw>
            <a:reflection endPos="65000" dist="50800" dir="5400000" sy="-100000" algn="bl" rotWithShape="0"/>
            <a:softEdge rad="0"/>
          </a:effectLst>
        </p:spPr>
      </p:pic>
      <p:sp>
        <p:nvSpPr>
          <p:cNvPr id="4" name="TextBox 3"/>
          <p:cNvSpPr txBox="1"/>
          <p:nvPr/>
        </p:nvSpPr>
        <p:spPr>
          <a:xfrm>
            <a:off x="836023" y="418012"/>
            <a:ext cx="1039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Шаг 1:  Проинформировать руководство школы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5209" y="1133356"/>
            <a:ext cx="1018903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 err="1" smtClean="0"/>
              <a:t>Вебинары</a:t>
            </a:r>
            <a:r>
              <a:rPr lang="ru-RU" sz="2800" dirty="0" smtClean="0"/>
              <a:t> с участием представителей Департамента образования Ярославской области </a:t>
            </a:r>
            <a:r>
              <a:rPr lang="ru-RU" sz="2800" i="1" dirty="0" smtClean="0"/>
              <a:t>«Нормативная база введения второго иностранного языка» </a:t>
            </a:r>
            <a:r>
              <a:rPr lang="ru-RU" sz="2800" dirty="0" smtClean="0"/>
              <a:t>(сентябрь 2016, май 2017)</a:t>
            </a:r>
          </a:p>
          <a:p>
            <a:pPr>
              <a:spcAft>
                <a:spcPts val="600"/>
              </a:spcAft>
            </a:pPr>
            <a:r>
              <a:rPr lang="ru-RU" sz="2800" b="1" dirty="0" smtClean="0"/>
              <a:t>Круглый стол </a:t>
            </a:r>
            <a:r>
              <a:rPr lang="ru-RU" sz="2800" dirty="0" smtClean="0"/>
              <a:t>с участием представителей высшей школы и Департамента образования Ярославской области </a:t>
            </a:r>
            <a:r>
              <a:rPr lang="ru-RU" sz="2800" i="1" dirty="0" smtClean="0"/>
              <a:t>«Создание условий для введения второго иностранного языка как обязательного предмета в школах Ярославской области»</a:t>
            </a:r>
            <a:r>
              <a:rPr lang="ru-RU" sz="2800" dirty="0" smtClean="0"/>
              <a:t> (октябрь 2016)</a:t>
            </a:r>
            <a:endParaRPr lang="de-DE" sz="2800" dirty="0" smtClean="0"/>
          </a:p>
          <a:p>
            <a:pPr>
              <a:spcAft>
                <a:spcPts val="1800"/>
              </a:spcAft>
            </a:pPr>
            <a:r>
              <a:rPr lang="ru-RU" sz="2800" b="1" dirty="0" smtClean="0"/>
              <a:t>Семинары</a:t>
            </a:r>
            <a:r>
              <a:rPr lang="ru-RU" sz="2800" dirty="0" smtClean="0"/>
              <a:t> в муниципальных районах «</a:t>
            </a:r>
            <a:r>
              <a:rPr lang="ru-RU" sz="2800" i="1" dirty="0" smtClean="0"/>
              <a:t>Введение второго иностранного языка как обязательного предмета в общеобразовательных школах Ярославской области</a:t>
            </a:r>
            <a:r>
              <a:rPr lang="ru-RU" sz="2800" dirty="0" smtClean="0"/>
              <a:t>» (февраль 2017)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2979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143" y="365125"/>
            <a:ext cx="11364686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ФГОС основного общего образования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II. ТРЕБОВАНИЯ К РЕЗУЛЬТАТАМ ОСВОЕНИЯ ОСНОВНОЙ ОБРАЗОВАТЕЛЬНОЙ ПРОГРАММЫ ОСНОВНОГО ОБЩЕГО ОБРАЗОВАНИЯ</a:t>
            </a:r>
            <a:endParaRPr lang="ru-RU" sz="28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666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dirty="0" smtClean="0"/>
              <a:t>9. </a:t>
            </a:r>
            <a:r>
              <a:rPr lang="ru-RU" sz="3200" b="1" dirty="0" smtClean="0"/>
              <a:t>Личностные результаты </a:t>
            </a:r>
            <a:r>
              <a:rPr lang="ru-RU" sz="3200" dirty="0" smtClean="0"/>
              <a:t>освоения основной образовательной программы основного общего образования должны отражать:</a:t>
            </a:r>
          </a:p>
          <a:p>
            <a:pPr>
              <a:buNone/>
            </a:pPr>
            <a:r>
              <a:rPr lang="ru-RU" sz="3200" dirty="0" smtClean="0"/>
              <a:t>4) формирование осознанного, </a:t>
            </a:r>
            <a:r>
              <a:rPr lang="ru-RU" sz="3200" b="1" dirty="0" smtClean="0"/>
              <a:t>уважительного и доброжелательного отношения к другому человеку</a:t>
            </a:r>
            <a:r>
              <a:rPr lang="ru-RU" sz="3200" dirty="0" smtClean="0"/>
              <a:t>, </a:t>
            </a:r>
            <a:r>
              <a:rPr lang="ru-RU" sz="3200" b="1" dirty="0" smtClean="0"/>
              <a:t>его</a:t>
            </a:r>
            <a:r>
              <a:rPr lang="ru-RU" sz="3200" dirty="0" smtClean="0"/>
              <a:t> мнению, мировоззрению, культуре, </a:t>
            </a:r>
            <a:r>
              <a:rPr lang="ru-RU" sz="3200" b="1" dirty="0" smtClean="0"/>
              <a:t>языку</a:t>
            </a:r>
            <a:r>
              <a:rPr lang="ru-RU" sz="3200" dirty="0" smtClean="0"/>
              <a:t>, вере, гражданской позиции, к истории, культуре, религии, традициям, </a:t>
            </a:r>
            <a:r>
              <a:rPr lang="ru-RU" sz="3200" b="1" dirty="0" smtClean="0"/>
              <a:t>языкам</a:t>
            </a:r>
            <a:r>
              <a:rPr lang="ru-RU" sz="3200" dirty="0" smtClean="0"/>
              <a:t>, </a:t>
            </a:r>
            <a:r>
              <a:rPr lang="ru-RU" sz="3200" b="1" dirty="0" smtClean="0"/>
              <a:t>ценностям народов России и народов мира; готовности и способности вести диалог с другими людьми и достигать в нем взаимопонимания</a:t>
            </a:r>
            <a:r>
              <a:rPr lang="ru-RU" sz="3200" dirty="0" smtClean="0"/>
              <a:t>;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4261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«Чем больше языков вы знаете, тем меньше шансов, что вы станете террористом»   </a:t>
            </a:r>
            <a:r>
              <a:rPr lang="ru-RU" sz="3600" b="1" i="1" dirty="0" err="1" smtClean="0">
                <a:solidFill>
                  <a:srgbClr val="002060"/>
                </a:solidFill>
                <a:latin typeface="+mn-lt"/>
              </a:rPr>
              <a:t>Упаману</a:t>
            </a:r>
            <a:r>
              <a:rPr lang="ru-RU" sz="3600" b="1" i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+mn-lt"/>
              </a:rPr>
              <a:t>Чаттерджи</a:t>
            </a: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best-books.jpg"/>
          <p:cNvPicPr>
            <a:picLocks noChangeAspect="1"/>
          </p:cNvPicPr>
          <p:nvPr/>
        </p:nvPicPr>
        <p:blipFill>
          <a:blip r:embed="rId2" cstate="print"/>
          <a:srcRect l="4308" t="5715" r="1769"/>
          <a:stretch>
            <a:fillRect/>
          </a:stretch>
        </p:blipFill>
        <p:spPr>
          <a:xfrm>
            <a:off x="1607678" y="1648557"/>
            <a:ext cx="8502974" cy="4970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365125"/>
            <a:ext cx="11586754" cy="13255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ФГОС основного общего образования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II. ТРЕБОВАНИЯ К РЕЗУЛЬТАТАМ ОСВОЕНИЯ ОСНОВНОЙ ОБРАЗОВАТЕЛЬНОЙ ПРОГРАММЫ ОСНОВНОГО ОБЩЕГО ОБРАЗОВАНИЯ</a:t>
            </a:r>
            <a:endParaRPr lang="ru-RU" sz="28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453" y="1998617"/>
            <a:ext cx="109336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800" dirty="0" smtClean="0"/>
              <a:t>11.3. Предметные результаты изучения предметной области</a:t>
            </a:r>
          </a:p>
          <a:p>
            <a:pPr>
              <a:buNone/>
            </a:pPr>
            <a:r>
              <a:rPr lang="ru-RU" sz="2800" dirty="0" smtClean="0"/>
              <a:t>«Иностранные языки» должны отражать:</a:t>
            </a:r>
          </a:p>
          <a:p>
            <a:pPr>
              <a:buNone/>
            </a:pPr>
            <a:r>
              <a:rPr lang="ru-RU" sz="2800" dirty="0" smtClean="0"/>
              <a:t>4) создание основы для </a:t>
            </a:r>
            <a:r>
              <a:rPr lang="ru-RU" sz="2800" b="1" dirty="0" smtClean="0"/>
              <a:t>формирования интереса </a:t>
            </a:r>
            <a:r>
              <a:rPr lang="ru-RU" sz="2800" dirty="0" smtClean="0"/>
              <a:t>к совершенствованию достигнутого уровня владения изучаемым иностранным языком, в том числе на основе самонаблюдения и самооценки, </a:t>
            </a:r>
            <a:r>
              <a:rPr lang="ru-RU" sz="2800" b="1" dirty="0" smtClean="0"/>
              <a:t>к изучению второго/третьего иностранного языка, к использованию иностранного языка как средства получения информации, позволяющей расширять свои знания в других предметных областях.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248194" y="221433"/>
            <a:ext cx="11586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ФГОС основного общего образования</a:t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II</a:t>
            </a:r>
            <a:r>
              <a:rPr kumimoji="0" lang="de-D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I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. ТРЕБОВАНИЯ К СТРУКТУРЕ ОСНОВНОЙ ОБРАЗОВАТЕЛЬНОЙ ПРОГРАММЫ ОСНОВНОГО ОБЩЕГО ОБРАЗОВАНИЯ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85" y="1619795"/>
            <a:ext cx="112340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18.3.1. В учебный план входят следующие </a:t>
            </a:r>
            <a:r>
              <a:rPr lang="ru-RU" sz="3200" b="1" dirty="0" smtClean="0"/>
              <a:t>обязательные </a:t>
            </a:r>
            <a:r>
              <a:rPr lang="ru-RU" sz="3200" dirty="0" smtClean="0"/>
              <a:t>предметные области и учебные предметы:</a:t>
            </a:r>
          </a:p>
          <a:p>
            <a:r>
              <a:rPr lang="ru-RU" sz="3200" dirty="0" smtClean="0"/>
              <a:t>русский язык и литература (русский язык, литература);</a:t>
            </a:r>
          </a:p>
          <a:p>
            <a:r>
              <a:rPr lang="ru-RU" sz="3200" dirty="0" smtClean="0"/>
              <a:t>родной язык и родная литература (родной язык, родная литература);</a:t>
            </a:r>
          </a:p>
          <a:p>
            <a:r>
              <a:rPr lang="ru-RU" sz="3200" dirty="0" smtClean="0"/>
              <a:t>иностранные языки (иностранный язык, второй иностранный язык);</a:t>
            </a:r>
          </a:p>
          <a:p>
            <a:r>
              <a:rPr lang="ru-RU" sz="3200" dirty="0" smtClean="0"/>
              <a:t>общественно-научные предметы (история России, всеобщая история, обществознание, география);</a:t>
            </a:r>
          </a:p>
          <a:p>
            <a:r>
              <a:rPr lang="ru-RU" sz="3200" dirty="0" smtClean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993</Words>
  <Application>Microsoft Office PowerPoint</Application>
  <PresentationFormat>Произвольный</PresentationFormat>
  <Paragraphs>97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Государственное автономное учреждение дополнительного профессионального образования Ярославской области  Институт развития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ФГОС основного общего образования II. ТРЕБОВАНИЯ К РЕЗУЛЬТАТАМ ОСВОЕНИЯ ОСНОВНОЙ ОБРАЗОВАТЕЛЬНОЙ ПРОГРАММЫ ОСНОВНОГО ОБЩЕГО ОБРАЗОВАНИЯ</vt:lpstr>
      <vt:lpstr>«Чем больше языков вы знаете, тем меньше шансов, что вы станете террористом»   Упаману Чаттерджи</vt:lpstr>
      <vt:lpstr>ФГОС основного общего образования II. ТРЕБОВАНИЯ К РЕЗУЛЬТАТАМ ОСВОЕНИЯ ОСНОВНОЙ ОБРАЗОВАТЕЛЬНОЙ ПРОГРАММЫ ОСНОВНОГО ОБЩЕГО ОБРАЗОВАНИЯ</vt:lpstr>
      <vt:lpstr>Презентация PowerPoint</vt:lpstr>
      <vt:lpstr>ФГОС основного общего образования II. ТРЕБОВАНИЯ К РЕЗУЛЬТАТАМ ОСВОЕНИЯ ОСНОВНОЙ ОБРАЗОВАТЕЛЬНОЙ ПРОГРАММЫ ОСНОВНОГО ОБЩЕГО ОБРАЗОВАНИЯ</vt:lpstr>
      <vt:lpstr>ФГОС основного общего образования II. ТРЕБОВАНИЯ К РЕЗУЛЬТАТАМ ОСВОЕНИЯ ОСНОВНОЙ ОБРАЗОВАТЕЛЬНОЙ ПРОГРАММЫ ОСНОВНОГО ОБЩЕГО ОБРАЗОВАНИЯ</vt:lpstr>
      <vt:lpstr>Возможные модели введения второго иностранного языка</vt:lpstr>
      <vt:lpstr>Возможные модели введения второго иностранного языка</vt:lpstr>
      <vt:lpstr>Возможные модели введения второго иностранного языка</vt:lpstr>
      <vt:lpstr>Возможные модели введения второго иностранного языка</vt:lpstr>
      <vt:lpstr>Шаг 1:  Проинформировать руководство школы Создание методических рекомендаций</vt:lpstr>
      <vt:lpstr>Презентация PowerPoint</vt:lpstr>
      <vt:lpstr>www.iro.yar.ru – сайт ГАУ ДПО ЯО ИРО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дополнительного профессионального образования Ярославской области  Институт развития образования</dc:title>
  <dc:creator>Юлия Владимировна Суханова</dc:creator>
  <cp:lastModifiedBy>Наталья Владимировна Урывчикова</cp:lastModifiedBy>
  <cp:revision>91</cp:revision>
  <dcterms:created xsi:type="dcterms:W3CDTF">2017-01-12T11:53:49Z</dcterms:created>
  <dcterms:modified xsi:type="dcterms:W3CDTF">2018-09-27T10:16:36Z</dcterms:modified>
  <cp:contentStatus/>
</cp:coreProperties>
</file>