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08.11.2017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451" y="2508069"/>
            <a:ext cx="11247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Предметно-языковое интегрированное обучение как способ формирования у обучающихся ключевых компетенций XXI века</a:t>
            </a:r>
            <a:endParaRPr lang="ru-RU" sz="4000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683" y="4668818"/>
            <a:ext cx="942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Урывчикова</a:t>
            </a:r>
            <a:r>
              <a:rPr lang="ru-RU" sz="2400" i="1" dirty="0" smtClean="0"/>
              <a:t> Наталья Владимировна, </a:t>
            </a:r>
            <a:endParaRPr lang="de-DE" sz="2400" i="1" dirty="0" smtClean="0"/>
          </a:p>
          <a:p>
            <a:r>
              <a:rPr lang="ru-RU" sz="2400" i="1" dirty="0" smtClean="0"/>
              <a:t>ст. </a:t>
            </a:r>
            <a:r>
              <a:rPr lang="ru-RU" sz="2400" i="1" dirty="0" smtClean="0"/>
              <a:t>преподаватель кафедры гуманитарных дисциплин </a:t>
            </a:r>
            <a:endParaRPr lang="ru-RU" sz="2400" i="1" dirty="0" smtClean="0"/>
          </a:p>
          <a:p>
            <a:r>
              <a:rPr lang="ru-RU" sz="2400" i="1" dirty="0" smtClean="0"/>
              <a:t>ГАУ </a:t>
            </a:r>
            <a:r>
              <a:rPr lang="ru-RU" sz="2400" i="1" dirty="0" smtClean="0"/>
              <a:t>ДПО </a:t>
            </a:r>
            <a:r>
              <a:rPr lang="ru-RU" sz="2400" i="1" dirty="0" smtClean="0"/>
              <a:t>Ярославской области </a:t>
            </a:r>
            <a:r>
              <a:rPr lang="ru-RU" sz="2400" i="1" dirty="0" smtClean="0"/>
              <a:t>«Институт развития образования</a:t>
            </a:r>
            <a:r>
              <a:rPr lang="ru-RU" sz="2400" i="1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793" y="496388"/>
            <a:ext cx="1016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учиться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164" y="1802671"/>
            <a:ext cx="9627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Способность </a:t>
            </a:r>
            <a:r>
              <a:rPr lang="ru-RU" sz="3600" b="1" dirty="0" smtClean="0"/>
              <a:t>организовать свое обучение и добиваться искомых результатов, индивидуально и в группе, в соответствии с личными потребностями и знанием методик и </a:t>
            </a:r>
            <a:r>
              <a:rPr lang="ru-RU" sz="3600" b="1" dirty="0" smtClean="0"/>
              <a:t>возможностей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793" y="496388"/>
            <a:ext cx="1016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 гражданская грамотность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417" y="1789608"/>
            <a:ext cx="9810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Личная</a:t>
            </a:r>
            <a:r>
              <a:rPr lang="ru-RU" sz="3600" b="1" dirty="0" smtClean="0"/>
              <a:t>, межличностная и межкультурная компетентность, а также формы поведения, помогающие индивиду эффективно и конструктивно участвовать в общественной и трудовой жизни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730" y="300445"/>
            <a:ext cx="10162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Инициативность и предпринимательская способность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5" y="1946362"/>
            <a:ext cx="10358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Способность </a:t>
            </a:r>
            <a:r>
              <a:rPr lang="ru-RU" sz="3600" b="1" dirty="0" smtClean="0"/>
              <a:t>превращать идеи в конкретные действия, включая </a:t>
            </a:r>
            <a:r>
              <a:rPr lang="ru-RU" sz="3600" b="1" dirty="0" err="1" smtClean="0"/>
              <a:t>креативность</a:t>
            </a:r>
            <a:r>
              <a:rPr lang="ru-RU" sz="3600" b="1" dirty="0" smtClean="0"/>
              <a:t>, инновационный подход и умение принимать риск, а также способность планировать и управлять проектами для достижения поставленных целей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793" y="496388"/>
            <a:ext cx="10162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Культурная осведомлённость и самовыражение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292" y="2429688"/>
            <a:ext cx="9457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Признание </a:t>
            </a:r>
            <a:r>
              <a:rPr lang="ru-RU" sz="3600" b="1" dirty="0" smtClean="0"/>
              <a:t>важности </a:t>
            </a:r>
            <a:r>
              <a:rPr lang="ru-RU" sz="3600" b="1" dirty="0" err="1" smtClean="0"/>
              <a:t>креативного</a:t>
            </a:r>
            <a:r>
              <a:rPr lang="ru-RU" sz="3600" b="1" dirty="0" smtClean="0"/>
              <a:t> выражения идей, опыта и эмоций через различные каналы (музыка, литература, искусство, театр и т.п</a:t>
            </a:r>
            <a:r>
              <a:rPr lang="ru-RU" sz="3600" b="1" dirty="0" smtClean="0"/>
              <a:t>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</a:t>
            </a:r>
            <a:r>
              <a:rPr lang="ru-RU" sz="2000" dirty="0" smtClean="0"/>
              <a:t>23-06-34 </a:t>
            </a:r>
            <a:endParaRPr lang="ru-RU" sz="2000" dirty="0"/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 err="1"/>
              <a:t>E-mail</a:t>
            </a:r>
            <a:r>
              <a:rPr lang="ru-RU" sz="2000" dirty="0"/>
              <a:t>: </a:t>
            </a:r>
            <a:r>
              <a:rPr lang="ru-RU" sz="2000" dirty="0" err="1" smtClean="0"/>
              <a:t>rcnit@iro.yar.ru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222" y="222068"/>
            <a:ext cx="10162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была обусловлена необходимость в разработке программы внеурочной деятельности </a:t>
            </a:r>
          </a:p>
          <a:p>
            <a:pPr algn="ctr"/>
            <a:r>
              <a:rPr lang="ru-RU" sz="3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«Немецкий язык для юных исследователей»? </a:t>
            </a:r>
            <a:endParaRPr lang="ru-RU" sz="3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" y="1724294"/>
            <a:ext cx="108813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err="1" smtClean="0"/>
              <a:t>Востребованность</a:t>
            </a:r>
            <a:r>
              <a:rPr lang="ru-RU" sz="2800" b="1" dirty="0" smtClean="0"/>
              <a:t> общих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компетенций </a:t>
            </a:r>
            <a:r>
              <a:rPr lang="ru-RU" sz="2800" b="1" dirty="0" smtClean="0"/>
              <a:t>21 века</a:t>
            </a:r>
            <a:r>
              <a:rPr lang="ru-RU" sz="2800" b="1" dirty="0" smtClean="0"/>
              <a:t>»: когнитивных, социально-эмоциональных, цифровых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/>
              <a:t>Снижение мотивации </a:t>
            </a:r>
            <a:r>
              <a:rPr lang="ru-RU" sz="2800" b="1" dirty="0" smtClean="0"/>
              <a:t>к изучению иностранного языка </a:t>
            </a:r>
            <a:r>
              <a:rPr lang="ru-RU" sz="2800" b="1" dirty="0" smtClean="0"/>
              <a:t>у многих </a:t>
            </a:r>
            <a:r>
              <a:rPr lang="ru-RU" sz="2800" b="1" dirty="0" smtClean="0"/>
              <a:t>обучающихся </a:t>
            </a:r>
            <a:r>
              <a:rPr lang="ru-RU" sz="2800" b="1" dirty="0" smtClean="0"/>
              <a:t>при подходе </a:t>
            </a:r>
            <a:r>
              <a:rPr lang="ru-RU" sz="2800" b="1" dirty="0" smtClean="0"/>
              <a:t>к преподаванию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исключительным фокусом на </a:t>
            </a:r>
            <a:r>
              <a:rPr lang="ru-RU" sz="2800" b="1" dirty="0" smtClean="0"/>
              <a:t>язык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/>
              <a:t>Изменение целей изучения иностранных языков в </a:t>
            </a:r>
            <a:r>
              <a:rPr lang="ru-RU" sz="2800" b="1" dirty="0" smtClean="0"/>
              <a:t>школе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/>
              <a:t> Включение внеурочной деятельности в качестве обязательной составляющей в основную образовательную программу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Необходимость создания мотивации к выбору немецкого  языка в качестве иностранного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86" y="444136"/>
            <a:ext cx="10476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внеурочной деятельности </a:t>
            </a:r>
          </a:p>
          <a:p>
            <a:pPr algn="ctr"/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«Немецкий язык для юных исследователей»:</a:t>
            </a:r>
            <a:endParaRPr lang="ru-RU" sz="32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206" y="2220683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формирование </a:t>
            </a:r>
            <a:r>
              <a:rPr lang="ru-RU" sz="3200" b="1" dirty="0" smtClean="0"/>
              <a:t>у обучающихся интереса к познавательной деятельности и развитие умений использовать иностранный язык в качестве одного из средств познания окружающего мира</a:t>
            </a:r>
            <a:endParaRPr lang="ru-RU" sz="3200" b="1" dirty="0"/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521" y="2270760"/>
            <a:ext cx="2453034" cy="23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474" y="287381"/>
            <a:ext cx="1016290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компетенции </a:t>
            </a:r>
          </a:p>
          <a:p>
            <a:r>
              <a:rPr lang="ru-RU" sz="3200" dirty="0" smtClean="0"/>
              <a:t>1. Коммуникация на родном языке</a:t>
            </a:r>
          </a:p>
          <a:p>
            <a:r>
              <a:rPr lang="ru-RU" sz="3200" dirty="0" smtClean="0"/>
              <a:t>2. Коммуникация на иностранных языках</a:t>
            </a:r>
          </a:p>
          <a:p>
            <a:r>
              <a:rPr lang="ru-RU" sz="3200" dirty="0" smtClean="0"/>
              <a:t>3. Математическая грамотность, базовая научная и технологическая грамотность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4. Цифровая и ИКТ-грамотность </a:t>
            </a:r>
          </a:p>
          <a:p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навыки</a:t>
            </a:r>
          </a:p>
          <a:p>
            <a:r>
              <a:rPr lang="ru-RU" sz="3200" dirty="0" smtClean="0"/>
              <a:t>5. Умение учиться</a:t>
            </a:r>
          </a:p>
          <a:p>
            <a:r>
              <a:rPr lang="ru-RU" sz="3200" dirty="0" smtClean="0"/>
              <a:t>6. Социальная и гражданская грамотность</a:t>
            </a:r>
          </a:p>
          <a:p>
            <a:r>
              <a:rPr lang="ru-RU" sz="3200" dirty="0" smtClean="0"/>
              <a:t>7. Инициативность и предпринимательская способность</a:t>
            </a:r>
          </a:p>
          <a:p>
            <a:r>
              <a:rPr lang="ru-RU" sz="3200" dirty="0" smtClean="0"/>
              <a:t>8. Культурная осведомленность и самовыражение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474" y="287382"/>
            <a:ext cx="1016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Предметно-языковое 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интегрированное обучение 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</a:t>
            </a:r>
            <a:r>
              <a:rPr lang="de-DE" sz="3600" b="1" dirty="0" err="1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 Integrated Learning 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CLIL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094" y="1619791"/>
            <a:ext cx="10254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 фокуса:</a:t>
            </a:r>
          </a:p>
          <a:p>
            <a:pPr>
              <a:buFontTx/>
              <a:buChar char="-"/>
            </a:pPr>
            <a:r>
              <a:rPr lang="ru-RU" sz="3200" b="1" dirty="0" smtClean="0"/>
              <a:t> изучение </a:t>
            </a:r>
            <a:r>
              <a:rPr lang="ru-RU" sz="3200" b="1" dirty="0" smtClean="0"/>
              <a:t>предмета посредством иностранного </a:t>
            </a:r>
            <a:r>
              <a:rPr lang="ru-RU" sz="3200" b="1" dirty="0" smtClean="0"/>
              <a:t>языка</a:t>
            </a:r>
          </a:p>
          <a:p>
            <a:pPr>
              <a:buFontTx/>
              <a:buChar char="-"/>
            </a:pPr>
            <a:r>
              <a:rPr lang="ru-RU" sz="3200" b="1" dirty="0" smtClean="0"/>
              <a:t> изучение </a:t>
            </a:r>
            <a:r>
              <a:rPr lang="ru-RU" sz="3200" b="1" dirty="0" smtClean="0"/>
              <a:t>иностранного языка через преподаваемый предмет</a:t>
            </a:r>
            <a:endParaRPr lang="ru-RU" sz="3200" b="1" dirty="0"/>
          </a:p>
        </p:txBody>
      </p:sp>
      <p:pic>
        <p:nvPicPr>
          <p:cNvPr id="8" name="Рисунок 7" descr="DSC_1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6363" y="3683023"/>
            <a:ext cx="3533019" cy="2365079"/>
          </a:xfrm>
          <a:prstGeom prst="rect">
            <a:avLst/>
          </a:prstGeom>
        </p:spPr>
      </p:pic>
      <p:pic>
        <p:nvPicPr>
          <p:cNvPr id="9" name="Рисунок 8" descr="DSC_2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1714" y="3683996"/>
            <a:ext cx="3512056" cy="23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474" y="287382"/>
            <a:ext cx="1016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через исследование </a:t>
            </a:r>
            <a:endParaRPr lang="ru-RU" sz="36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SC_24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9915" y="1012371"/>
            <a:ext cx="3995056" cy="2674377"/>
          </a:xfrm>
          <a:prstGeom prst="rect">
            <a:avLst/>
          </a:prstGeom>
        </p:spPr>
      </p:pic>
      <p:pic>
        <p:nvPicPr>
          <p:cNvPr id="10" name="Рисунок 9" descr="DSC_1253.JPG"/>
          <p:cNvPicPr>
            <a:picLocks noChangeAspect="1"/>
          </p:cNvPicPr>
          <p:nvPr/>
        </p:nvPicPr>
        <p:blipFill>
          <a:blip r:embed="rId4" cstate="print"/>
          <a:srcRect l="6250" r="6157"/>
          <a:stretch>
            <a:fillRect/>
          </a:stretch>
        </p:blipFill>
        <p:spPr>
          <a:xfrm>
            <a:off x="1619794" y="1021354"/>
            <a:ext cx="4088675" cy="2625634"/>
          </a:xfrm>
          <a:prstGeom prst="rect">
            <a:avLst/>
          </a:prstGeom>
        </p:spPr>
      </p:pic>
      <p:pic>
        <p:nvPicPr>
          <p:cNvPr id="12" name="Рисунок 11" descr="DSC_1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6809" y="3762101"/>
            <a:ext cx="4019813" cy="2690950"/>
          </a:xfrm>
          <a:prstGeom prst="rect">
            <a:avLst/>
          </a:prstGeom>
        </p:spPr>
      </p:pic>
      <p:pic>
        <p:nvPicPr>
          <p:cNvPr id="13" name="Рисунок 12" descr="DSC_2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691" y="3801291"/>
            <a:ext cx="4068595" cy="27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95942"/>
            <a:ext cx="1016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Кооперативное и </a:t>
            </a:r>
            <a:r>
              <a:rPr lang="ru-RU" sz="3600" b="1" dirty="0" err="1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мультисенсорное</a:t>
            </a: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</a:t>
            </a:r>
            <a:endParaRPr lang="ru-RU" sz="36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SC_13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0616" y="997131"/>
            <a:ext cx="4088674" cy="2737046"/>
          </a:xfrm>
          <a:prstGeom prst="rect">
            <a:avLst/>
          </a:prstGeom>
        </p:spPr>
      </p:pic>
      <p:pic>
        <p:nvPicPr>
          <p:cNvPr id="9" name="Рисунок 8" descr="DSC_10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7479" y="3844837"/>
            <a:ext cx="4613383" cy="2830283"/>
          </a:xfrm>
          <a:prstGeom prst="rect">
            <a:avLst/>
          </a:prstGeom>
        </p:spPr>
      </p:pic>
      <p:pic>
        <p:nvPicPr>
          <p:cNvPr id="12" name="Рисунок 11" descr="DSC_1251.JPG"/>
          <p:cNvPicPr>
            <a:picLocks noChangeAspect="1"/>
          </p:cNvPicPr>
          <p:nvPr/>
        </p:nvPicPr>
        <p:blipFill>
          <a:blip r:embed="rId5" cstate="print"/>
          <a:srcRect l="13233" r="4450"/>
          <a:stretch>
            <a:fillRect/>
          </a:stretch>
        </p:blipFill>
        <p:spPr>
          <a:xfrm>
            <a:off x="2037806" y="1025435"/>
            <a:ext cx="3866606" cy="2642175"/>
          </a:xfrm>
          <a:prstGeom prst="rect">
            <a:avLst/>
          </a:prstGeom>
        </p:spPr>
      </p:pic>
      <p:pic>
        <p:nvPicPr>
          <p:cNvPr id="13" name="Рисунок 12" descr="DSC_2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0318" y="3879668"/>
            <a:ext cx="4058839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0423" y="548639"/>
            <a:ext cx="965345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компетенции 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1. Коммуникация на родном </a:t>
            </a:r>
            <a:r>
              <a:rPr lang="ru-RU" sz="3600" b="1" dirty="0" smtClean="0"/>
              <a:t>языке</a:t>
            </a:r>
            <a:endParaRPr lang="ru-RU" sz="3600" b="1" dirty="0" smtClean="0"/>
          </a:p>
          <a:p>
            <a:pPr>
              <a:spcAft>
                <a:spcPts val="600"/>
              </a:spcAft>
            </a:pPr>
            <a:r>
              <a:rPr lang="ru-RU" sz="3600" b="1" dirty="0" smtClean="0"/>
              <a:t>2. Коммуникация на иностранных </a:t>
            </a:r>
            <a:r>
              <a:rPr lang="ru-RU" sz="3600" b="1" dirty="0" smtClean="0"/>
              <a:t>языках</a:t>
            </a:r>
            <a:endParaRPr lang="ru-RU" sz="3600" b="1" dirty="0" smtClean="0"/>
          </a:p>
          <a:p>
            <a:pPr>
              <a:spcAft>
                <a:spcPts val="600"/>
              </a:spcAft>
            </a:pPr>
            <a:r>
              <a:rPr lang="ru-RU" sz="3600" b="1" dirty="0" smtClean="0"/>
              <a:t>3. Математическая грамотность, базовая научная и технологическая </a:t>
            </a:r>
            <a:r>
              <a:rPr lang="ru-RU" sz="3600" b="1" dirty="0" smtClean="0"/>
              <a:t>грамотность</a:t>
            </a:r>
            <a:endParaRPr lang="ru-RU" sz="3600" b="1" dirty="0" smtClean="0"/>
          </a:p>
          <a:p>
            <a:pPr>
              <a:spcAft>
                <a:spcPts val="600"/>
              </a:spcAft>
            </a:pPr>
            <a:r>
              <a:rPr lang="ru-RU" sz="3600" b="1" dirty="0" smtClean="0"/>
              <a:t>4. Цифровая и ИКТ-грамотность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" cy="12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359" y="444137"/>
            <a:ext cx="927462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навыки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5. Умение учиться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6. Социальная и гражданская грамотность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7. Инициативность и предпринимательская способность</a:t>
            </a:r>
          </a:p>
          <a:p>
            <a:pPr>
              <a:spcAft>
                <a:spcPts val="600"/>
              </a:spcAft>
            </a:pPr>
            <a:r>
              <a:rPr lang="ru-RU" sz="3600" b="1" dirty="0" smtClean="0"/>
              <a:t>8. Культурная осведомленность и самовыражение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426</Words>
  <Application>Microsoft Office PowerPoint</Application>
  <PresentationFormat>Произвольный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hp</cp:lastModifiedBy>
  <cp:revision>37</cp:revision>
  <dcterms:created xsi:type="dcterms:W3CDTF">2017-01-30T13:00:35Z</dcterms:created>
  <dcterms:modified xsi:type="dcterms:W3CDTF">2017-11-08T13:19:57Z</dcterms:modified>
  <cp:contentStatus/>
</cp:coreProperties>
</file>