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3" r:id="rId6"/>
    <p:sldId id="269" r:id="rId7"/>
    <p:sldId id="338" r:id="rId8"/>
    <p:sldId id="339" r:id="rId9"/>
    <p:sldId id="270" r:id="rId10"/>
    <p:sldId id="291" r:id="rId11"/>
    <p:sldId id="346" r:id="rId12"/>
    <p:sldId id="355" r:id="rId13"/>
    <p:sldId id="347" r:id="rId14"/>
    <p:sldId id="305" r:id="rId15"/>
    <p:sldId id="349" r:id="rId16"/>
    <p:sldId id="348" r:id="rId17"/>
    <p:sldId id="324" r:id="rId18"/>
    <p:sldId id="353" r:id="rId19"/>
    <p:sldId id="325" r:id="rId20"/>
    <p:sldId id="354" r:id="rId21"/>
    <p:sldId id="351" r:id="rId22"/>
    <p:sldId id="330" r:id="rId23"/>
    <p:sldId id="309" r:id="rId24"/>
    <p:sldId id="350" r:id="rId25"/>
    <p:sldId id="340" r:id="rId26"/>
    <p:sldId id="352" r:id="rId27"/>
    <p:sldId id="356" r:id="rId28"/>
    <p:sldId id="357" r:id="rId29"/>
    <p:sldId id="360" r:id="rId30"/>
    <p:sldId id="314" r:id="rId31"/>
    <p:sldId id="313" r:id="rId32"/>
    <p:sldId id="329" r:id="rId33"/>
    <p:sldId id="342" r:id="rId34"/>
    <p:sldId id="343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5878" autoAdjust="0"/>
  </p:normalViewPr>
  <p:slideViewPr>
    <p:cSldViewPr>
      <p:cViewPr varScale="1">
        <p:scale>
          <a:sx n="87" d="100"/>
          <a:sy n="87" d="100"/>
        </p:scale>
        <p:origin x="-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5D35B-8179-44D3-BF86-EDC836B9E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05044-8590-43FA-A42F-E2103F3C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EE77-8432-4B2A-B65A-0EB2B685C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0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147C-B8FB-46CC-B151-5AC3399A0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8878-61DD-4619-9847-610A3B610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1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F7EEF-E38D-44F5-AA01-553B2B0EF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175E-962B-4D89-A5A5-45CECAB2E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4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CBC5E-7BF6-45B7-9242-B1E20C6DB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8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58FD-3D55-4825-A172-412C3C7A5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0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3ED21-8DC8-4F77-8C5F-949317C97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2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38E1-6833-4599-A507-1C7F7A1B3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2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12D42-73AB-4634-B5EF-3F2530364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7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81EC-8FAD-4DDA-A446-0C4D088B9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3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D99F6-E16E-4282-88DF-5D534FF44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5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4CC7A7-88D0-4514-ADB3-D1A75917F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2">
                  <a:alpha val="67000"/>
                </a:schemeClr>
              </a:gs>
              <a:gs pos="5000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67000"/>
                </a:schemeClr>
              </a:gs>
            </a:gsLst>
            <a:lin ang="5400000" scaled="1"/>
          </a:gradFill>
        </p:spPr>
        <p:txBody>
          <a:bodyPr lIns="273188" tIns="136594" rIns="273188" bIns="136594"/>
          <a:lstStyle/>
          <a:p>
            <a:pPr eaLnBrk="1" hangingPunct="1">
              <a:defRPr/>
            </a:pP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endParaRPr lang="ru-RU" sz="2500" dirty="0" smtClean="0">
              <a:solidFill>
                <a:schemeClr val="tx1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88950" y="5794375"/>
            <a:ext cx="8296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Орехова Светлана Николаевна</a:t>
            </a:r>
          </a:p>
          <a:p>
            <a:pPr algn="ctr" eaLnBrk="1" hangingPunct="1"/>
            <a:r>
              <a:rPr lang="ru-RU" altLang="ru-RU" sz="1400"/>
              <a:t>педагог-организатор МОУ Вощажниковской СОШ</a:t>
            </a:r>
          </a:p>
          <a:p>
            <a:pPr algn="ctr" eaLnBrk="1" hangingPunct="1"/>
            <a:r>
              <a:rPr lang="ru-RU" altLang="ru-RU" sz="1400"/>
              <a:t>2015 год</a:t>
            </a:r>
          </a:p>
          <a:p>
            <a:pPr eaLnBrk="1" hangingPunct="1"/>
            <a:endParaRPr lang="ru-RU" altLang="ru-RU"/>
          </a:p>
        </p:txBody>
      </p:sp>
      <p:pic>
        <p:nvPicPr>
          <p:cNvPr id="4100" name="Picture 2" descr="E:\для сайта\Head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288" y="2097088"/>
            <a:ext cx="5181600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088" y="120650"/>
            <a:ext cx="8383587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Формирование гражданско-патриотической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позиции обучающихся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Вощажниковской школы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через систему школьных событий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467600" cy="3733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/>
              <a:t>Планируемы результаты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умение с уважением относиться к  отечественной истории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Знание истории Отечества, истории своего края, народных традиций семьи, народа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Умение вести исследовательскую  работу по изучению истории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Наличие  у учеников чувств патриотизма, гражданственности, бережного отношения к традициям, культуре и истории своей семьи,  школы в частности и народа в целом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gradFill rotWithShape="1">
            <a:gsLst>
              <a:gs pos="0">
                <a:schemeClr val="accent2">
                  <a:alpha val="67000"/>
                </a:schemeClr>
              </a:gs>
              <a:gs pos="5000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67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2800" dirty="0" smtClean="0"/>
              <a:t>Я и моя Родина»</a:t>
            </a:r>
            <a:br>
              <a:rPr lang="ru-RU" sz="2800" dirty="0" smtClean="0"/>
            </a:br>
            <a:r>
              <a:rPr lang="ru-RU" sz="2800" dirty="0" smtClean="0"/>
              <a:t>Туристко-краеведческое направление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10200" y="2209800"/>
            <a:ext cx="3200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Поисковая деятельность, пополнение фондов музея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Проведение экскурсий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Участие в краеведческих конкурсах, конференциях, проектах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Выполнение творческих заданий по краеведению</a:t>
            </a:r>
          </a:p>
        </p:txBody>
      </p:sp>
      <p:pic>
        <p:nvPicPr>
          <p:cNvPr id="12291" name="Picture 4" descr="IMG_0025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1"/>
          <a:stretch>
            <a:fillRect/>
          </a:stretch>
        </p:blipFill>
        <p:spPr>
          <a:xfrm>
            <a:off x="403225" y="1676400"/>
            <a:ext cx="4549775" cy="3532188"/>
          </a:xfr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65125" y="5294313"/>
            <a:ext cx="451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Граф П.П. Шереметев на экскурсии в школьном музее «Русский мир»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105400" y="1066800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</a:rPr>
              <a:t>Школьный краеведческий музей «Русский мир»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33400" y="152400"/>
            <a:ext cx="8229600" cy="792163"/>
          </a:xfrm>
          <a:prstGeom prst="rect">
            <a:avLst/>
          </a:prstGeom>
          <a:gradFill rotWithShape="1">
            <a:gsLst>
              <a:gs pos="0">
                <a:schemeClr val="accent2">
                  <a:alpha val="67000"/>
                </a:schemeClr>
              </a:gs>
              <a:gs pos="5000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67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Я и моя Родина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Туристко-краеведческое направление</a:t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4111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Шереметевские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чтения в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" name="Рисунок 5" descr="DSCN19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35433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889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09800" y="609600"/>
            <a:ext cx="2392438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891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343400" y="1219200"/>
            <a:ext cx="2370306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N890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2400" y="3861816"/>
            <a:ext cx="1971174" cy="299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N892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553200" y="609600"/>
            <a:ext cx="2428240" cy="308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N899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5400000">
            <a:off x="1801128" y="3997294"/>
            <a:ext cx="3269378" cy="245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N198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685800"/>
            <a:ext cx="22288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4724400" cy="8382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Традиционные участники </a:t>
            </a:r>
            <a:br>
              <a:rPr lang="ru-RU" altLang="ru-RU" sz="2400" smtClean="0"/>
            </a:br>
            <a:r>
              <a:rPr lang="ru-RU" altLang="ru-RU" sz="2400" smtClean="0"/>
              <a:t> Шереметевских чтений</a:t>
            </a:r>
          </a:p>
        </p:txBody>
      </p:sp>
      <p:pic>
        <p:nvPicPr>
          <p:cNvPr id="72708" name="Picture 4" descr="E:\для презентации\1\Рисунок1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080974" cy="309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9" name="Picture 5" descr="E:\для презентации\1\Рисунок1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583" y="0"/>
            <a:ext cx="4152417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887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76800" y="38862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158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2400" y="4572000"/>
            <a:ext cx="3657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Рисунок 10" descr="DSCN188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223202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 Формирование базовых ценностей:</a:t>
            </a:r>
            <a:br>
              <a:rPr lang="ru-RU" altLang="ru-RU" sz="2400" smtClean="0"/>
            </a:br>
            <a:r>
              <a:rPr lang="ru-RU" altLang="ru-RU" sz="2400" smtClean="0"/>
              <a:t> любовь к родине, семья, творчество, родная земля, ценностное отношение к истории Отечества. Условия для воспитания патриотизма, бережного отношения к традициям</a:t>
            </a:r>
          </a:p>
        </p:txBody>
      </p:sp>
      <p:pic>
        <p:nvPicPr>
          <p:cNvPr id="15363" name="Picture 4" descr="Театр в усадьбе Останкино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2247900" cy="2847975"/>
          </a:xfrm>
          <a:noFill/>
        </p:spPr>
      </p:pic>
      <p:pic>
        <p:nvPicPr>
          <p:cNvPr id="15364" name="Picture 4" descr="E:\для презентации\1\Рисунок1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338513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E:\для презентации\1\Рисунок14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444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8" descr="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692275"/>
            <a:ext cx="2286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9" descr="DSCN19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067050"/>
            <a:ext cx="23622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x_ebc286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576763"/>
            <a:ext cx="25146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Флаг Кадетского класса</a:t>
            </a: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7323138" cy="5080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ru-RU" altLang="ru-RU" smtClean="0"/>
              <a:t>Эмблема школы</a:t>
            </a:r>
          </a:p>
        </p:txBody>
      </p:sp>
      <p:pic>
        <p:nvPicPr>
          <p:cNvPr id="17411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914400"/>
            <a:ext cx="5676900" cy="58674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33400" y="4114800"/>
            <a:ext cx="2320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«Зарница» 1970 год</a:t>
            </a:r>
          </a:p>
        </p:txBody>
      </p:sp>
      <p:pic>
        <p:nvPicPr>
          <p:cNvPr id="18435" name="Picture 6" descr="май 1976 НВП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363" y="3113088"/>
            <a:ext cx="54816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267200" y="6248400"/>
            <a:ext cx="2320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«Зарница» 1976 год</a:t>
            </a:r>
          </a:p>
        </p:txBody>
      </p:sp>
      <p:pic>
        <p:nvPicPr>
          <p:cNvPr id="18437" name="Picture 4" descr="зарница 1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876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и документы\Мои рисунки\2014\Зарница 2014\5 кл\DSC_0280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42033" y="13892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9" name="Picture 3" descr="C:\Users\user\Desktop\Мои документы\Мои рисунки\2014\Зарница 2014\зарница-14\DSCN3683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714274" y="3634592"/>
            <a:ext cx="4447642" cy="29650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149075" y="3599691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Мои документы\Мои рисунки\2014\Зарница 2014\109___03\IMG_2809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607496" y="98630"/>
            <a:ext cx="4374208" cy="32806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2" name="Picture 6" descr="C:\Users\user\Desktop\Мои документы\Мои рисунки\2014\Зарница 2014\109___03\IMG_2548.JPG"/>
          <p:cNvPicPr>
            <a:picLocks noChangeAspect="1" noChangeArrowheads="1"/>
          </p:cNvPicPr>
          <p:nvPr/>
        </p:nvPicPr>
        <p:blipFill rotWithShape="1">
          <a:blip r:embed="rId6" cstate="email">
            <a:extLst/>
          </a:blip>
          <a:srcRect/>
          <a:stretch/>
        </p:blipFill>
        <p:spPr bwMode="auto">
          <a:xfrm>
            <a:off x="2397517" y="2354130"/>
            <a:ext cx="5003009" cy="25609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51520" y="147990"/>
            <a:ext cx="2736304" cy="46166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«Зарница -2014»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2736304" cy="46166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«Зарница -2014»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03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Зарница в 2015 году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" name="Рисунок 5" descr="DSC093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219200"/>
            <a:ext cx="526596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93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5433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_22810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14800" y="152400"/>
            <a:ext cx="5143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228115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191000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accent2">
                  <a:alpha val="67000"/>
                </a:schemeClr>
              </a:gs>
              <a:gs pos="5000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67000"/>
                </a:schemeClr>
              </a:gs>
            </a:gsLst>
            <a:lin ang="5400000" scaled="1"/>
          </a:gradFill>
        </p:spPr>
        <p:txBody>
          <a:bodyPr lIns="273188" tIns="136594" rIns="273188" bIns="136594"/>
          <a:lstStyle/>
          <a:p>
            <a:pPr eaLnBrk="1" hangingPunct="1">
              <a:defRPr/>
            </a:pPr>
            <a:r>
              <a:rPr lang="ru-RU" sz="2500" smtClean="0">
                <a:solidFill>
                  <a:schemeClr val="tx1"/>
                </a:solidFill>
              </a:rPr>
              <a:t>Традиционными источниками нравственности являются следующие базовые ценности: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276600" y="2057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52400" y="1676400"/>
            <a:ext cx="8686800" cy="5857875"/>
            <a:chOff x="96" y="1056"/>
            <a:chExt cx="5472" cy="3690"/>
          </a:xfrm>
        </p:grpSpPr>
        <p:sp>
          <p:nvSpPr>
            <p:cNvPr id="5125" name="Text Box 4"/>
            <p:cNvSpPr txBox="1">
              <a:spLocks noChangeArrowheads="1"/>
            </p:cNvSpPr>
            <p:nvPr/>
          </p:nvSpPr>
          <p:spPr bwMode="auto">
            <a:xfrm>
              <a:off x="96" y="1056"/>
              <a:ext cx="3120" cy="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/>
                <a:t>патриотизм</a:t>
              </a:r>
              <a:r>
                <a:rPr lang="ru-RU" altLang="ru-RU" sz="2800"/>
                <a:t> </a:t>
              </a:r>
              <a:endParaRPr lang="ru-RU" altLang="ru-RU" sz="2800" b="1"/>
            </a:p>
            <a:p>
              <a:pPr algn="ctr" eaLnBrk="1" hangingPunct="1"/>
              <a:r>
                <a:rPr lang="ru-RU" altLang="ru-RU" sz="2800" b="1"/>
                <a:t>социальная солидарность</a:t>
              </a:r>
              <a:r>
                <a:rPr lang="ru-RU" altLang="ru-RU" sz="2800"/>
                <a:t> </a:t>
              </a:r>
              <a:endParaRPr lang="ru-RU" altLang="ru-RU" sz="2800" b="1"/>
            </a:p>
            <a:p>
              <a:pPr algn="ctr" eaLnBrk="1" hangingPunct="1"/>
              <a:r>
                <a:rPr lang="ru-RU" altLang="ru-RU" sz="2800" b="1"/>
                <a:t>гражданственность</a:t>
              </a:r>
              <a:r>
                <a:rPr lang="ru-RU" altLang="ru-RU" sz="2800"/>
                <a:t> </a:t>
              </a:r>
              <a:endParaRPr lang="ru-RU" altLang="ru-RU" sz="2800" b="1"/>
            </a:p>
            <a:p>
              <a:pPr algn="ctr" eaLnBrk="1" hangingPunct="1"/>
              <a:r>
                <a:rPr lang="ru-RU" altLang="ru-RU" sz="2800" b="1"/>
                <a:t>человечность </a:t>
              </a:r>
            </a:p>
            <a:p>
              <a:pPr algn="ctr" eaLnBrk="1" hangingPunct="1"/>
              <a:r>
                <a:rPr lang="ru-RU" altLang="ru-RU" sz="2800" b="1"/>
                <a:t>достоинство</a:t>
              </a:r>
            </a:p>
            <a:p>
              <a:pPr algn="ctr" eaLnBrk="1" hangingPunct="1"/>
              <a:r>
                <a:rPr lang="ru-RU" altLang="ru-RU" sz="2800" b="1"/>
                <a:t>семья </a:t>
              </a:r>
            </a:p>
            <a:p>
              <a:pPr algn="ctr" eaLnBrk="1" hangingPunct="1"/>
              <a:r>
                <a:rPr lang="ru-RU" altLang="ru-RU" sz="2800" b="1"/>
                <a:t>любовь </a:t>
              </a:r>
            </a:p>
            <a:p>
              <a:pPr algn="ctr" eaLnBrk="1" hangingPunct="1"/>
              <a:r>
                <a:rPr lang="ru-RU" altLang="ru-RU" sz="2800" b="1"/>
                <a:t>дружба </a:t>
              </a:r>
            </a:p>
            <a:p>
              <a:pPr algn="ctr" eaLnBrk="1" hangingPunct="1"/>
              <a:r>
                <a:rPr lang="ru-RU" altLang="ru-RU" sz="2800" b="1"/>
                <a:t>честь</a:t>
              </a:r>
            </a:p>
            <a:p>
              <a:pPr algn="ctr" eaLnBrk="1" hangingPunct="1"/>
              <a:r>
                <a:rPr lang="ru-RU" altLang="ru-RU" sz="2800" b="1"/>
                <a:t>свобода </a:t>
              </a:r>
            </a:p>
            <a:p>
              <a:pPr algn="ctr" eaLnBrk="1" hangingPunct="1"/>
              <a:endParaRPr lang="ru-RU" altLang="ru-RU" sz="2800" b="1"/>
            </a:p>
            <a:p>
              <a:pPr algn="ctr" eaLnBrk="1" hangingPunct="1"/>
              <a:endParaRPr lang="ru-RU" altLang="ru-RU" sz="2800" b="1"/>
            </a:p>
            <a:p>
              <a:pPr algn="ctr" eaLnBrk="1" hangingPunct="1">
                <a:spcBef>
                  <a:spcPct val="50000"/>
                </a:spcBef>
              </a:pPr>
              <a:endParaRPr lang="ru-RU" altLang="ru-RU" sz="2800" b="1"/>
            </a:p>
          </p:txBody>
        </p:sp>
        <p:sp>
          <p:nvSpPr>
            <p:cNvPr id="5126" name="Text Box 7"/>
            <p:cNvSpPr txBox="1">
              <a:spLocks noChangeArrowheads="1"/>
            </p:cNvSpPr>
            <p:nvPr/>
          </p:nvSpPr>
          <p:spPr bwMode="auto">
            <a:xfrm>
              <a:off x="3168" y="1056"/>
              <a:ext cx="240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/>
                <a:t>доверие</a:t>
              </a:r>
              <a:endParaRPr lang="ru-RU" altLang="ru-RU" sz="4000" b="1"/>
            </a:p>
            <a:p>
              <a:pPr algn="ctr" eaLnBrk="1" hangingPunct="1"/>
              <a:r>
                <a:rPr lang="ru-RU" altLang="ru-RU" sz="2800" b="1"/>
                <a:t>здоровье</a:t>
              </a:r>
            </a:p>
            <a:p>
              <a:pPr algn="ctr" eaLnBrk="1" hangingPunct="1"/>
              <a:r>
                <a:rPr lang="ru-RU" altLang="ru-RU" sz="2800" b="1"/>
                <a:t>труд и творчество</a:t>
              </a:r>
            </a:p>
            <a:p>
              <a:pPr algn="ctr" eaLnBrk="1" hangingPunct="1"/>
              <a:r>
                <a:rPr lang="ru-RU" altLang="ru-RU" sz="2800" b="1"/>
                <a:t>традиционные российские </a:t>
              </a:r>
            </a:p>
            <a:p>
              <a:pPr algn="ctr" eaLnBrk="1" hangingPunct="1"/>
              <a:r>
                <a:rPr lang="ru-RU" altLang="ru-RU" sz="2800" b="1"/>
                <a:t>религии</a:t>
              </a:r>
            </a:p>
            <a:p>
              <a:pPr algn="ctr" eaLnBrk="1" hangingPunct="1"/>
              <a:r>
                <a:rPr lang="ru-RU" altLang="ru-RU" sz="2800" b="1"/>
                <a:t>наука</a:t>
              </a:r>
              <a:r>
                <a:rPr lang="ru-RU" altLang="ru-RU" sz="2800"/>
                <a:t> </a:t>
              </a:r>
              <a:endParaRPr lang="ru-RU" altLang="ru-RU" sz="2800" b="1"/>
            </a:p>
            <a:p>
              <a:pPr algn="ctr" eaLnBrk="1" hangingPunct="1"/>
              <a:r>
                <a:rPr lang="ru-RU" altLang="ru-RU" sz="2800" b="1"/>
                <a:t>искусство, литература</a:t>
              </a:r>
              <a:r>
                <a:rPr lang="ru-RU" altLang="ru-RU" sz="2800"/>
                <a:t> </a:t>
              </a:r>
              <a:endParaRPr lang="ru-RU" altLang="ru-RU" sz="2800" b="1"/>
            </a:p>
            <a:p>
              <a:pPr algn="ctr" eaLnBrk="1" hangingPunct="1"/>
              <a:r>
                <a:rPr lang="ru-RU" altLang="ru-RU" sz="2800" b="1"/>
                <a:t>природа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ru-RU" altLang="ru-RU" sz="28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093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600" y="-11206"/>
            <a:ext cx="4724400" cy="382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_22812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733800"/>
            <a:ext cx="4686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22812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86300" y="0"/>
            <a:ext cx="44577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_228124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5800" y="36576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935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14600" y="2286000"/>
            <a:ext cx="4343400" cy="25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152400"/>
            <a:ext cx="3276600" cy="46166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«Зарница -2015»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381000" y="5181600"/>
            <a:ext cx="8534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Династия Романовых 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свете Христовой истины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188913"/>
            <a:ext cx="7775575" cy="5762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EFD9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400-летию династии Романовых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5234" name="Picture 2" descr="E:\400 лет Романовым\R-KDbPrg3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14800" y="152400"/>
            <a:ext cx="4836495" cy="3200400"/>
          </a:xfrm>
          <a:effectLst>
            <a:softEdge rad="112500"/>
          </a:effectLst>
        </p:spPr>
      </p:pic>
      <p:pic>
        <p:nvPicPr>
          <p:cNvPr id="95235" name="Picture 3" descr="E:\400 лет Романовым\8P25yGSfom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"/>
          <a:stretch>
            <a:fillRect/>
          </a:stretch>
        </p:blipFill>
        <p:spPr bwMode="auto">
          <a:xfrm>
            <a:off x="152400" y="2286000"/>
            <a:ext cx="410546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304800" y="12192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«200 лет победы в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войне 1812 года»</a:t>
            </a:r>
          </a:p>
        </p:txBody>
      </p:sp>
      <p:pic>
        <p:nvPicPr>
          <p:cNvPr id="8" name="Рисунок 7" descr="DSCN01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810000" y="3048000"/>
            <a:ext cx="1752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010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5476875" y="3657600"/>
            <a:ext cx="366712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N01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0"/>
            <a:ext cx="3886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N01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2477193"/>
            <a:ext cx="3886200" cy="438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006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0" y="0"/>
            <a:ext cx="431202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N01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19600" y="3733800"/>
            <a:ext cx="4343400" cy="282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038600" y="32004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«Династия Романовых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свете Христовой истины»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Содержимое 3" descr="IMG_43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84108" y="228600"/>
            <a:ext cx="3459892" cy="3200400"/>
          </a:xfrm>
          <a:effectLst>
            <a:softEdge rad="112500"/>
          </a:effectLst>
        </p:spPr>
      </p:pic>
      <p:pic>
        <p:nvPicPr>
          <p:cNvPr id="5" name="Рисунок 4" descr="IMG_43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10000" y="3581400"/>
            <a:ext cx="519461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434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399" y="152400"/>
            <a:ext cx="532066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810000"/>
            <a:ext cx="4038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«Первая мировая война»</a:t>
            </a:r>
          </a:p>
        </p:txBody>
      </p:sp>
      <p:pic>
        <p:nvPicPr>
          <p:cNvPr id="8" name="Рисунок 7" descr="IMG_43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1148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0"/>
            <a:ext cx="8229600" cy="792163"/>
          </a:xfrm>
          <a:prstGeom prst="rect">
            <a:avLst/>
          </a:prstGeom>
          <a:gradFill rotWithShape="1">
            <a:gsLst>
              <a:gs pos="0">
                <a:schemeClr val="accent2">
                  <a:alpha val="67000"/>
                </a:schemeClr>
              </a:gs>
              <a:gs pos="5000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67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Я и моя Родина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Туристко-краеведческое направление</a:t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7898" name="Picture 10" descr="P2240244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95800" y="838200"/>
            <a:ext cx="4038600" cy="3028950"/>
          </a:xfrm>
          <a:effectLst>
            <a:softEdge rad="112500"/>
          </a:effectLst>
        </p:spPr>
      </p:pic>
      <p:pic>
        <p:nvPicPr>
          <p:cNvPr id="9" name="Содержимое 8" descr="IMG_422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2400" y="4495800"/>
            <a:ext cx="3962400" cy="2209800"/>
          </a:xfrm>
          <a:effectLst>
            <a:softEdge rad="112500"/>
          </a:effectLst>
        </p:spPr>
      </p:pic>
      <p:pic>
        <p:nvPicPr>
          <p:cNvPr id="10" name="Рисунок 9" descr="IMG_42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3886199"/>
            <a:ext cx="4343400" cy="282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4572000" y="762000"/>
            <a:ext cx="4200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Symbol" pitchFamily="18" charset="2"/>
              <a:buNone/>
            </a:pPr>
            <a:r>
              <a:rPr lang="ru-RU" altLang="ru-RU"/>
              <a:t>Мероприятия в соответствии с народным календарём 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ru-RU" altLang="ru-RU"/>
              <a:t>и православными традициями </a:t>
            </a:r>
          </a:p>
        </p:txBody>
      </p:sp>
      <p:pic>
        <p:nvPicPr>
          <p:cNvPr id="13" name="Picture 8" descr="1999 го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04799" y="838200"/>
            <a:ext cx="4253327" cy="3733800"/>
          </a:xfrm>
          <a:effectLst>
            <a:softEdge rad="112500"/>
          </a:effectLst>
        </p:spPr>
      </p:pic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2895600" y="4038600"/>
            <a:ext cx="110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1983 год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7543800" y="36576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2011 год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457200" y="6324600"/>
            <a:ext cx="1163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2014 год </a:t>
            </a: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5943600" y="6324600"/>
            <a:ext cx="1163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2014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IMG_519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267200"/>
            <a:ext cx="4064000" cy="2286000"/>
          </a:xfrm>
          <a:effectLst>
            <a:softEdge rad="112500"/>
          </a:effectLst>
        </p:spPr>
      </p:pic>
      <p:pic>
        <p:nvPicPr>
          <p:cNvPr id="8" name="Рисунок 7" descr="IMG_25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657600"/>
            <a:ext cx="39878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18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0"/>
            <a:ext cx="35306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52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655" y="228600"/>
            <a:ext cx="377305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895600"/>
            <a:ext cx="502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Традиционный </a:t>
            </a:r>
            <a:b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лыжный поход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3886200"/>
            <a:ext cx="4419600" cy="2705100"/>
          </a:xfrm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57200"/>
            <a:ext cx="45053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88938"/>
            <a:ext cx="4433888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62307" y="2997497"/>
            <a:ext cx="48626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кросс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0" y="3048000"/>
            <a:ext cx="4724400" cy="3543300"/>
          </a:xfrm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532063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312" y="3840609"/>
            <a:ext cx="282724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  <a:p>
            <a:pPr algn="ctr" eaLnBrk="1" hangingPunct="1"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</a:t>
            </a:r>
          </a:p>
          <a:p>
            <a:pPr algn="ctr" eaLnBrk="1" hangingPunct="1"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accent2">
                  <a:alpha val="67000"/>
                </a:schemeClr>
              </a:gs>
              <a:gs pos="5000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67000"/>
                </a:schemeClr>
              </a:gs>
            </a:gsLst>
            <a:lin ang="5400000" scaled="1"/>
          </a:gradFill>
        </p:spPr>
        <p:txBody>
          <a:bodyPr lIns="273188" tIns="136594" rIns="273188" bIns="136594"/>
          <a:lstStyle/>
          <a:p>
            <a:pPr eaLnBrk="1" hangingPunct="1">
              <a:defRPr/>
            </a:pPr>
            <a:r>
              <a:rPr lang="ru-RU" sz="2500" smtClean="0">
                <a:solidFill>
                  <a:schemeClr val="tx1"/>
                </a:solidFill>
              </a:rPr>
              <a:t>Современный национальный воспитательный идеал - это</a:t>
            </a:r>
            <a:r>
              <a:rPr lang="ru-RU" sz="3600" b="1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 smtClean="0"/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altLang="ru-RU" sz="280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81400" y="5715000"/>
            <a:ext cx="5362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2"/>
                </a:solidFill>
              </a:rPr>
              <a:t>Из Концепции духовно-нравственного развития и воспитания личности гражданина России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90198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76800" y="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2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337185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6" name="Picture 4" descr="C:\Users\123\Documents\Фадеева\Мои документы\Мои рисунки\2014-2015\Встреча с о. Борисом\DSC_0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590800"/>
            <a:ext cx="477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838200"/>
            <a:ext cx="4114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с настоятелем храма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Живоначальной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Троицы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Вощажниково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о.Борисом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47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3505200"/>
            <a:ext cx="3533554" cy="297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5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2400"/>
            <a:ext cx="419946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54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28600"/>
            <a:ext cx="3793067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6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4290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8839200" cy="7159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с 5 ПУЦ ФСБ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"/>
            <a:ext cx="3996448" cy="2997336"/>
          </a:xfrm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4952660" y="3983982"/>
            <a:ext cx="3822700" cy="2867025"/>
          </a:xfrm>
          <a:effectLst>
            <a:softEdge rad="112500"/>
          </a:effec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029200" y="5934075"/>
            <a:ext cx="363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Завершение слёта в с.Николо-Бой,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14.09.2013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0" y="2801938"/>
            <a:ext cx="457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Молебен и работы  в храме Покрова Пресвятой Богородицы с. Покровское на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Могзе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, июнь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501782"/>
            <a:ext cx="340741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Более 150 участников!!!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12" y="3563634"/>
            <a:ext cx="3986088" cy="298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_91350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24400" y="127000"/>
            <a:ext cx="4495800" cy="29972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3801" name="TextBox 4"/>
          <p:cNvSpPr txBox="1">
            <a:spLocks noChangeArrowheads="1"/>
          </p:cNvSpPr>
          <p:nvPr/>
        </p:nvSpPr>
        <p:spPr bwMode="auto">
          <a:xfrm>
            <a:off x="4572000" y="0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/>
              <a:t>По завершению работ в с.Георгиевское, сентябрь, 2014 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572000" y="29718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«Созидание»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6503988"/>
            <a:ext cx="4572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с.Вёска, июнь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E:\для презентации\1\Рисунок3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333750" cy="2619375"/>
          </a:xfrm>
          <a:noFill/>
        </p:spPr>
      </p:pic>
      <p:pic>
        <p:nvPicPr>
          <p:cNvPr id="34819" name="Picture 2" descr="E:\для презентации\1\Рисунок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181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E:\для презентации\1\Рисунок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8670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E:\для презентации\1\Рисунок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50" y="2590800"/>
            <a:ext cx="28384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E:\для презентации\1\Рисунок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343275"/>
            <a:ext cx="33051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 descr="P10700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8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1152" y="1296"/>
            <a:chExt cx="1440" cy="3312"/>
          </a:xfrm>
        </p:grpSpPr>
        <p:cxnSp>
          <p:nvCxnSpPr>
            <p:cNvPr id="1028" name="_s1028"/>
            <p:cNvCxnSpPr>
              <a:cxnSpLocks noChangeShapeType="1"/>
              <a:stCxn id="10" idx="1"/>
              <a:endCxn id="3" idx="2"/>
            </p:cNvCxnSpPr>
            <p:nvPr/>
          </p:nvCxnSpPr>
          <p:spPr bwMode="auto">
            <a:xfrm rot="10800000">
              <a:off x="1584" y="1584"/>
              <a:ext cx="144" cy="288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9" idx="1"/>
              <a:endCxn id="3" idx="2"/>
            </p:cNvCxnSpPr>
            <p:nvPr/>
          </p:nvCxnSpPr>
          <p:spPr bwMode="auto">
            <a:xfrm rot="10800000">
              <a:off x="1584" y="1584"/>
              <a:ext cx="144" cy="24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1584" y="1584"/>
              <a:ext cx="144" cy="20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1584" y="1584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1584" y="1584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584" y="1584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584" y="1584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5"/>
            <p:cNvSpPr>
              <a:spLocks noChangeArrowheads="1"/>
            </p:cNvSpPr>
            <p:nvPr/>
          </p:nvSpPr>
          <p:spPr bwMode="auto">
            <a:xfrm>
              <a:off x="1152" y="1296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67000"/>
                  </a:schemeClr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6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73188" tIns="136594" rIns="273188" bIns="136594" numCol="1" anchor="ctr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Направления воспитательной работы Вощажниковской школы</a:t>
              </a:r>
            </a:p>
          </p:txBody>
        </p:sp>
        <p:sp>
          <p:nvSpPr>
            <p:cNvPr id="4" name="_s1036"/>
            <p:cNvSpPr>
              <a:spLocks noChangeArrowheads="1"/>
            </p:cNvSpPr>
            <p:nvPr/>
          </p:nvSpPr>
          <p:spPr bwMode="auto">
            <a:xfrm>
              <a:off x="1728" y="1728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67000"/>
                  </a:schemeClr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6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73188" tIns="136594" rIns="273188" bIns="136594" numCol="1" anchor="ctr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Военно-патриотическое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(«Я – гражданин»)</a:t>
              </a:r>
            </a:p>
          </p:txBody>
        </p:sp>
        <p:sp>
          <p:nvSpPr>
            <p:cNvPr id="5" name="_s1037"/>
            <p:cNvSpPr>
              <a:spLocks noChangeArrowheads="1"/>
            </p:cNvSpPr>
            <p:nvPr/>
          </p:nvSpPr>
          <p:spPr bwMode="auto">
            <a:xfrm>
              <a:off x="1728" y="2592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67000"/>
                  </a:schemeClr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6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73188" tIns="136594" rIns="273188" bIns="136594" numCol="1" anchor="ctr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туристко-краеведческое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(«Я и моя Родина»)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1038"/>
            <p:cNvSpPr>
              <a:spLocks noChangeArrowheads="1"/>
            </p:cNvSpPr>
            <p:nvPr/>
          </p:nvSpPr>
          <p:spPr bwMode="auto">
            <a:xfrm>
              <a:off x="1728" y="3024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67000"/>
                  </a:schemeClr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6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73188" tIns="136594" rIns="273188" bIns="136594" numCol="1" anchor="ctr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художественно-эстетическое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(«Я и культура»)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1039"/>
            <p:cNvSpPr>
              <a:spLocks noChangeArrowheads="1"/>
            </p:cNvSpPr>
            <p:nvPr/>
          </p:nvSpPr>
          <p:spPr bwMode="auto">
            <a:xfrm>
              <a:off x="1728" y="2160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67000"/>
                  </a:schemeClr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6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73188" tIns="136594" rIns="273188" bIns="136594" numCol="1" anchor="ctr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духовно-нравственное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(«Я  - человек»)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_s1040"/>
            <p:cNvSpPr>
              <a:spLocks noChangeArrowheads="1"/>
            </p:cNvSpPr>
            <p:nvPr/>
          </p:nvSpPr>
          <p:spPr bwMode="auto">
            <a:xfrm>
              <a:off x="1728" y="3456"/>
              <a:ext cx="86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67000"/>
                  </a:schemeClr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6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73188" tIns="136594" rIns="273188" bIns="136594" numCol="1" anchor="ctr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спортивно-оздоровительное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(«Я и здоровье»)</a:t>
              </a:r>
            </a:p>
          </p:txBody>
        </p:sp>
        <p:sp>
          <p:nvSpPr>
            <p:cNvPr id="9" name="_s1041"/>
            <p:cNvSpPr>
              <a:spLocks noChangeArrowheads="1"/>
            </p:cNvSpPr>
            <p:nvPr/>
          </p:nvSpPr>
          <p:spPr bwMode="auto">
            <a:xfrm>
              <a:off x="1728" y="3888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67000"/>
                  </a:schemeClr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6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73188" tIns="136594" rIns="273188" bIns="136594" numCol="1" anchor="ctr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трудовое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(«Я и труд»)</a:t>
              </a:r>
            </a:p>
          </p:txBody>
        </p:sp>
        <p:sp>
          <p:nvSpPr>
            <p:cNvPr id="10" name="_s1042"/>
            <p:cNvSpPr>
              <a:spLocks noChangeArrowheads="1"/>
            </p:cNvSpPr>
            <p:nvPr/>
          </p:nvSpPr>
          <p:spPr bwMode="auto">
            <a:xfrm>
              <a:off x="1728" y="4320"/>
              <a:ext cx="86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alpha val="67000"/>
                  </a:schemeClr>
                </a:gs>
                <a:gs pos="5000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6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73188" tIns="136594" rIns="273188" bIns="136594" numCol="1" anchor="ctr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экологическое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 «Я и природа»)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gradFill rotWithShape="1">
            <a:gsLst>
              <a:gs pos="0">
                <a:schemeClr val="accent2">
                  <a:alpha val="67000"/>
                </a:schemeClr>
              </a:gs>
              <a:gs pos="5000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67000"/>
                </a:schemeClr>
              </a:gs>
            </a:gsLst>
            <a:lin ang="5400000" scaled="1"/>
          </a:gradFill>
        </p:spPr>
        <p:txBody>
          <a:bodyPr lIns="273188" tIns="136594" rIns="273188" bIns="136594"/>
          <a:lstStyle/>
          <a:p>
            <a:pPr eaLnBrk="1" hangingPunct="1"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/>
            </a:r>
            <a:br>
              <a:rPr lang="ru-RU" sz="2900" dirty="0" smtClean="0">
                <a:solidFill>
                  <a:schemeClr val="tx1"/>
                </a:solidFill>
              </a:rPr>
            </a:br>
            <a:r>
              <a:rPr lang="ru-RU" sz="2900" dirty="0" smtClean="0">
                <a:solidFill>
                  <a:schemeClr val="tx1"/>
                </a:solidFill>
              </a:rPr>
              <a:t>«</a:t>
            </a:r>
            <a:r>
              <a:rPr lang="ru-RU" sz="4100" dirty="0" smtClean="0">
                <a:solidFill>
                  <a:schemeClr val="tx1"/>
                </a:solidFill>
              </a:rPr>
              <a:t>Я и моя Родина»</a:t>
            </a: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Туристко-краеведческое направление</a:t>
            </a:r>
            <a:br>
              <a:rPr lang="ru-RU" sz="2500" dirty="0" smtClean="0">
                <a:solidFill>
                  <a:schemeClr val="tx1"/>
                </a:solidFill>
              </a:rPr>
            </a:br>
            <a:endParaRPr lang="ru-RU" sz="25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 b="1" i="1" smtClean="0"/>
              <a:t>	</a:t>
            </a:r>
            <a:r>
              <a:rPr lang="ru-RU" altLang="ru-RU" sz="1600" b="1" smtClean="0"/>
              <a:t>Цели:</a:t>
            </a:r>
            <a:r>
              <a:rPr lang="ru-RU" altLang="ru-RU" sz="1600" b="1" i="1" smtClean="0"/>
              <a:t> </a:t>
            </a:r>
            <a:r>
              <a:rPr lang="ru-RU" altLang="ru-RU" sz="1600" smtClean="0"/>
              <a:t>Создание  условий для воспитания у школьников патриотизма, гражданственности, бережного отношения к традициям, культуре и истории своей семьи,  школы в частности и народа в целом. Воспитание ценностного отношения к истории Отечества, истории своего края, развитие исследовательских навыков по изучению истории.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smtClean="0"/>
              <a:t>	</a:t>
            </a:r>
            <a:r>
              <a:rPr lang="ru-RU" altLang="ru-RU" sz="1600" b="1" smtClean="0"/>
              <a:t>Задачи модуля:</a:t>
            </a:r>
            <a:endParaRPr lang="ru-RU" altLang="ru-RU" sz="1600" smtClean="0"/>
          </a:p>
          <a:p>
            <a:pPr lvl="1" eaLnBrk="1" hangingPunct="1">
              <a:lnSpc>
                <a:spcPct val="90000"/>
              </a:lnSpc>
            </a:pPr>
            <a:r>
              <a:rPr lang="ru-RU" altLang="ru-RU" sz="1600" smtClean="0"/>
              <a:t>использование культурных ценностей для развития и воспитания  детей и подростков;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600" smtClean="0"/>
              <a:t>экскурсионно-массовая работа с учащимися, жителями села и района, связь с ветеранскими и общественными объединениями; 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600" smtClean="0"/>
              <a:t>совершенствование и организация работы школьного музея «Русский мир» формирование фонда школьного музея и обеспечение его сохранности.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600" smtClean="0"/>
              <a:t>просветительская работа</a:t>
            </a:r>
            <a:r>
              <a:rPr lang="ru-RU" altLang="ru-RU" sz="1400" smtClean="0"/>
              <a:t> </a:t>
            </a:r>
            <a:r>
              <a:rPr lang="ru-RU" altLang="ru-RU" sz="1600" smtClean="0"/>
              <a:t>школьного музея через организацию краеведческих Шереметевских чтений, выпуск школьной газеты «Жемчужинка», через проведение экскурсий, участие в районных,  областных  конференциях.</a:t>
            </a:r>
            <a:r>
              <a:rPr lang="ru-RU" altLang="ru-RU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Получение знаний: </a:t>
            </a:r>
            <a:endParaRPr lang="ru-RU" altLang="ru-RU" sz="200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smtClean="0"/>
              <a:t>о  природе, населении, хозяйстве, истории и культуре родного края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smtClean="0"/>
              <a:t>о ведении научно-исследовательской работы по краеведению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smtClean="0"/>
              <a:t>о профессиях краеведа, хранителей фондов, научных сотрудников музея, экскурсоводов, журналиста, публициста, редактора газеты, верстальщиков, корреспондентов и др.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smtClean="0"/>
              <a:t>о родословной своей семьи,  трудовых династиях,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smtClean="0"/>
              <a:t>о истории школы, её традициях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Ценности:</a:t>
            </a:r>
            <a:r>
              <a:rPr lang="ru-RU" altLang="ru-RU" sz="2400" b="1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/>
              <a:t> </a:t>
            </a:r>
            <a:r>
              <a:rPr lang="ru-RU" altLang="ru-RU" sz="2000" smtClean="0"/>
              <a:t>Жизнь, родная земля, любовь к родине, семья, традиции,  православие, творчество и созидание, любовь к близким, друзьям, школе и действия во благо их,  почитание родителей, забота о старших и младших, забота о продолжении рода, честь; достоинство; служение Отечеству.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gradFill rotWithShape="1">
            <a:gsLst>
              <a:gs pos="0">
                <a:schemeClr val="accent2">
                  <a:alpha val="67000"/>
                </a:schemeClr>
              </a:gs>
              <a:gs pos="5000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67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Я и моя Родина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Туристко-краеведческое направление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accent2">
                  <a:alpha val="67000"/>
                </a:schemeClr>
              </a:gs>
              <a:gs pos="5000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67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Совместная деятельность школы, </a:t>
            </a:r>
            <a:br>
              <a:rPr lang="ru-RU" sz="2400" smtClean="0"/>
            </a:br>
            <a:r>
              <a:rPr lang="ru-RU" sz="2400" smtClean="0"/>
              <a:t>семьи и общественности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33400" y="2743200"/>
            <a:ext cx="784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  <a:p>
            <a:pPr eaLnBrk="1" hangingPunct="1">
              <a:buFontTx/>
              <a:buChar char="•"/>
            </a:pPr>
            <a:r>
              <a:rPr lang="ru-RU" altLang="ru-RU"/>
              <a:t>  участие в коллективно-творческих делах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 совместные проекты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 привлечение родителей к подготовке и проведению праздников, мероприятий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 организация и проведение семейных встреч, конкурсов и викторин;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 организация экскурсий по историческим местам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 совместные посещения с родителями театров, музеев, кино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 участие родителей в походах, работе поисковых отрядов, акциях, проводимых в школе</a:t>
            </a:r>
          </a:p>
          <a:p>
            <a:pPr eaLnBrk="1" hangingPunct="1">
              <a:buFontTx/>
              <a:buChar char="•"/>
            </a:pPr>
            <a:r>
              <a:rPr lang="ru-RU" altLang="ru-RU"/>
              <a:t>  участие в художественном оформлении классов, школы к праздникам, мероприятиям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143000" y="1752600"/>
            <a:ext cx="655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tx2"/>
                </a:solidFill>
              </a:rPr>
              <a:t>Я и моя Родина</a:t>
            </a:r>
            <a:br>
              <a:rPr lang="ru-RU" altLang="ru-RU" sz="2400">
                <a:solidFill>
                  <a:schemeClr val="tx2"/>
                </a:solidFill>
              </a:rPr>
            </a:br>
            <a:r>
              <a:rPr lang="ru-RU" altLang="ru-RU" sz="2400">
                <a:solidFill>
                  <a:schemeClr val="tx2"/>
                </a:solidFill>
              </a:rPr>
              <a:t>Туристко-краеведческое направление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9" name="Group 75"/>
          <p:cNvGrpSpPr>
            <a:grpSpLocks/>
          </p:cNvGrpSpPr>
          <p:nvPr/>
        </p:nvGrpSpPr>
        <p:grpSpPr bwMode="auto">
          <a:xfrm>
            <a:off x="0" y="228600"/>
            <a:ext cx="9144000" cy="6629400"/>
            <a:chOff x="0" y="144"/>
            <a:chExt cx="5760" cy="4176"/>
          </a:xfrm>
        </p:grpSpPr>
        <p:grpSp>
          <p:nvGrpSpPr>
            <p:cNvPr id="2" name="Diagram 6"/>
            <p:cNvGrpSpPr>
              <a:grpSpLocks/>
            </p:cNvGrpSpPr>
            <p:nvPr/>
          </p:nvGrpSpPr>
          <p:grpSpPr bwMode="auto">
            <a:xfrm>
              <a:off x="192" y="480"/>
              <a:ext cx="5568" cy="3840"/>
              <a:chOff x="1309" y="440"/>
              <a:chExt cx="3037" cy="3200"/>
            </a:xfrm>
          </p:grpSpPr>
          <p:sp>
            <p:nvSpPr>
              <p:cNvPr id="3" name="_s2052"/>
              <p:cNvSpPr>
                <a:spLocks noChangeShapeType="1"/>
              </p:cNvSpPr>
              <p:nvPr/>
            </p:nvSpPr>
            <p:spPr bwMode="auto">
              <a:xfrm flipV="1">
                <a:off x="2827" y="1330"/>
                <a:ext cx="0" cy="35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" name="_s2053"/>
              <p:cNvSpPr>
                <a:spLocks noChangeArrowheads="1"/>
              </p:cNvSpPr>
              <p:nvPr/>
            </p:nvSpPr>
            <p:spPr bwMode="auto">
              <a:xfrm>
                <a:off x="2473" y="622"/>
                <a:ext cx="709" cy="70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Работа отделов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музея,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школьной газеты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«Жемчужинка»</a:t>
                </a:r>
              </a:p>
            </p:txBody>
          </p:sp>
          <p:sp>
            <p:nvSpPr>
              <p:cNvPr id="5" name="_s2054"/>
              <p:cNvSpPr>
                <a:spLocks noChangeShapeType="1"/>
              </p:cNvSpPr>
              <p:nvPr/>
            </p:nvSpPr>
            <p:spPr bwMode="auto">
              <a:xfrm flipV="1">
                <a:off x="3077" y="1537"/>
                <a:ext cx="252" cy="2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" name="_s2055"/>
              <p:cNvSpPr>
                <a:spLocks noChangeArrowheads="1"/>
              </p:cNvSpPr>
              <p:nvPr/>
            </p:nvSpPr>
            <p:spPr bwMode="auto">
              <a:xfrm>
                <a:off x="3225" y="933"/>
                <a:ext cx="709" cy="70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Участие в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краеведческих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конкурсах,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конференциях</a:t>
                </a:r>
                <a:r>
                  <a:rPr kumimoji="0" lang="ru-RU" alt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</a:p>
            </p:txBody>
          </p:sp>
          <p:sp>
            <p:nvSpPr>
              <p:cNvPr id="7" name="_s2056"/>
              <p:cNvSpPr>
                <a:spLocks noChangeShapeType="1"/>
              </p:cNvSpPr>
              <p:nvPr/>
            </p:nvSpPr>
            <p:spPr bwMode="auto">
              <a:xfrm>
                <a:off x="3181" y="2039"/>
                <a:ext cx="35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_s2057"/>
              <p:cNvSpPr>
                <a:spLocks noChangeArrowheads="1"/>
              </p:cNvSpPr>
              <p:nvPr/>
            </p:nvSpPr>
            <p:spPr bwMode="auto">
              <a:xfrm>
                <a:off x="3537" y="1685"/>
                <a:ext cx="709" cy="70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Участие в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Шереметевских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чтениях</a:t>
                </a:r>
              </a:p>
            </p:txBody>
          </p:sp>
          <p:sp>
            <p:nvSpPr>
              <p:cNvPr id="9" name="_s2058"/>
              <p:cNvSpPr>
                <a:spLocks noChangeShapeType="1"/>
              </p:cNvSpPr>
              <p:nvPr/>
            </p:nvSpPr>
            <p:spPr bwMode="auto">
              <a:xfrm>
                <a:off x="3078" y="2289"/>
                <a:ext cx="251" cy="2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_s2059"/>
              <p:cNvSpPr>
                <a:spLocks noChangeArrowheads="1"/>
              </p:cNvSpPr>
              <p:nvPr/>
            </p:nvSpPr>
            <p:spPr bwMode="auto">
              <a:xfrm>
                <a:off x="3226" y="2437"/>
                <a:ext cx="709" cy="70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Организация и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проведение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экскурсий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по историческим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местам</a:t>
                </a:r>
              </a:p>
            </p:txBody>
          </p:sp>
          <p:sp>
            <p:nvSpPr>
              <p:cNvPr id="11" name="_s2060"/>
              <p:cNvSpPr>
                <a:spLocks noChangeShapeType="1"/>
              </p:cNvSpPr>
              <p:nvPr/>
            </p:nvSpPr>
            <p:spPr bwMode="auto">
              <a:xfrm>
                <a:off x="2827" y="2393"/>
                <a:ext cx="1" cy="35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_s2061"/>
              <p:cNvSpPr>
                <a:spLocks noChangeArrowheads="1"/>
              </p:cNvSpPr>
              <p:nvPr/>
            </p:nvSpPr>
            <p:spPr bwMode="auto">
              <a:xfrm>
                <a:off x="2474" y="2749"/>
                <a:ext cx="709" cy="70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Сотрудничество  с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музеями,  архивами,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Шереметев-центром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г.Ярославль</a:t>
                </a:r>
              </a:p>
            </p:txBody>
          </p:sp>
          <p:sp>
            <p:nvSpPr>
              <p:cNvPr id="13" name="_s2062"/>
              <p:cNvSpPr>
                <a:spLocks noChangeShapeType="1"/>
              </p:cNvSpPr>
              <p:nvPr/>
            </p:nvSpPr>
            <p:spPr bwMode="auto">
              <a:xfrm flipH="1">
                <a:off x="2325" y="2290"/>
                <a:ext cx="253" cy="25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_s2063"/>
              <p:cNvSpPr>
                <a:spLocks noChangeArrowheads="1"/>
              </p:cNvSpPr>
              <p:nvPr/>
            </p:nvSpPr>
            <p:spPr bwMode="auto">
              <a:xfrm>
                <a:off x="1722" y="2438"/>
                <a:ext cx="709" cy="70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Включение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воспитательных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задач в урочную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деятельность</a:t>
                </a:r>
              </a:p>
            </p:txBody>
          </p:sp>
          <p:sp>
            <p:nvSpPr>
              <p:cNvPr id="15" name="_s2064"/>
              <p:cNvSpPr>
                <a:spLocks noChangeShapeType="1"/>
              </p:cNvSpPr>
              <p:nvPr/>
            </p:nvSpPr>
            <p:spPr bwMode="auto">
              <a:xfrm flipH="1">
                <a:off x="2117" y="2039"/>
                <a:ext cx="357" cy="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_s2065"/>
              <p:cNvSpPr>
                <a:spLocks noChangeArrowheads="1"/>
              </p:cNvSpPr>
              <p:nvPr/>
            </p:nvSpPr>
            <p:spPr bwMode="auto">
              <a:xfrm>
                <a:off x="1410" y="1686"/>
                <a:ext cx="709" cy="70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Цикл классных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часов,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проект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«Созидание»</a:t>
                </a:r>
              </a:p>
            </p:txBody>
          </p:sp>
          <p:sp>
            <p:nvSpPr>
              <p:cNvPr id="17" name="_s2066"/>
              <p:cNvSpPr>
                <a:spLocks noChangeShapeType="1"/>
              </p:cNvSpPr>
              <p:nvPr/>
            </p:nvSpPr>
            <p:spPr bwMode="auto">
              <a:xfrm flipH="1" flipV="1">
                <a:off x="2325" y="1537"/>
                <a:ext cx="252" cy="25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_s2067"/>
              <p:cNvSpPr>
                <a:spLocks noChangeArrowheads="1"/>
              </p:cNvSpPr>
              <p:nvPr/>
            </p:nvSpPr>
            <p:spPr bwMode="auto">
              <a:xfrm>
                <a:off x="1721" y="934"/>
                <a:ext cx="709" cy="70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accent2"/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Выставки работы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Школьного музея,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поисковых отрядов</a:t>
                </a:r>
              </a:p>
            </p:txBody>
          </p:sp>
          <p:sp>
            <p:nvSpPr>
              <p:cNvPr id="19" name="_s2068"/>
              <p:cNvSpPr>
                <a:spLocks noChangeArrowheads="1"/>
              </p:cNvSpPr>
              <p:nvPr/>
            </p:nvSpPr>
            <p:spPr bwMode="auto">
              <a:xfrm>
                <a:off x="2473" y="1686"/>
                <a:ext cx="709" cy="70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41990" dir="1593903" algn="ctr" rotWithShape="0">
                  <a:schemeClr val="folHlink"/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Модуль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«Я и моя Родина»</a:t>
                </a:r>
              </a:p>
            </p:txBody>
          </p:sp>
        </p:grpSp>
        <p:grpSp>
          <p:nvGrpSpPr>
            <p:cNvPr id="2070" name="Group 74"/>
            <p:cNvGrpSpPr>
              <a:grpSpLocks/>
            </p:cNvGrpSpPr>
            <p:nvPr/>
          </p:nvGrpSpPr>
          <p:grpSpPr bwMode="auto">
            <a:xfrm>
              <a:off x="0" y="144"/>
              <a:ext cx="5760" cy="930"/>
              <a:chOff x="0" y="144"/>
              <a:chExt cx="5760" cy="930"/>
            </a:xfrm>
          </p:grpSpPr>
          <p:sp>
            <p:nvSpPr>
              <p:cNvPr id="2071" name="Rectangle 63"/>
              <p:cNvSpPr>
                <a:spLocks noChangeArrowheads="1"/>
              </p:cNvSpPr>
              <p:nvPr/>
            </p:nvSpPr>
            <p:spPr bwMode="auto">
              <a:xfrm>
                <a:off x="0" y="1074"/>
                <a:ext cx="576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553" name="Rectangle 73"/>
              <p:cNvSpPr>
                <a:spLocks noChangeArrowheads="1"/>
              </p:cNvSpPr>
              <p:nvPr/>
            </p:nvSpPr>
            <p:spPr bwMode="auto">
              <a:xfrm>
                <a:off x="384" y="144"/>
                <a:ext cx="5088" cy="403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alpha val="67000"/>
                    </a:schemeClr>
                  </a:gs>
                  <a:gs pos="5000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67000"/>
                    </a:scheme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800">
                    <a:solidFill>
                      <a:schemeClr val="tx2"/>
                    </a:solidFill>
                    <a:cs typeface="Times New Roman" pitchFamily="18" charset="0"/>
                  </a:rPr>
                  <a:t>Пути реализации модуля</a:t>
                </a:r>
                <a:endParaRPr lang="ru-RU" sz="2800">
                  <a:solidFill>
                    <a:schemeClr val="tx2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672</Words>
  <Application>Microsoft Office PowerPoint</Application>
  <PresentationFormat>Экран (4:3)</PresentationFormat>
  <Paragraphs>166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Symbol</vt:lpstr>
      <vt:lpstr>Оформление по умолчанию</vt:lpstr>
      <vt:lpstr> </vt:lpstr>
      <vt:lpstr>Традиционными источниками нравственности являются следующие базовые ценности:</vt:lpstr>
      <vt:lpstr>Современный национальный воспитательный идеал - это </vt:lpstr>
      <vt:lpstr>Презентация PowerPoint</vt:lpstr>
      <vt:lpstr> «Я и моя Родина» Туристко-краеведческое направление </vt:lpstr>
      <vt:lpstr> Я и моя Родина Туристко-краеведческое направление </vt:lpstr>
      <vt:lpstr>Презентация PowerPoint</vt:lpstr>
      <vt:lpstr>Совместная деятельность школы,  семьи и общественности</vt:lpstr>
      <vt:lpstr>Презентация PowerPoint</vt:lpstr>
      <vt:lpstr> «Я и моя Родина» Туристко-краеведческое направление </vt:lpstr>
      <vt:lpstr>Презентация PowerPoint</vt:lpstr>
      <vt:lpstr>Шереметевские чтения в школе </vt:lpstr>
      <vt:lpstr>Традиционные участники   Шереметевских чтений</vt:lpstr>
      <vt:lpstr> Формирование базовых ценностей:  любовь к родине, семья, творчество, родная земля, ценностное отношение к истории Отечества. Условия для воспитания патриотизма, бережного отношения к традициям</vt:lpstr>
      <vt:lpstr>Флаг Кадетского класса</vt:lpstr>
      <vt:lpstr>Эмблема школы</vt:lpstr>
      <vt:lpstr>Презентация PowerPoint</vt:lpstr>
      <vt:lpstr>Презентация PowerPoint</vt:lpstr>
      <vt:lpstr>Зарница в 2015 году</vt:lpstr>
      <vt:lpstr>Презентация PowerPoint</vt:lpstr>
      <vt:lpstr>Династия Романовых  в свете Христовой истины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Традиционный  лыжный поход</vt:lpstr>
      <vt:lpstr>Презентация PowerPoint</vt:lpstr>
      <vt:lpstr>Презентация PowerPoint</vt:lpstr>
      <vt:lpstr>Презентация PowerPoint</vt:lpstr>
      <vt:lpstr>Презентация PowerPoint</vt:lpstr>
      <vt:lpstr>Сотрудничество с 5 ПУЦ ФСБ РФ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Света</dc:creator>
  <cp:lastModifiedBy>Наталья Николаевна Новикова</cp:lastModifiedBy>
  <cp:revision>74</cp:revision>
  <cp:lastPrinted>1601-01-01T00:00:00Z</cp:lastPrinted>
  <dcterms:created xsi:type="dcterms:W3CDTF">1601-01-01T00:00:00Z</dcterms:created>
  <dcterms:modified xsi:type="dcterms:W3CDTF">2015-05-15T06:43:58Z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