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3" r:id="rId3"/>
    <p:sldId id="318" r:id="rId4"/>
    <p:sldId id="319" r:id="rId5"/>
    <p:sldId id="320" r:id="rId6"/>
    <p:sldId id="305" r:id="rId7"/>
    <p:sldId id="304" r:id="rId8"/>
    <p:sldId id="307" r:id="rId9"/>
    <p:sldId id="308" r:id="rId10"/>
    <p:sldId id="309" r:id="rId11"/>
    <p:sldId id="306" r:id="rId12"/>
    <p:sldId id="310" r:id="rId13"/>
    <p:sldId id="311" r:id="rId14"/>
    <p:sldId id="321" r:id="rId15"/>
    <p:sldId id="312" r:id="rId16"/>
    <p:sldId id="294" r:id="rId17"/>
    <p:sldId id="322" r:id="rId18"/>
    <p:sldId id="323" r:id="rId19"/>
    <p:sldId id="313" r:id="rId20"/>
    <p:sldId id="295" r:id="rId21"/>
    <p:sldId id="324" r:id="rId22"/>
    <p:sldId id="314" r:id="rId23"/>
    <p:sldId id="296" r:id="rId24"/>
    <p:sldId id="325" r:id="rId25"/>
    <p:sldId id="315" r:id="rId26"/>
    <p:sldId id="297" r:id="rId27"/>
    <p:sldId id="326" r:id="rId28"/>
    <p:sldId id="299" r:id="rId29"/>
    <p:sldId id="301" r:id="rId30"/>
    <p:sldId id="302" r:id="rId31"/>
    <p:sldId id="317" r:id="rId32"/>
    <p:sldId id="29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4" d="100"/>
          <a:sy n="54" d="100"/>
        </p:scale>
        <p:origin x="-84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799307695233746E-2"/>
          <c:y val="1.7811073283665851E-2"/>
          <c:w val="0.90683536840503631"/>
          <c:h val="0.8944788936184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cat>
            <c:numRef>
              <c:f>Лист1!$C$4:$N$4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8.1</c:v>
                </c:pt>
                <c:pt idx="8">
                  <c:v>8.1999999999999993</c:v>
                </c:pt>
                <c:pt idx="9">
                  <c:v>9</c:v>
                </c:pt>
                <c:pt idx="10">
                  <c:v>10.1</c:v>
                </c:pt>
                <c:pt idx="11">
                  <c:v>10.199999999999999</c:v>
                </c:pt>
              </c:numCache>
            </c:numRef>
          </c:cat>
          <c:val>
            <c:numRef>
              <c:f>Лист1!$C$5:$N$5</c:f>
              <c:numCache>
                <c:formatCode>General</c:formatCode>
                <c:ptCount val="12"/>
                <c:pt idx="0">
                  <c:v>63.39</c:v>
                </c:pt>
                <c:pt idx="1">
                  <c:v>74.78</c:v>
                </c:pt>
                <c:pt idx="2">
                  <c:v>46.56</c:v>
                </c:pt>
                <c:pt idx="3">
                  <c:v>76.66</c:v>
                </c:pt>
                <c:pt idx="4">
                  <c:v>44.3</c:v>
                </c:pt>
                <c:pt idx="5">
                  <c:v>53.54</c:v>
                </c:pt>
                <c:pt idx="6">
                  <c:v>46.58</c:v>
                </c:pt>
                <c:pt idx="7">
                  <c:v>89.56</c:v>
                </c:pt>
                <c:pt idx="8">
                  <c:v>78.41</c:v>
                </c:pt>
                <c:pt idx="9">
                  <c:v>36.24</c:v>
                </c:pt>
                <c:pt idx="10">
                  <c:v>61.03</c:v>
                </c:pt>
                <c:pt idx="11">
                  <c:v>52.78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F3-4F19-A7B9-610CC809271E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Лист1!$C$4:$N$4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8.1</c:v>
                </c:pt>
                <c:pt idx="8">
                  <c:v>8.1999999999999993</c:v>
                </c:pt>
                <c:pt idx="9">
                  <c:v>9</c:v>
                </c:pt>
                <c:pt idx="10">
                  <c:v>10.1</c:v>
                </c:pt>
                <c:pt idx="11">
                  <c:v>10.199999999999999</c:v>
                </c:pt>
              </c:numCache>
            </c:numRef>
          </c:cat>
          <c:val>
            <c:numRef>
              <c:f>Лист1!$C$6:$N$6</c:f>
              <c:numCache>
                <c:formatCode>General</c:formatCode>
                <c:ptCount val="12"/>
                <c:pt idx="0">
                  <c:v>54.5</c:v>
                </c:pt>
                <c:pt idx="1">
                  <c:v>71.34</c:v>
                </c:pt>
                <c:pt idx="2">
                  <c:v>39.67</c:v>
                </c:pt>
                <c:pt idx="3">
                  <c:v>73.23</c:v>
                </c:pt>
                <c:pt idx="4">
                  <c:v>44.06</c:v>
                </c:pt>
                <c:pt idx="5">
                  <c:v>56.58</c:v>
                </c:pt>
                <c:pt idx="6">
                  <c:v>49.05</c:v>
                </c:pt>
                <c:pt idx="7">
                  <c:v>91.62</c:v>
                </c:pt>
                <c:pt idx="8">
                  <c:v>79.709999999999994</c:v>
                </c:pt>
                <c:pt idx="9">
                  <c:v>31.95</c:v>
                </c:pt>
                <c:pt idx="10">
                  <c:v>61.73</c:v>
                </c:pt>
                <c:pt idx="11">
                  <c:v>56.13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F3-4F19-A7B9-610CC8092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50976"/>
        <c:axId val="34352512"/>
      </c:barChart>
      <c:catAx>
        <c:axId val="343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52512"/>
        <c:crosses val="autoZero"/>
        <c:auto val="0"/>
        <c:lblAlgn val="ctr"/>
        <c:lblOffset val="100"/>
        <c:noMultiLvlLbl val="0"/>
      </c:catAx>
      <c:valAx>
        <c:axId val="343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5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22496101030848E-2"/>
          <c:y val="1.7811073283665851E-2"/>
          <c:w val="0.91295855681083338"/>
          <c:h val="0.8944788936184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val>
            <c:numRef>
              <c:f>Лист2!$B$5:$N$5</c:f>
              <c:numCache>
                <c:formatCode>General</c:formatCode>
                <c:ptCount val="13"/>
                <c:pt idx="0">
                  <c:v>82.11</c:v>
                </c:pt>
                <c:pt idx="1">
                  <c:v>73.03</c:v>
                </c:pt>
                <c:pt idx="2">
                  <c:v>52.11</c:v>
                </c:pt>
                <c:pt idx="3">
                  <c:v>66.63</c:v>
                </c:pt>
                <c:pt idx="4">
                  <c:v>79.349999999999994</c:v>
                </c:pt>
                <c:pt idx="5">
                  <c:v>82.9</c:v>
                </c:pt>
                <c:pt idx="6">
                  <c:v>51.04</c:v>
                </c:pt>
                <c:pt idx="7">
                  <c:v>70.459999999999994</c:v>
                </c:pt>
                <c:pt idx="8">
                  <c:v>35.04</c:v>
                </c:pt>
                <c:pt idx="9">
                  <c:v>74.66</c:v>
                </c:pt>
                <c:pt idx="10">
                  <c:v>34.22</c:v>
                </c:pt>
                <c:pt idx="11">
                  <c:v>51.88</c:v>
                </c:pt>
                <c:pt idx="12">
                  <c:v>11.45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9-4694-8B5F-C71CF91E7EB2}"/>
            </c:ext>
          </c:extLst>
        </c:ser>
        <c:ser>
          <c:idx val="1"/>
          <c:order val="1"/>
          <c:tx>
            <c:strRef>
              <c:f>Лист2!$A$6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Лист2!$B$6:$N$6</c:f>
              <c:numCache>
                <c:formatCode>General</c:formatCode>
                <c:ptCount val="13"/>
                <c:pt idx="0">
                  <c:v>76.14</c:v>
                </c:pt>
                <c:pt idx="1">
                  <c:v>66.45</c:v>
                </c:pt>
                <c:pt idx="2">
                  <c:v>36.78</c:v>
                </c:pt>
                <c:pt idx="3">
                  <c:v>54.66</c:v>
                </c:pt>
                <c:pt idx="4">
                  <c:v>73.290000000000006</c:v>
                </c:pt>
                <c:pt idx="5">
                  <c:v>81.56</c:v>
                </c:pt>
                <c:pt idx="6">
                  <c:v>38.700000000000003</c:v>
                </c:pt>
                <c:pt idx="7">
                  <c:v>68.91</c:v>
                </c:pt>
                <c:pt idx="8">
                  <c:v>33.24</c:v>
                </c:pt>
                <c:pt idx="9">
                  <c:v>72.540000000000006</c:v>
                </c:pt>
                <c:pt idx="10">
                  <c:v>33.979999999999997</c:v>
                </c:pt>
                <c:pt idx="11">
                  <c:v>55.6</c:v>
                </c:pt>
                <c:pt idx="12">
                  <c:v>9.76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19-4694-8B5F-C71CF91E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5088"/>
        <c:axId val="33466624"/>
      </c:barChart>
      <c:catAx>
        <c:axId val="334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3466624"/>
        <c:crosses val="autoZero"/>
        <c:auto val="1"/>
        <c:lblAlgn val="ctr"/>
        <c:lblOffset val="100"/>
        <c:noMultiLvlLbl val="0"/>
      </c:catAx>
      <c:valAx>
        <c:axId val="334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83848758035682E-2"/>
          <c:y val="1.7811073283665851E-2"/>
          <c:w val="0.90683536840503631"/>
          <c:h val="0.8944788936184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Лист2!$A$28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val>
            <c:numRef>
              <c:f>Лист2!$B$28:$Q$28</c:f>
              <c:numCache>
                <c:formatCode>General</c:formatCode>
                <c:ptCount val="16"/>
                <c:pt idx="0">
                  <c:v>77.11</c:v>
                </c:pt>
                <c:pt idx="1">
                  <c:v>76.94</c:v>
                </c:pt>
                <c:pt idx="2">
                  <c:v>80.680000000000007</c:v>
                </c:pt>
                <c:pt idx="3">
                  <c:v>69.88</c:v>
                </c:pt>
                <c:pt idx="4">
                  <c:v>70.8</c:v>
                </c:pt>
                <c:pt idx="5">
                  <c:v>85.5</c:v>
                </c:pt>
                <c:pt idx="6">
                  <c:v>62.98</c:v>
                </c:pt>
                <c:pt idx="7">
                  <c:v>46.31</c:v>
                </c:pt>
                <c:pt idx="8">
                  <c:v>69.89</c:v>
                </c:pt>
                <c:pt idx="9">
                  <c:v>29.89</c:v>
                </c:pt>
                <c:pt idx="10">
                  <c:v>45.92</c:v>
                </c:pt>
                <c:pt idx="11">
                  <c:v>52.27</c:v>
                </c:pt>
                <c:pt idx="12">
                  <c:v>61.57</c:v>
                </c:pt>
                <c:pt idx="13">
                  <c:v>25.03</c:v>
                </c:pt>
                <c:pt idx="14">
                  <c:v>55.34</c:v>
                </c:pt>
                <c:pt idx="15">
                  <c:v>15.61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BA-45D4-9868-2D6728EAFC27}"/>
            </c:ext>
          </c:extLst>
        </c:ser>
        <c:ser>
          <c:idx val="1"/>
          <c:order val="1"/>
          <c:tx>
            <c:strRef>
              <c:f>Лист2!$A$29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Лист2!$B$29:$Q$29</c:f>
              <c:numCache>
                <c:formatCode>General</c:formatCode>
                <c:ptCount val="16"/>
                <c:pt idx="0">
                  <c:v>72.67</c:v>
                </c:pt>
                <c:pt idx="1">
                  <c:v>72.319999999999993</c:v>
                </c:pt>
                <c:pt idx="2">
                  <c:v>81.56</c:v>
                </c:pt>
                <c:pt idx="3">
                  <c:v>63.24</c:v>
                </c:pt>
                <c:pt idx="4">
                  <c:v>65.989999999999995</c:v>
                </c:pt>
                <c:pt idx="5">
                  <c:v>87.5</c:v>
                </c:pt>
                <c:pt idx="6">
                  <c:v>60.14</c:v>
                </c:pt>
                <c:pt idx="7">
                  <c:v>33.71</c:v>
                </c:pt>
                <c:pt idx="8">
                  <c:v>63.88</c:v>
                </c:pt>
                <c:pt idx="9">
                  <c:v>25.41</c:v>
                </c:pt>
                <c:pt idx="10">
                  <c:v>37.76</c:v>
                </c:pt>
                <c:pt idx="11">
                  <c:v>55.6</c:v>
                </c:pt>
                <c:pt idx="12">
                  <c:v>59.65</c:v>
                </c:pt>
                <c:pt idx="13">
                  <c:v>22.76</c:v>
                </c:pt>
                <c:pt idx="14">
                  <c:v>60.63</c:v>
                </c:pt>
                <c:pt idx="15">
                  <c:v>13.77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BA-45D4-9868-2D6728EAF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41120"/>
        <c:axId val="33547008"/>
      </c:barChart>
      <c:catAx>
        <c:axId val="3354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33547008"/>
        <c:crosses val="autoZero"/>
        <c:auto val="1"/>
        <c:lblAlgn val="ctr"/>
        <c:lblOffset val="100"/>
        <c:noMultiLvlLbl val="0"/>
      </c:catAx>
      <c:valAx>
        <c:axId val="335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41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Лист3!$A$32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cat>
            <c:numRef>
              <c:f>Лист3!$B$31:$U$31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16.100000000000001</c:v>
                </c:pt>
                <c:pt idx="16">
                  <c:v>16.2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Лист3!$B$32:$U$32</c:f>
              <c:numCache>
                <c:formatCode>General</c:formatCode>
                <c:ptCount val="20"/>
                <c:pt idx="0">
                  <c:v>83.58</c:v>
                </c:pt>
                <c:pt idx="1">
                  <c:v>72.45</c:v>
                </c:pt>
                <c:pt idx="2">
                  <c:v>77.19</c:v>
                </c:pt>
                <c:pt idx="3">
                  <c:v>66.81</c:v>
                </c:pt>
                <c:pt idx="4">
                  <c:v>63.09</c:v>
                </c:pt>
                <c:pt idx="5">
                  <c:v>58.71</c:v>
                </c:pt>
                <c:pt idx="6">
                  <c:v>51.99</c:v>
                </c:pt>
                <c:pt idx="7">
                  <c:v>72.95</c:v>
                </c:pt>
                <c:pt idx="8">
                  <c:v>47.08</c:v>
                </c:pt>
                <c:pt idx="9">
                  <c:v>56.64</c:v>
                </c:pt>
                <c:pt idx="10">
                  <c:v>55.05</c:v>
                </c:pt>
                <c:pt idx="11">
                  <c:v>50.95</c:v>
                </c:pt>
                <c:pt idx="12">
                  <c:v>52.64</c:v>
                </c:pt>
                <c:pt idx="13">
                  <c:v>66.62</c:v>
                </c:pt>
                <c:pt idx="14">
                  <c:v>17.149999999999999</c:v>
                </c:pt>
                <c:pt idx="15">
                  <c:v>56.42</c:v>
                </c:pt>
                <c:pt idx="16">
                  <c:v>39.020000000000003</c:v>
                </c:pt>
                <c:pt idx="17">
                  <c:v>14.87</c:v>
                </c:pt>
                <c:pt idx="18">
                  <c:v>13.46</c:v>
                </c:pt>
                <c:pt idx="19">
                  <c:v>7.87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9-4856-AE2B-D4B02FE703AB}"/>
            </c:ext>
          </c:extLst>
        </c:ser>
        <c:ser>
          <c:idx val="1"/>
          <c:order val="1"/>
          <c:tx>
            <c:strRef>
              <c:f>Лист3!$A$33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Лист3!$B$31:$U$31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16.100000000000001</c:v>
                </c:pt>
                <c:pt idx="16">
                  <c:v>16.2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cat>
          <c:val>
            <c:numRef>
              <c:f>Лист3!$B$33:$U$33</c:f>
              <c:numCache>
                <c:formatCode>General</c:formatCode>
                <c:ptCount val="20"/>
                <c:pt idx="0">
                  <c:v>80.12</c:v>
                </c:pt>
                <c:pt idx="1">
                  <c:v>65.61</c:v>
                </c:pt>
                <c:pt idx="2">
                  <c:v>74.81</c:v>
                </c:pt>
                <c:pt idx="3">
                  <c:v>62.32</c:v>
                </c:pt>
                <c:pt idx="4">
                  <c:v>52.31</c:v>
                </c:pt>
                <c:pt idx="5">
                  <c:v>62.77</c:v>
                </c:pt>
                <c:pt idx="6">
                  <c:v>49.09</c:v>
                </c:pt>
                <c:pt idx="7">
                  <c:v>74.069999999999993</c:v>
                </c:pt>
                <c:pt idx="8">
                  <c:v>35.090000000000003</c:v>
                </c:pt>
                <c:pt idx="9">
                  <c:v>45.46</c:v>
                </c:pt>
                <c:pt idx="10">
                  <c:v>48.78</c:v>
                </c:pt>
                <c:pt idx="11">
                  <c:v>43.75</c:v>
                </c:pt>
                <c:pt idx="12">
                  <c:v>41.28</c:v>
                </c:pt>
                <c:pt idx="13">
                  <c:v>60.32</c:v>
                </c:pt>
                <c:pt idx="14">
                  <c:v>12.5</c:v>
                </c:pt>
                <c:pt idx="15">
                  <c:v>59.96</c:v>
                </c:pt>
                <c:pt idx="16">
                  <c:v>40.770000000000003</c:v>
                </c:pt>
                <c:pt idx="17">
                  <c:v>9.39</c:v>
                </c:pt>
                <c:pt idx="18">
                  <c:v>8.89</c:v>
                </c:pt>
                <c:pt idx="19">
                  <c:v>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29-4856-AE2B-D4B02FE70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20768"/>
        <c:axId val="36322304"/>
      </c:barChart>
      <c:catAx>
        <c:axId val="363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22304"/>
        <c:crosses val="autoZero"/>
        <c:auto val="1"/>
        <c:lblAlgn val="ctr"/>
        <c:lblOffset val="100"/>
        <c:noMultiLvlLbl val="0"/>
      </c:catAx>
      <c:valAx>
        <c:axId val="3632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20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9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6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1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F578-E7C2-43CF-AA8D-E8A9499012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obraztsi_i_opisaniya_vpr_202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71@bk.r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994" y="186409"/>
            <a:ext cx="8655546" cy="1145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3" y="5301208"/>
            <a:ext cx="9144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5560" y="259783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A52D36"/>
                </a:solidFill>
              </a:rPr>
              <a:t>Подходы к оцениванию ВПР математика</a:t>
            </a:r>
            <a:endParaRPr lang="ru-RU" sz="4800" b="1" dirty="0">
              <a:solidFill>
                <a:srgbClr val="A52D36"/>
              </a:solidFill>
            </a:endParaRPr>
          </a:p>
          <a:p>
            <a:pPr algn="ctr">
              <a:lnSpc>
                <a:spcPct val="80000"/>
              </a:lnSpc>
            </a:pPr>
            <a:endParaRPr lang="ru-RU" sz="4400" b="1" dirty="0">
              <a:solidFill>
                <a:srgbClr val="A52D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498" y="497804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Иванова С.В., старший преподаватель </a:t>
            </a:r>
          </a:p>
          <a:p>
            <a:r>
              <a:rPr lang="ru-RU" i="1" dirty="0">
                <a:solidFill>
                  <a:srgbClr val="002060"/>
                </a:solidFill>
              </a:rPr>
              <a:t>кафедры общего образования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28607"/>
            <a:ext cx="1047750" cy="1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Проверяемые элементы содержания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5 -6 класс</a:t>
            </a:r>
          </a:p>
          <a:p>
            <a:r>
              <a:rPr lang="ru-RU" dirty="0" smtClean="0"/>
              <a:t>Числа и вычисления</a:t>
            </a:r>
          </a:p>
          <a:p>
            <a:r>
              <a:rPr lang="ru-RU" dirty="0" smtClean="0"/>
              <a:t>Геометрические фигуры</a:t>
            </a:r>
          </a:p>
          <a:p>
            <a:r>
              <a:rPr lang="ru-RU" dirty="0" smtClean="0"/>
              <a:t>Текстовые задачи</a:t>
            </a:r>
          </a:p>
          <a:p>
            <a:r>
              <a:rPr lang="ru-RU" dirty="0" smtClean="0"/>
              <a:t>Статистика и теория вероятности</a:t>
            </a:r>
          </a:p>
          <a:p>
            <a:r>
              <a:rPr lang="ru-RU" dirty="0" smtClean="0"/>
              <a:t>Измерения и вычисления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76925" y="1825625"/>
            <a:ext cx="54768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7-8 класс</a:t>
            </a:r>
          </a:p>
          <a:p>
            <a:r>
              <a:rPr lang="ru-RU" dirty="0"/>
              <a:t>Числа и </a:t>
            </a:r>
            <a:r>
              <a:rPr lang="ru-RU" dirty="0" smtClean="0"/>
              <a:t>вычисления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Алгебраические выражения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Уравнения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Функции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Координаты на прямой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Геометрия</a:t>
            </a:r>
            <a:endParaRPr lang="ru-RU" dirty="0"/>
          </a:p>
          <a:p>
            <a:r>
              <a:rPr lang="ru-RU" b="1" dirty="0"/>
              <a:t>Текстовые </a:t>
            </a:r>
            <a:r>
              <a:rPr lang="ru-RU" b="1" dirty="0" smtClean="0"/>
              <a:t>задачи (нет в 8 классе)</a:t>
            </a:r>
            <a:endParaRPr lang="ru-RU" b="1" dirty="0"/>
          </a:p>
          <a:p>
            <a:r>
              <a:rPr lang="ru-RU" dirty="0"/>
              <a:t>Статистика и теория вероятности</a:t>
            </a:r>
          </a:p>
          <a:p>
            <a:r>
              <a:rPr lang="ru-RU" b="1" dirty="0"/>
              <a:t>Измерения и </a:t>
            </a:r>
            <a:r>
              <a:rPr lang="ru-RU" b="1" dirty="0" smtClean="0"/>
              <a:t>вычисления (</a:t>
            </a:r>
            <a:r>
              <a:rPr lang="ru-RU" b="1" dirty="0"/>
              <a:t>нет в 8 классе)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37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Распределения заданий по уровню сложности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99309"/>
              </p:ext>
            </p:extLst>
          </p:nvPr>
        </p:nvGraphicFramePr>
        <p:xfrm>
          <a:off x="666752" y="1690688"/>
          <a:ext cx="10086972" cy="471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910"/>
                <a:gridCol w="509634"/>
                <a:gridCol w="550006"/>
                <a:gridCol w="862701"/>
                <a:gridCol w="831662"/>
                <a:gridCol w="830591"/>
                <a:gridCol w="832732"/>
                <a:gridCol w="832732"/>
                <a:gridCol w="815606"/>
                <a:gridCol w="815606"/>
                <a:gridCol w="772792"/>
              </a:tblGrid>
              <a:tr h="1829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заданий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Максимальный первичный балл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2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Процент максимального первичного балла за выполнение заданий данного уровня сложности от максимального первичного балла за всю работу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по переводу первичных баллов в отметки по пятибалльной шкале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3696"/>
              </p:ext>
            </p:extLst>
          </p:nvPr>
        </p:nvGraphicFramePr>
        <p:xfrm>
          <a:off x="1422400" y="1929340"/>
          <a:ext cx="9093199" cy="399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38"/>
                <a:gridCol w="1915729"/>
                <a:gridCol w="1515533"/>
                <a:gridCol w="1515533"/>
                <a:gridCol w="1515533"/>
                <a:gridCol w="1515533"/>
              </a:tblGrid>
              <a:tr h="1319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 по пятибалльной шкале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«5»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35138"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13-15</a:t>
                      </a:r>
                      <a:endParaRPr lang="ru-RU" dirty="0"/>
                    </a:p>
                  </a:txBody>
                  <a:tcPr/>
                </a:tc>
              </a:tr>
              <a:tr h="535138"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0–5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6–9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10–13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14–16</a:t>
                      </a:r>
                      <a:endParaRPr lang="ru-RU" dirty="0"/>
                    </a:p>
                  </a:txBody>
                  <a:tcPr/>
                </a:tc>
              </a:tr>
              <a:tr h="535138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16-19</a:t>
                      </a:r>
                      <a:endParaRPr lang="ru-RU" dirty="0"/>
                    </a:p>
                  </a:txBody>
                  <a:tcPr/>
                </a:tc>
              </a:tr>
              <a:tr h="535138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21-25</a:t>
                      </a:r>
                      <a:endParaRPr lang="ru-RU" dirty="0"/>
                    </a:p>
                  </a:txBody>
                  <a:tcPr/>
                </a:tc>
              </a:tr>
              <a:tr h="5351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0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Время выполнения варианта проверочной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5 класс -45 минут</a:t>
            </a:r>
          </a:p>
          <a:p>
            <a:r>
              <a:rPr lang="ru-RU" dirty="0" smtClean="0"/>
              <a:t>6 класс – 60 минут</a:t>
            </a:r>
          </a:p>
          <a:p>
            <a:r>
              <a:rPr lang="ru-RU" dirty="0" smtClean="0"/>
              <a:t>7 класс – 90 минут</a:t>
            </a:r>
          </a:p>
          <a:p>
            <a:r>
              <a:rPr lang="ru-RU" dirty="0" smtClean="0"/>
              <a:t>8 класс – 90 минут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7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8" t="12770" r="10229" b="27471"/>
          <a:stretch/>
        </p:blipFill>
        <p:spPr>
          <a:xfrm>
            <a:off x="114300" y="365125"/>
            <a:ext cx="4848422" cy="2800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781" t="13333" r="14062" b="11111"/>
          <a:stretch/>
        </p:blipFill>
        <p:spPr>
          <a:xfrm>
            <a:off x="4743450" y="276225"/>
            <a:ext cx="7334250" cy="518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6959" y="6225659"/>
            <a:ext cx="384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http://vpr-examen.ru/mat_5_1_1.html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346" y="3429040"/>
            <a:ext cx="384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https://math5-vpr.sdamgia.ru/?redir=1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828" t="11667" r="5781" b="33333"/>
          <a:stretch/>
        </p:blipFill>
        <p:spPr>
          <a:xfrm>
            <a:off x="290511" y="4117975"/>
            <a:ext cx="4495998" cy="15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Система оценивания выполнения отдельных заданий и проверочной работы в </a:t>
            </a:r>
            <a:r>
              <a:rPr lang="ru-RU" b="1" dirty="0" smtClean="0">
                <a:solidFill>
                  <a:srgbClr val="C00000"/>
                </a:solidFill>
              </a:rPr>
              <a:t>целом 5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Каждое верно выполненное задание 1 – 4, 8 (пункт 1), 8 (пункт 2), 9, 10 (пункт 1), 10 (пункт 2) оценивается 1 баллом.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считается выполненным верно, если ученик дал верный ответ: записал правильное число, правильную величину, изобразил правильный рисунок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каждого из заданий 5 – 7 оценивается от 0 до 2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45584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48"/>
            <a:ext cx="10515600" cy="8402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45063"/>
              </p:ext>
            </p:extLst>
          </p:nvPr>
        </p:nvGraphicFramePr>
        <p:xfrm>
          <a:off x="640080" y="847217"/>
          <a:ext cx="9854184" cy="360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0896" y="4498566"/>
            <a:ext cx="426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Развитие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представлений о числе и числовых системах от натуральных до действительных чисел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задачи на нахождение части числа и числа по его части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896" y="5441062"/>
            <a:ext cx="4855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Умение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изученные понятия, результаты, методы для решения задач практического характера и задач из смежных дисциплин.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задачи разных типов (на работу, на движение), связывающих три величины, выделять эти величины и отношения между ними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968" y="4613568"/>
            <a:ext cx="5925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Умение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изученные понятия, результаты, методы для решения задач практического характера и задач из смежных дисциплин.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задачи на покупки, решать несложные логические задачи методом рассуждений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0952" y="5366603"/>
            <a:ext cx="602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Развитие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пространственных представлений.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Оперировать понятиями: прямоугольный параллелепипед, куб, шар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4245" y="4158596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03076" y="4161362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84" y="4166894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98424" y="4166894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16" t="29844" r="33254" b="56147"/>
          <a:stretch/>
        </p:blipFill>
        <p:spPr>
          <a:xfrm>
            <a:off x="504824" y="341313"/>
            <a:ext cx="8400604" cy="2028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13" t="45417" r="33592" b="47361"/>
          <a:stretch/>
        </p:blipFill>
        <p:spPr>
          <a:xfrm>
            <a:off x="409575" y="2370138"/>
            <a:ext cx="10111873" cy="1409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4140" t="37778" r="33906" b="47361"/>
          <a:stretch/>
        </p:blipFill>
        <p:spPr>
          <a:xfrm>
            <a:off x="504824" y="4246563"/>
            <a:ext cx="8096028" cy="21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5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09" t="39037" r="33870" b="44327"/>
          <a:stretch/>
        </p:blipFill>
        <p:spPr>
          <a:xfrm>
            <a:off x="867697" y="716833"/>
            <a:ext cx="10568129" cy="31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Система оценивания выполнения отдельных заданий и проверочной работы в </a:t>
            </a:r>
            <a:r>
              <a:rPr lang="ru-RU" b="1" dirty="0" smtClean="0">
                <a:solidFill>
                  <a:srgbClr val="C00000"/>
                </a:solidFill>
              </a:rPr>
              <a:t>целом 6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Правильное решение каждого из заданий 1–8, 10, 12 оценивается 1 баллом.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считается выполненным верно, если ученик дал верный ответ: записал правильное число, правильную величину, изобразил правильный рисунок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каждого из заданий 9, 11, 13 оценивается от 0 до 2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Максимальный первичный балл – 16.</a:t>
            </a:r>
          </a:p>
        </p:txBody>
      </p:sp>
    </p:spTree>
    <p:extLst>
      <p:ext uri="{BB962C8B-B14F-4D97-AF65-F5344CB8AC3E}">
        <p14:creationId xmlns:p14="http://schemas.microsoft.com/office/powerpoint/2010/main" val="304472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проверочной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работы по математике и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системы её оценивания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9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22" y="65902"/>
            <a:ext cx="10515600" cy="6444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45247"/>
              </p:ext>
            </p:extLst>
          </p:nvPr>
        </p:nvGraphicFramePr>
        <p:xfrm>
          <a:off x="673444" y="54365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1892" y="489207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Развитие представлений о числе и числовых системах от натуральных до действительных чисел.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задачи на нахождение части числа и числа по его части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892" y="53892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Овладение символьным языком алгебры.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Оперировать понятием модуль числа, геометрическая интерпретация модуля числа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892" y="5888501"/>
            <a:ext cx="560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Овладение навыками письменных вычислений. Использовать свойства чисел и правила действий с рациональными числами при выполнении вычислений / выполнять вычисления, в том числе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использованием приемов рациональных вычислений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0270" y="4925878"/>
            <a:ext cx="5527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Умение применять изученные понятия, результаты, методы для решения задач практического характера и задач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смежных дисциплин.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задачи на покупки, находить процент от числа, число по проценту от него, находить процентное отношение двух чисел, находить процентное снижение или процентное повышение величины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90270" y="6033873"/>
            <a:ext cx="552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Умение проводить логические обоснования, доказательства математических утверждений.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простые и сложные задачи разных типов, а также задачи повышенной трудности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76073" y="4552101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23477" y="4539059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06762" y="4539059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39556" y="4545580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060978" y="4552101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0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67" t="44361" r="33858" b="46149"/>
          <a:stretch/>
        </p:blipFill>
        <p:spPr>
          <a:xfrm>
            <a:off x="747251" y="353961"/>
            <a:ext cx="8661769" cy="1455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435" t="45591" r="34113" b="44660"/>
          <a:stretch/>
        </p:blipFill>
        <p:spPr>
          <a:xfrm>
            <a:off x="668593" y="1740308"/>
            <a:ext cx="9924789" cy="1730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952" t="44874" r="32822" b="49391"/>
          <a:stretch/>
        </p:blipFill>
        <p:spPr>
          <a:xfrm>
            <a:off x="511277" y="3559278"/>
            <a:ext cx="11139904" cy="108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5726" t="45448" r="33871" b="44803"/>
          <a:stretch/>
        </p:blipFill>
        <p:spPr>
          <a:xfrm>
            <a:off x="1278193" y="4729314"/>
            <a:ext cx="8939854" cy="16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Система оценивания выполнения отдельных заданий и проверочной работы в </a:t>
            </a:r>
            <a:r>
              <a:rPr lang="ru-RU" b="1" dirty="0" smtClean="0">
                <a:solidFill>
                  <a:srgbClr val="C00000"/>
                </a:solidFill>
              </a:rPr>
              <a:t>целом 7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Правильное решение каждого из заданий 1–11, 13, 15 оценивается 1 баллом.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считается выполненным верно, если ученик дал верный ответ: записал правильное число, правильную величину; изобразил правильный рисунок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каждого из заданий 12, 14, 16 оценивается от 0 до 2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Максимальный первичный балл — 19</a:t>
            </a:r>
          </a:p>
        </p:txBody>
      </p:sp>
    </p:spTree>
    <p:extLst>
      <p:ext uri="{BB962C8B-B14F-4D97-AF65-F5344CB8AC3E}">
        <p14:creationId xmlns:p14="http://schemas.microsoft.com/office/powerpoint/2010/main" val="6530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70" y="357079"/>
            <a:ext cx="10515600" cy="6609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7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60753"/>
              </p:ext>
            </p:extLst>
          </p:nvPr>
        </p:nvGraphicFramePr>
        <p:xfrm>
          <a:off x="821724" y="75470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4886" y="491472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Овладение системой функциональных понятий, развитие умения использовать функционально-графические представления. </a:t>
            </a:r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Строить график линейной функции </a:t>
            </a:r>
            <a:endParaRPr lang="ru-RU" sz="105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886" y="5374673"/>
            <a:ext cx="5395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Умение анализировать, извлекать необходимую информацию, пользоваться оценкой и прикидкой при практических расчётах. 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Оценивать результаты вычислений при решении практических задач / решать задачи на основе рассмотрения реальных ситуаций, в которых не требуется точный вычислительный результат </a:t>
            </a:r>
            <a:endParaRPr lang="ru-RU" sz="105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4886" y="6142402"/>
            <a:ext cx="57170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Овладение символьным языком алгебры. </a:t>
            </a:r>
            <a:r>
              <a: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Выполнять несложные преобразования выражений: раскрывать скобки, приводить подобные слагаемые, использовать формулы сокращённого умножения </a:t>
            </a:r>
            <a:endParaRPr lang="ru-RU" sz="105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7849" y="4981147"/>
            <a:ext cx="571705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теорем. </a:t>
            </a:r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Оперировать на базовом уровне понятиями геометрических фигур; извлекать информацию о геометрических фигурах, представленную на чертежах в явном виде / применять геометрические факты для решения задач, в том числе предполагающих несколько шагов решения </a:t>
            </a:r>
            <a:endParaRPr lang="ru-RU" sz="105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67849" y="5881393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Развитие умений применять изученные понятия, результаты, методы для решения задач практического характера. </a:t>
            </a:r>
            <a:r>
              <a:rPr lang="ru-RU" sz="10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задачи разных типов (на работу, покупки, движение) / 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 </a:t>
            </a:r>
            <a:endParaRPr lang="ru-RU" sz="105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194" y="4659264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58649" y="4664466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66486" y="4664466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12270" y="4664466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44055" y="4664466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93" t="19993" r="33254" b="25063"/>
          <a:stretch/>
        </p:blipFill>
        <p:spPr>
          <a:xfrm>
            <a:off x="2695574" y="365125"/>
            <a:ext cx="6600825" cy="62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7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Система оценивания выполнения отдельных заданий и проверочной работы в </a:t>
            </a:r>
            <a:r>
              <a:rPr lang="ru-RU" b="1" dirty="0" smtClean="0">
                <a:solidFill>
                  <a:srgbClr val="C00000"/>
                </a:solidFill>
              </a:rPr>
              <a:t>целом 8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Правильное </a:t>
            </a:r>
            <a:r>
              <a:rPr lang="ru-RU" dirty="0"/>
              <a:t>решение каждого из заданий1–5, 7, 9–14, 17 </a:t>
            </a:r>
            <a:r>
              <a:rPr lang="ru-RU" dirty="0" smtClean="0"/>
              <a:t>оценивается 1 </a:t>
            </a:r>
            <a:r>
              <a:rPr lang="ru-RU" dirty="0"/>
              <a:t>баллом.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считается выполненным верно, если ученик дал </a:t>
            </a:r>
            <a:r>
              <a:rPr lang="ru-RU" dirty="0" smtClean="0"/>
              <a:t>верный ответ</a:t>
            </a:r>
            <a:r>
              <a:rPr lang="ru-RU" dirty="0"/>
              <a:t>:  записал  правильное  число,  правильную  величину;  </a:t>
            </a:r>
            <a:r>
              <a:rPr lang="ru-RU" dirty="0" smtClean="0"/>
              <a:t>изобразил правильный </a:t>
            </a:r>
            <a:r>
              <a:rPr lang="ru-RU" dirty="0"/>
              <a:t>рисунок. </a:t>
            </a:r>
          </a:p>
          <a:p>
            <a:r>
              <a:rPr lang="ru-RU" dirty="0"/>
              <a:t>Выполнение каждого из </a:t>
            </a:r>
            <a:r>
              <a:rPr lang="ru-RU" dirty="0" smtClean="0"/>
              <a:t>заданий 6</a:t>
            </a:r>
            <a:r>
              <a:rPr lang="ru-RU" dirty="0"/>
              <a:t>, 8, 15, 16, 18, 19 оценивается </a:t>
            </a:r>
            <a:r>
              <a:rPr lang="ru-RU" dirty="0" smtClean="0"/>
              <a:t>от 0 до 2 </a:t>
            </a:r>
            <a:r>
              <a:rPr lang="ru-RU" dirty="0"/>
              <a:t>баллов. </a:t>
            </a:r>
          </a:p>
          <a:p>
            <a:r>
              <a:rPr lang="ru-RU" dirty="0"/>
              <a:t>Максимальный первичный балл— 25. </a:t>
            </a:r>
          </a:p>
        </p:txBody>
      </p:sp>
    </p:spTree>
    <p:extLst>
      <p:ext uri="{BB962C8B-B14F-4D97-AF65-F5344CB8AC3E}">
        <p14:creationId xmlns:p14="http://schemas.microsoft.com/office/powerpoint/2010/main" val="3351109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3" y="140043"/>
            <a:ext cx="10515600" cy="5950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 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592469"/>
              </p:ext>
            </p:extLst>
          </p:nvPr>
        </p:nvGraphicFramePr>
        <p:xfrm>
          <a:off x="714633" y="42644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1276" y="4763183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Овладение символьным языком алгебры.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Выполнять</a:t>
            </a: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несложные преобразования дробно-линейных выражений, использовать формулы сокращённого умножения </a:t>
            </a:r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276" y="511712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Формирование представлений о простейших вероятностных моделях.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Оценивать вероятность события в простейших случаях / оценивать вероятность реальных событий и явлений в различных ситуациях 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514" y="5454257"/>
            <a:ext cx="5708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Овладение геометрическим языком, формирование систематических знаний о плоских фигурах и их свойствах, использование геометрических понятий и теорем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Оперировать на базовом уровне понятиями геометрических фигур, извлекать информацию о геометрических фигурах, представленную на чертежах в явном виде, применять для решения задач геометрические факты </a:t>
            </a:r>
            <a:endParaRPr lang="ru-RU" sz="1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9514" y="6224331"/>
            <a:ext cx="56429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Развитие умений моделировать реальные ситуации на языке геометрии, исследовать построенную модель с использованием геометрических понятий и теорем, аппарата алгебры.   </a:t>
            </a:r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Использовать свойства геометрических фигур для решения задач практического содержания 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7273" y="4777781"/>
            <a:ext cx="5642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 Овладение геометрическим языком, формирование систематических знаний о плоских фигурах и их свойствах, использование геометрических понятий и теорем.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Оперировать на базовом уровне понятиями геометрических фигур / применять геометрические факты для решения задач, в том числе предполагающих несколько шагов решения 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7272" y="5416286"/>
            <a:ext cx="56429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 Развитие умения применять изученные понятия, результаты, методы для решения задач практического характера, умений моделировать реальные ситуации на языке алгебры, исследовать построенные модели с использованием аппарата алгебры. </a:t>
            </a:r>
            <a:r>
              <a:rPr lang="ru-RU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</a:t>
            </a: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17272" y="6224331"/>
            <a:ext cx="56429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19. Развитие умений точно и грамотно выражать свои мысли с применением математической терминологии и символики, проводить классификации, логические обоснования, доказательства. </a:t>
            </a:r>
            <a:r>
              <a:rPr lang="ru-RU" sz="1000" b="1" dirty="0"/>
              <a:t>Решать простые и сложные задачи разных типов, а также повышенной трудности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98424" y="4493822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46578" y="4506864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97562" y="4498754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236824" y="4500343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90542" y="4500343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68464" y="4469057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67655" y="4469057"/>
            <a:ext cx="457200" cy="3399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95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16" t="23276" r="33870" b="52234"/>
          <a:stretch/>
        </p:blipFill>
        <p:spPr>
          <a:xfrm>
            <a:off x="504824" y="433132"/>
            <a:ext cx="6696622" cy="288156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34116" t="48635" r="33870" b="29563"/>
          <a:stretch/>
        </p:blipFill>
        <p:spPr>
          <a:xfrm>
            <a:off x="3319462" y="3503936"/>
            <a:ext cx="8158163" cy="31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751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Умения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применять изученные понятия, результаты, методы для решения задач практического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характера и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 из смежных дисциплин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3038" y="1665330"/>
            <a:ext cx="5684538" cy="488491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задачи на работу, движение, покупки(5класс)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задачи на проценты (6 класс)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задачи разных типов (на работу, покупки, движение) / 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 класс)</a:t>
            </a:r>
            <a:endParaRPr lang="ru-RU" sz="1400" dirty="0"/>
          </a:p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 (8 класс)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7729" y="4203740"/>
            <a:ext cx="5692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939801" y="1094772"/>
            <a:ext cx="5157787" cy="4532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ВПР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04341"/>
              </p:ext>
            </p:extLst>
          </p:nvPr>
        </p:nvGraphicFramePr>
        <p:xfrm>
          <a:off x="461321" y="4823002"/>
          <a:ext cx="5099219" cy="10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794"/>
                <a:gridCol w="794164"/>
                <a:gridCol w="776899"/>
                <a:gridCol w="681944"/>
                <a:gridCol w="914705"/>
                <a:gridCol w="1128713"/>
              </a:tblGrid>
              <a:tr h="2954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ЕГЭ</a:t>
                      </a:r>
                      <a:endParaRPr lang="ru-RU" dirty="0"/>
                    </a:p>
                  </a:txBody>
                  <a:tcPr/>
                </a:tc>
              </a:tr>
              <a:tr h="68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44,06</a:t>
                      </a:r>
                    </a:p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33,98</a:t>
                      </a:r>
                    </a:p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13,77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8,89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38,1</a:t>
                      </a:r>
                    </a:p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58,6/69,0</a:t>
                      </a:r>
                    </a:p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5470" y="1210962"/>
            <a:ext cx="5183188" cy="41389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   ОГЭ</a:t>
            </a:r>
            <a:endParaRPr lang="ru-RU" sz="4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Задания </a:t>
            </a:r>
            <a:r>
              <a:rPr lang="ru-RU" b="1" dirty="0"/>
              <a:t>№ 4 (38,1%) и № 5 (46,1%),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Уметь </a:t>
            </a:r>
            <a:r>
              <a:rPr lang="ru-RU" dirty="0"/>
              <a:t>использовать приобретённые знания и умения в практической деятельности и повседневной жизни, уметь строить и исследовать простейшие математические </a:t>
            </a:r>
            <a:r>
              <a:rPr lang="ru-RU" dirty="0" smtClean="0"/>
              <a:t>модели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4800" b="1" dirty="0" smtClean="0">
                <a:solidFill>
                  <a:srgbClr val="C00000"/>
                </a:solidFill>
              </a:rPr>
              <a:t>ЕГЭ </a:t>
            </a:r>
            <a:endParaRPr lang="ru-RU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Задание </a:t>
            </a:r>
            <a:r>
              <a:rPr lang="ru-RU" b="1" dirty="0"/>
              <a:t>№ 8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Уметь </a:t>
            </a:r>
            <a:r>
              <a:rPr lang="ru-RU" dirty="0"/>
              <a:t>использовать приобретённые знания и умения в практической деятельности и повседневной </a:t>
            </a:r>
            <a:r>
              <a:rPr lang="ru-RU" dirty="0" smtClean="0"/>
              <a:t>жизни </a:t>
            </a:r>
            <a:r>
              <a:rPr lang="ru-RU" b="1" dirty="0" smtClean="0"/>
              <a:t>(58,6%)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Задание № </a:t>
            </a:r>
            <a:r>
              <a:rPr lang="ru-RU" b="1" dirty="0" smtClean="0"/>
              <a:t>9</a:t>
            </a:r>
          </a:p>
          <a:p>
            <a:r>
              <a:rPr lang="ru-RU" b="1" dirty="0" smtClean="0"/>
              <a:t> </a:t>
            </a:r>
            <a:r>
              <a:rPr lang="ru-RU" dirty="0"/>
              <a:t>Уметь строить и исследовать простейшие математические </a:t>
            </a:r>
            <a:r>
              <a:rPr lang="ru-RU" dirty="0" smtClean="0"/>
              <a:t>модели </a:t>
            </a:r>
            <a:r>
              <a:rPr lang="ru-RU" b="1" dirty="0" smtClean="0"/>
              <a:t>(</a:t>
            </a:r>
            <a:r>
              <a:rPr lang="ru-RU" b="1" dirty="0"/>
              <a:t>69</a:t>
            </a:r>
            <a:r>
              <a:rPr lang="ru-RU" b="1" dirty="0" smtClean="0"/>
              <a:t>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36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7513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Умения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применять изученные понятия, результаты, методы для решения задач практического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характера и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 из смежных дисциплин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6316" y="1101896"/>
            <a:ext cx="5157787" cy="4532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3038" y="1665330"/>
            <a:ext cx="5684538" cy="48849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/>
              <a:t>Принтер печатает 72 страницы за 3 минуты. За сколько минут этот принтер </a:t>
            </a:r>
            <a:r>
              <a:rPr lang="ru-RU" sz="1600" dirty="0" smtClean="0"/>
              <a:t>напечатает 120 </a:t>
            </a:r>
            <a:r>
              <a:rPr lang="ru-RU" sz="1600" dirty="0"/>
              <a:t>страниц</a:t>
            </a:r>
            <a:r>
              <a:rPr lang="ru-RU" sz="1600" dirty="0" smtClean="0"/>
              <a:t>? Запишите </a:t>
            </a:r>
            <a:r>
              <a:rPr lang="ru-RU" sz="1600" dirty="0"/>
              <a:t>решение и ответ. </a:t>
            </a:r>
            <a:r>
              <a:rPr lang="ru-RU" sz="1600" dirty="0" smtClean="0"/>
              <a:t>(5 класс)</a:t>
            </a:r>
          </a:p>
          <a:p>
            <a:pPr algn="just"/>
            <a:r>
              <a:rPr lang="ru-RU" sz="1600" dirty="0"/>
              <a:t>Хоккейные коньки стоили 4500 руб. Сначала цену снизили на 20%, а потом эту </a:t>
            </a:r>
            <a:r>
              <a:rPr lang="ru-RU" sz="1600" dirty="0" smtClean="0"/>
              <a:t>сниженную цену </a:t>
            </a:r>
            <a:r>
              <a:rPr lang="ru-RU" sz="1600" dirty="0"/>
              <a:t>повысили на 20%. Сколько стали стоить коньки после повышения цены? </a:t>
            </a:r>
            <a:r>
              <a:rPr lang="ru-RU" sz="1600" dirty="0" smtClean="0"/>
              <a:t>Запишите решение </a:t>
            </a:r>
            <a:r>
              <a:rPr lang="ru-RU" sz="1600" dirty="0"/>
              <a:t>и ответ. </a:t>
            </a:r>
            <a:r>
              <a:rPr lang="ru-RU" sz="1600" dirty="0" smtClean="0"/>
              <a:t>(6 класс)</a:t>
            </a:r>
          </a:p>
          <a:p>
            <a:pPr algn="just"/>
            <a:r>
              <a:rPr lang="ru-RU" sz="1600" dirty="0"/>
              <a:t>Первый участок пути протяженностью 120 км автомобиль проехал со скоростью 80 км/ч</a:t>
            </a:r>
            <a:r>
              <a:rPr lang="ru-RU" sz="1600" dirty="0" smtClean="0"/>
              <a:t>, следующие </a:t>
            </a:r>
            <a:r>
              <a:rPr lang="ru-RU" sz="1600" dirty="0"/>
              <a:t>75 км — со скоростью 50 км/ч, а последние 110 км — со скоростью 55 км/ч. </a:t>
            </a:r>
            <a:r>
              <a:rPr lang="ru-RU" sz="1600" dirty="0" smtClean="0"/>
              <a:t>Найдите среднюю </a:t>
            </a:r>
            <a:r>
              <a:rPr lang="ru-RU" sz="1600" dirty="0"/>
              <a:t>скорость автомобиля на протяжении всего пути. Запишите решение и ответ </a:t>
            </a:r>
            <a:r>
              <a:rPr lang="ru-RU" sz="1600" dirty="0" smtClean="0"/>
              <a:t> (7 класс)</a:t>
            </a:r>
          </a:p>
          <a:p>
            <a:pPr algn="just"/>
            <a:r>
              <a:rPr lang="ru-RU" sz="1600" dirty="0"/>
              <a:t>Расстояние между пунктами А и В по реке равно 45 км. Из А в </a:t>
            </a:r>
            <a:r>
              <a:rPr lang="ru-RU" sz="1600" dirty="0" err="1"/>
              <a:t>В</a:t>
            </a:r>
            <a:r>
              <a:rPr lang="ru-RU" sz="1600" dirty="0"/>
              <a:t> одновременно </a:t>
            </a:r>
            <a:r>
              <a:rPr lang="ru-RU" sz="1600" dirty="0" smtClean="0"/>
              <a:t>отправились плот </a:t>
            </a:r>
            <a:r>
              <a:rPr lang="ru-RU" sz="1600" dirty="0"/>
              <a:t>и моторная лодка. Моторная лодка, прибыв в пункт В, тотчас повернула </a:t>
            </a:r>
            <a:r>
              <a:rPr lang="ru-RU" sz="1600" dirty="0" smtClean="0"/>
              <a:t>обратно и </a:t>
            </a:r>
            <a:r>
              <a:rPr lang="ru-RU" sz="1600" dirty="0"/>
              <a:t>возвратилась в А. К этому времени плот проплыл 28 км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    Найдите  </a:t>
            </a:r>
            <a:r>
              <a:rPr lang="ru-RU" sz="1600" dirty="0"/>
              <a:t>скорость </a:t>
            </a:r>
            <a:r>
              <a:rPr lang="ru-RU" sz="1600" dirty="0" smtClean="0"/>
              <a:t>лодки в неподвижной воде, если скорость</a:t>
            </a:r>
            <a:br>
              <a:rPr lang="ru-RU" sz="1600" dirty="0" smtClean="0"/>
            </a:br>
            <a:r>
              <a:rPr lang="ru-RU" sz="1600" dirty="0" smtClean="0"/>
              <a:t>     течения </a:t>
            </a:r>
            <a:r>
              <a:rPr lang="ru-RU" sz="1600" dirty="0"/>
              <a:t>реки равна 4 км/ч. </a:t>
            </a:r>
            <a:r>
              <a:rPr lang="ru-RU" sz="1600" dirty="0" smtClean="0"/>
              <a:t>(8 класс)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37501"/>
          <a:stretch/>
        </p:blipFill>
        <p:spPr>
          <a:xfrm>
            <a:off x="6467342" y="1471397"/>
            <a:ext cx="3475727" cy="2206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12691" y="4460697"/>
            <a:ext cx="4835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ЕГЭ 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939801" y="1094772"/>
            <a:ext cx="5157787" cy="4532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ВПР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09084"/>
              </p:ext>
            </p:extLst>
          </p:nvPr>
        </p:nvGraphicFramePr>
        <p:xfrm>
          <a:off x="378942" y="5450273"/>
          <a:ext cx="5099219" cy="105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794"/>
                <a:gridCol w="794164"/>
                <a:gridCol w="776899"/>
                <a:gridCol w="681944"/>
                <a:gridCol w="914705"/>
                <a:gridCol w="1128713"/>
              </a:tblGrid>
              <a:tr h="2954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ЕГЭ</a:t>
                      </a:r>
                      <a:endParaRPr lang="ru-RU" dirty="0"/>
                    </a:p>
                  </a:txBody>
                  <a:tcPr/>
                </a:tc>
              </a:tr>
              <a:tr h="68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44,06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33,98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13,77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8,89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38,1/</a:t>
                      </a:r>
                    </a:p>
                    <a:p>
                      <a:pPr algn="ctr"/>
                      <a:r>
                        <a:rPr lang="ru-RU" b="1" dirty="0" smtClean="0"/>
                        <a:t>11,5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58,6/69,0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036" y="3725689"/>
            <a:ext cx="4686300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61029"/>
          <a:stretch/>
        </p:blipFill>
        <p:spPr>
          <a:xfrm>
            <a:off x="6469063" y="4825571"/>
            <a:ext cx="4886325" cy="734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342" y="5515276"/>
            <a:ext cx="4810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Нормативная база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Порядок проведения всероссийских проверочных работ в 2024 году разработан в соответствии с приказом </a:t>
            </a:r>
            <a:r>
              <a:rPr lang="ru-RU" dirty="0" err="1"/>
              <a:t>Рособрнадзора</a:t>
            </a:r>
            <a:r>
              <a:rPr lang="ru-RU" dirty="0"/>
              <a:t> от 21.12.2023 № 2160 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2024 году»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2024 году ВПР по учебным предметам в 4-8 и 11 классах будут </a:t>
            </a:r>
            <a:r>
              <a:rPr lang="ru-RU" b="1" dirty="0"/>
              <a:t>проводиться по образцам и описаниям контрольных измерительных материалов 2023 года</a:t>
            </a:r>
            <a:r>
              <a:rPr lang="ru-RU" dirty="0"/>
              <a:t>, представленным на сайте ФГБУ «Федеральный институт оценки качества образования» (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fioco.ru/obraztsi_i_opisaniya_vpr_2023</a:t>
            </a:r>
            <a:r>
              <a:rPr lang="ru-RU" dirty="0" smtClean="0"/>
              <a:t>) </a:t>
            </a:r>
            <a:r>
              <a:rPr lang="ru-RU" dirty="0"/>
              <a:t>(письмо </a:t>
            </a:r>
            <a:r>
              <a:rPr lang="ru-RU" dirty="0" err="1"/>
              <a:t>Рособрнадзора</a:t>
            </a:r>
            <a:r>
              <a:rPr lang="ru-RU" dirty="0"/>
              <a:t> от 04.12.2023 № 02-422). </a:t>
            </a:r>
          </a:p>
        </p:txBody>
      </p:sp>
    </p:spTree>
    <p:extLst>
      <p:ext uri="{BB962C8B-B14F-4D97-AF65-F5344CB8AC3E}">
        <p14:creationId xmlns:p14="http://schemas.microsoft.com/office/powerpoint/2010/main" val="143465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16" y="190122"/>
            <a:ext cx="10515600" cy="74333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теорем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116" y="939915"/>
            <a:ext cx="5157787" cy="43737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ВПР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038" y="1373530"/>
            <a:ext cx="5157787" cy="4159336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Оперировать на базовом уровне понятиями геометрических фигур; извлекать информацию о геометрических фигурах, представленную на чертежах в явном виде / применять геометрические факты для решения задач, в том числе предполагающих несколько шагов решения </a:t>
            </a:r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Оперировать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базовом уровне понятиями геометрических фигур, извлекать информацию о геометрических фигурах, представленную на чертежах в явном виде, применять для решения задач геометрические </a:t>
            </a: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факты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Использовать свойства геометрических фигур для решения задач практического содержания</a:t>
            </a:r>
            <a:b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400" dirty="0" smtClean="0"/>
              <a:t>уметь </a:t>
            </a:r>
            <a:r>
              <a:rPr lang="ru-RU" sz="1400" dirty="0"/>
              <a:t>выполнять действия с геометрическими фигурами, координатами и векторами. </a:t>
            </a:r>
          </a:p>
          <a:p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183" y="4273723"/>
            <a:ext cx="5183188" cy="4126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ОГЭ и ЕГЭ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48" y="3453198"/>
            <a:ext cx="5116168" cy="1127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48" y="2421839"/>
            <a:ext cx="5283823" cy="786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54" y="1491250"/>
            <a:ext cx="5810861" cy="537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350" y="4808279"/>
            <a:ext cx="4905375" cy="7143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69751"/>
              </p:ext>
            </p:extLst>
          </p:nvPr>
        </p:nvGraphicFramePr>
        <p:xfrm>
          <a:off x="502038" y="5249974"/>
          <a:ext cx="509921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11"/>
                <a:gridCol w="453081"/>
                <a:gridCol w="774356"/>
                <a:gridCol w="784185"/>
                <a:gridCol w="879859"/>
                <a:gridCol w="904174"/>
                <a:gridCol w="924152"/>
              </a:tblGrid>
              <a:tr h="2954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ЕГЭ</a:t>
                      </a:r>
                      <a:endParaRPr lang="ru-RU" dirty="0"/>
                    </a:p>
                  </a:txBody>
                  <a:tcPr/>
                </a:tc>
              </a:tr>
              <a:tr h="6880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22,76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9,39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38,5 Б</a:t>
                      </a:r>
                    </a:p>
                    <a:p>
                      <a:pPr algn="ctr"/>
                      <a:r>
                        <a:rPr lang="ru-RU" b="1" dirty="0" smtClean="0"/>
                        <a:t>9,9 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75,2/</a:t>
                      </a:r>
                    </a:p>
                    <a:p>
                      <a:pPr algn="ctr"/>
                      <a:r>
                        <a:rPr lang="ru-RU" b="1" dirty="0" smtClean="0"/>
                        <a:t>62,9</a:t>
                      </a:r>
                    </a:p>
                    <a:p>
                      <a:pPr algn="ctr"/>
                      <a:r>
                        <a:rPr lang="ru-RU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1,8/3,0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548" y="5456796"/>
            <a:ext cx="49339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1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Результаты ВПР анализируются: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4937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учителями </a:t>
            </a:r>
            <a:r>
              <a:rPr lang="ru-RU" dirty="0"/>
              <a:t>с целью соблюдения объективности текущего оценивания и </a:t>
            </a:r>
            <a:r>
              <a:rPr lang="ru-RU" dirty="0" smtClean="0"/>
              <a:t>корректировки </a:t>
            </a:r>
            <a:r>
              <a:rPr lang="ru-RU" dirty="0"/>
              <a:t>индивидуальной работы с обучающимися по устранению </a:t>
            </a:r>
            <a:r>
              <a:rPr lang="ru-RU" dirty="0" smtClean="0"/>
              <a:t>имеющихся </a:t>
            </a:r>
            <a:r>
              <a:rPr lang="ru-RU" dirty="0"/>
              <a:t>пробелов в знаниях; </a:t>
            </a:r>
          </a:p>
          <a:p>
            <a:r>
              <a:rPr lang="ru-RU" dirty="0" smtClean="0"/>
              <a:t>руководителями </a:t>
            </a:r>
            <a:r>
              <a:rPr lang="ru-RU" dirty="0"/>
              <a:t>общеобразовательных организаций </a:t>
            </a:r>
            <a:r>
              <a:rPr lang="ru-RU" dirty="0" smtClean="0"/>
              <a:t>Ярославской </a:t>
            </a:r>
            <a:r>
              <a:rPr lang="ru-RU" dirty="0"/>
              <a:t>области </a:t>
            </a:r>
            <a:r>
              <a:rPr lang="ru-RU" dirty="0" smtClean="0"/>
              <a:t>с </a:t>
            </a:r>
            <a:r>
              <a:rPr lang="ru-RU" dirty="0"/>
              <a:t>точки зрения объективности проведения ВПР, а также объективности </a:t>
            </a:r>
            <a:r>
              <a:rPr lang="ru-RU" dirty="0" smtClean="0"/>
              <a:t>текущего </a:t>
            </a:r>
            <a:r>
              <a:rPr lang="ru-RU" dirty="0"/>
              <a:t>оценивания обучающихся по учебному предмету в школе; </a:t>
            </a:r>
          </a:p>
          <a:p>
            <a:r>
              <a:rPr lang="ru-RU" dirty="0" smtClean="0"/>
              <a:t>органами </a:t>
            </a:r>
            <a:r>
              <a:rPr lang="ru-RU" dirty="0"/>
              <a:t>управления образованием муниципального и регионального </a:t>
            </a:r>
            <a:r>
              <a:rPr lang="ru-RU" dirty="0" smtClean="0"/>
              <a:t>уровней </a:t>
            </a:r>
            <a:r>
              <a:rPr lang="ru-RU" dirty="0"/>
              <a:t>с точки зрения объективности проведения ВПР, для выявления </a:t>
            </a:r>
            <a:r>
              <a:rPr lang="ru-RU" dirty="0" smtClean="0"/>
              <a:t>школ </a:t>
            </a:r>
            <a:r>
              <a:rPr lang="ru-RU" dirty="0"/>
              <a:t>с низкими и высокими образовательными результатами  и </a:t>
            </a:r>
            <a:r>
              <a:rPr lang="ru-RU" dirty="0" smtClean="0"/>
              <a:t>проектирования </a:t>
            </a:r>
            <a:r>
              <a:rPr lang="ru-RU" dirty="0"/>
              <a:t>системы мер поддержки таких школ с целью </a:t>
            </a:r>
            <a:r>
              <a:rPr lang="ru-RU" dirty="0" smtClean="0"/>
              <a:t>организации </a:t>
            </a:r>
            <a:r>
              <a:rPr lang="ru-RU" dirty="0"/>
              <a:t>работы по повышению уровня качества образования на </a:t>
            </a:r>
            <a:r>
              <a:rPr lang="ru-RU" dirty="0" smtClean="0"/>
              <a:t>муниципальном </a:t>
            </a:r>
            <a:r>
              <a:rPr lang="ru-RU" dirty="0"/>
              <a:t>и региональном уровнях;</a:t>
            </a:r>
          </a:p>
          <a:p>
            <a:r>
              <a:rPr lang="ru-RU" dirty="0" smtClean="0"/>
              <a:t> </a:t>
            </a:r>
            <a:r>
              <a:rPr lang="ru-RU" dirty="0"/>
              <a:t>родителями - для определения образовательной траектории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50270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5761" y="1268761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A52D36"/>
                </a:solidFill>
              </a:rPr>
              <a:t>Спасибо за внимание</a:t>
            </a:r>
            <a:r>
              <a:rPr lang="en-US" sz="3200" dirty="0">
                <a:solidFill>
                  <a:srgbClr val="A52D36"/>
                </a:solidFill>
              </a:rPr>
              <a:t>!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26" y="5301208"/>
            <a:ext cx="9144000" cy="141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568" y="213285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12876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Контакты:</a:t>
            </a:r>
          </a:p>
          <a:p>
            <a:r>
              <a:rPr lang="ru-RU" dirty="0"/>
              <a:t>Иванова Светлана Владимировна</a:t>
            </a:r>
          </a:p>
          <a:p>
            <a:r>
              <a:rPr lang="ru-RU" dirty="0"/>
              <a:t>Контакты</a:t>
            </a:r>
          </a:p>
          <a:p>
            <a:r>
              <a:rPr lang="ru-RU" dirty="0"/>
              <a:t>Тел 8(4855) </a:t>
            </a:r>
            <a:r>
              <a:rPr lang="ru-RU" dirty="0" smtClean="0"/>
              <a:t>24-30-60,</a:t>
            </a:r>
            <a:endParaRPr lang="ru-RU" dirty="0"/>
          </a:p>
          <a:p>
            <a:r>
              <a:rPr lang="ru-RU" dirty="0"/>
              <a:t>89108218924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ivanova71@bk.ru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5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Нормативная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Порядком проведения ВПР не предусмотрено обязательное выполнение работы в другой день, если в день проведения ВПР обучающийся отсутствовал по какой-либо причине. Также не предусмотрено </a:t>
            </a:r>
            <a:r>
              <a:rPr lang="ru-RU" b="1" dirty="0"/>
              <a:t>повторное выполнение проверочной работы</a:t>
            </a:r>
            <a:r>
              <a:rPr lang="ru-RU" dirty="0" smtClean="0"/>
              <a:t>.</a:t>
            </a:r>
          </a:p>
          <a:p>
            <a:r>
              <a:rPr lang="ru-RU" dirty="0"/>
              <a:t>Решение об участии в ВПР обучающихся с ограниченными возможностями здоровья </a:t>
            </a:r>
            <a:r>
              <a:rPr lang="ru-RU" b="1" dirty="0"/>
              <a:t>принимает ОО </a:t>
            </a:r>
            <a:r>
              <a:rPr lang="ru-RU" dirty="0"/>
              <a:t>по согласованию с родителями (законными представителями) обучающегося с учетом того, что контрольные измерительные материалы для проведения проверочных работ составлены по программам начального общего, основного общего и/или среднего общего образования</a:t>
            </a:r>
            <a:r>
              <a:rPr lang="ru-RU" dirty="0" smtClean="0"/>
              <a:t>.</a:t>
            </a:r>
          </a:p>
          <a:p>
            <a:r>
              <a:rPr lang="ru-RU" dirty="0"/>
              <a:t>Решение о выставлении отметок обучающимся по результатам ВПР и иных формах использования результатов ВПР в рамках образовательного процесса 2 </a:t>
            </a:r>
            <a:r>
              <a:rPr lang="ru-RU" b="1" dirty="0"/>
              <a:t>принимает ОО</a:t>
            </a:r>
            <a:r>
              <a:rPr lang="ru-RU" dirty="0"/>
              <a:t> в соответствии с установленной действующим законодательством Российской Федерации в сфере образования компетенцией</a:t>
            </a:r>
          </a:p>
        </p:txBody>
      </p:sp>
    </p:spTree>
    <p:extLst>
      <p:ext uri="{BB962C8B-B14F-4D97-AF65-F5344CB8AC3E}">
        <p14:creationId xmlns:p14="http://schemas.microsoft.com/office/powerpoint/2010/main" val="71416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ВПР проводятся в любой день периода, указанного в графике проведения Федеральной службой по надзору в сфере образования и науки мониторинга качества подготовки обучающихся ОО в форме ВПР в 2024 году, утвержденного приказом </a:t>
            </a:r>
            <a:r>
              <a:rPr lang="ru-RU" dirty="0" err="1"/>
              <a:t>Рособрнадзора</a:t>
            </a:r>
            <a:r>
              <a:rPr lang="ru-RU" dirty="0"/>
              <a:t> № 2160 (далее – график проведения ВПР). Даты проведения ВПР определяются ОО самостоятельно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в4-8 классах по математике принимают участие все обучающиеся параллели</a:t>
            </a:r>
          </a:p>
          <a:p>
            <a:r>
              <a:rPr lang="ru-RU" dirty="0"/>
              <a:t>В </a:t>
            </a:r>
            <a:r>
              <a:rPr lang="ru-RU" dirty="0" smtClean="0"/>
              <a:t>7-8 классах </a:t>
            </a:r>
            <a:r>
              <a:rPr lang="ru-RU" dirty="0"/>
              <a:t>с углубленным изучением предмета </a:t>
            </a:r>
            <a:r>
              <a:rPr lang="ru-RU" dirty="0" smtClean="0"/>
              <a:t>«</a:t>
            </a:r>
            <a:r>
              <a:rPr lang="ru-RU" dirty="0"/>
              <a:t>Математика» </a:t>
            </a:r>
            <a:r>
              <a:rPr lang="ru-RU" dirty="0" smtClean="0"/>
              <a:t>ВПР могут </a:t>
            </a:r>
            <a:r>
              <a:rPr lang="ru-RU" dirty="0"/>
              <a:t>проводиться на углубленном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61628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НАЗНАЧЕНИЕ ВСЕРОССИЙСКОЙ ПРОВЕРОЧНОЙ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Оценить </a:t>
            </a:r>
            <a:r>
              <a:rPr lang="ru-RU" dirty="0"/>
              <a:t>качество общеобразовательной подготовки по математике обучающихся </a:t>
            </a:r>
            <a:r>
              <a:rPr lang="ru-RU" dirty="0" smtClean="0"/>
              <a:t>4-8 </a:t>
            </a:r>
            <a:r>
              <a:rPr lang="ru-RU" dirty="0"/>
              <a:t>классов в соответствии с требованиями </a:t>
            </a:r>
            <a:r>
              <a:rPr lang="ru-RU" dirty="0" smtClean="0"/>
              <a:t>ФГОС НОО и ФГОС ООО. </a:t>
            </a:r>
          </a:p>
          <a:p>
            <a:r>
              <a:rPr lang="ru-RU" dirty="0" smtClean="0"/>
              <a:t>Осуществить </a:t>
            </a:r>
            <a:r>
              <a:rPr lang="ru-RU" dirty="0"/>
              <a:t>диагностику достижения предметных результатов</a:t>
            </a:r>
            <a:r>
              <a:rPr lang="ru-RU" dirty="0" smtClean="0"/>
              <a:t>.</a:t>
            </a:r>
          </a:p>
          <a:p>
            <a:r>
              <a:rPr lang="ru-RU" dirty="0"/>
              <a:t>Результаты ВПР могут быть использованы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образовательными </a:t>
            </a:r>
            <a:r>
              <a:rPr lang="ru-RU" dirty="0"/>
              <a:t>организациями для совершенствования методики преподавания математики,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муниципальными и региональными органами исполнительной власти для </a:t>
            </a:r>
            <a:r>
              <a:rPr lang="ru-RU" dirty="0"/>
              <a:t>анализа текущего состояния муниципальных и региональных систем образования и формирования программ их развития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Ключевые особенности ВПР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соответствие </a:t>
            </a:r>
            <a:r>
              <a:rPr lang="ru-RU" dirty="0" smtClean="0"/>
              <a:t>ФГОС ООО; </a:t>
            </a:r>
            <a:endParaRPr lang="ru-RU" dirty="0"/>
          </a:p>
          <a:p>
            <a:r>
              <a:rPr lang="ru-RU" dirty="0" smtClean="0"/>
              <a:t>соответствие </a:t>
            </a:r>
            <a:r>
              <a:rPr lang="ru-RU" dirty="0"/>
              <a:t>отечественным традициям преподавания </a:t>
            </a:r>
            <a:r>
              <a:rPr lang="ru-RU" dirty="0" smtClean="0"/>
              <a:t>учебных </a:t>
            </a:r>
            <a:r>
              <a:rPr lang="ru-RU" dirty="0"/>
              <a:t>предметов; </a:t>
            </a:r>
          </a:p>
          <a:p>
            <a:r>
              <a:rPr lang="ru-RU" dirty="0" smtClean="0"/>
              <a:t>отбор </a:t>
            </a:r>
            <a:r>
              <a:rPr lang="ru-RU" dirty="0"/>
              <a:t>для контроля наиболее значимых аспектов подготовки </a:t>
            </a:r>
            <a:r>
              <a:rPr lang="ru-RU" dirty="0" smtClean="0"/>
              <a:t>как </a:t>
            </a:r>
            <a:r>
              <a:rPr lang="ru-RU" dirty="0"/>
              <a:t>с точки зрения использования результатов обучения в </a:t>
            </a:r>
            <a:r>
              <a:rPr lang="ru-RU" dirty="0" smtClean="0"/>
              <a:t>повседневной </a:t>
            </a:r>
            <a:r>
              <a:rPr lang="ru-RU" dirty="0"/>
              <a:t>жизни, так и с точки зрения продолжения </a:t>
            </a:r>
            <a:r>
              <a:rPr lang="ru-RU" dirty="0" smtClean="0"/>
              <a:t>образования</a:t>
            </a:r>
            <a:r>
              <a:rPr lang="ru-RU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553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Структура проверочной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5 класс</a:t>
            </a:r>
          </a:p>
          <a:p>
            <a:r>
              <a:rPr lang="ru-RU" dirty="0"/>
              <a:t>Работа содержит 10 заданий.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заданиях 1–4, 8, 9, 10 (пункт 1) необходимо записать только ответ.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заданиях 5–7 требуется записать решение и ответ.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задании 10 (пункт 2) нужно изобразить требуемые элементы рисунка.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6 класс</a:t>
            </a:r>
          </a:p>
          <a:p>
            <a:r>
              <a:rPr lang="ru-RU" dirty="0"/>
              <a:t>Работа содержит 13 заданий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заданиях 1–8, 10 необходимо записать только ответ.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задании 12 нужно изобразить рисунок или требуемые элементы рисунка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заданиях 9, 11, 13 требуется записать решение и ответ.</a:t>
            </a:r>
          </a:p>
        </p:txBody>
      </p:sp>
    </p:spTree>
    <p:extLst>
      <p:ext uri="{BB962C8B-B14F-4D97-AF65-F5344CB8AC3E}">
        <p14:creationId xmlns:p14="http://schemas.microsoft.com/office/powerpoint/2010/main" val="403965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Структура проверочной работы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7 класс</a:t>
            </a:r>
          </a:p>
          <a:p>
            <a:r>
              <a:rPr lang="ru-RU" dirty="0"/>
              <a:t>Работа содержит 16 заданий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заданиях 1–9, 11 и 13 необходимо записать только ответ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задании 12 нужно отметить точки на числовой прямой.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задании 15 требуется схематично построить график функции.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заданиях 10, 14, 16 требуется записать решение и ответ.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8 класс</a:t>
            </a:r>
          </a:p>
          <a:p>
            <a:r>
              <a:rPr lang="ru-RU" dirty="0"/>
              <a:t>Работа </a:t>
            </a:r>
            <a:r>
              <a:rPr lang="ru-RU" dirty="0" smtClean="0"/>
              <a:t>содержит 19 </a:t>
            </a:r>
            <a:r>
              <a:rPr lang="ru-RU" dirty="0"/>
              <a:t>заданий. </a:t>
            </a:r>
          </a:p>
          <a:p>
            <a:r>
              <a:rPr lang="ru-RU" dirty="0"/>
              <a:t>В </a:t>
            </a:r>
            <a:r>
              <a:rPr lang="ru-RU" dirty="0" smtClean="0"/>
              <a:t>заданиях 1–3</a:t>
            </a:r>
            <a:r>
              <a:rPr lang="ru-RU" dirty="0"/>
              <a:t>, 5, 7, 9–14 необходимо записать только ответ. </a:t>
            </a:r>
          </a:p>
          <a:p>
            <a:r>
              <a:rPr lang="ru-RU" dirty="0"/>
              <a:t>В </a:t>
            </a:r>
            <a:r>
              <a:rPr lang="ru-RU" dirty="0" smtClean="0"/>
              <a:t>заданиях 4 и 8 </a:t>
            </a:r>
            <a:r>
              <a:rPr lang="ru-RU" dirty="0"/>
              <a:t>нужно отметить точки на числовой прямой. </a:t>
            </a:r>
          </a:p>
          <a:p>
            <a:r>
              <a:rPr lang="ru-RU" dirty="0"/>
              <a:t>В </a:t>
            </a:r>
            <a:r>
              <a:rPr lang="ru-RU" dirty="0" smtClean="0"/>
              <a:t>задании 6 </a:t>
            </a:r>
            <a:r>
              <a:rPr lang="ru-RU" dirty="0"/>
              <a:t>требуется записать обоснованный ответ. </a:t>
            </a:r>
          </a:p>
          <a:p>
            <a:r>
              <a:rPr lang="ru-RU" dirty="0"/>
              <a:t>В </a:t>
            </a:r>
            <a:r>
              <a:rPr lang="ru-RU" dirty="0" smtClean="0"/>
              <a:t>задании 16 </a:t>
            </a:r>
            <a:r>
              <a:rPr lang="ru-RU" dirty="0"/>
              <a:t>требуется дать ответ в </a:t>
            </a:r>
            <a:r>
              <a:rPr lang="ru-RU" dirty="0" smtClean="0"/>
              <a:t>пункте 1 </a:t>
            </a:r>
            <a:r>
              <a:rPr lang="ru-RU" dirty="0"/>
              <a:t>и схематично </a:t>
            </a:r>
            <a:r>
              <a:rPr lang="ru-RU" dirty="0" smtClean="0"/>
              <a:t>построить график </a:t>
            </a:r>
            <a:r>
              <a:rPr lang="ru-RU" dirty="0"/>
              <a:t>в пункте2. </a:t>
            </a:r>
          </a:p>
          <a:p>
            <a:r>
              <a:rPr lang="ru-RU" dirty="0"/>
              <a:t>В </a:t>
            </a:r>
            <a:r>
              <a:rPr lang="ru-RU" dirty="0" smtClean="0"/>
              <a:t>заданиях 15</a:t>
            </a:r>
            <a:r>
              <a:rPr lang="ru-RU" dirty="0"/>
              <a:t>, 17–19 требуется записать решение и ответ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6640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2500</Words>
  <Application>Microsoft Office PowerPoint</Application>
  <PresentationFormat>Произвольный</PresentationFormat>
  <Paragraphs>297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Особенности проверочной  работы по математике и  системы её оценивания</vt:lpstr>
      <vt:lpstr>Нормативная база</vt:lpstr>
      <vt:lpstr>Нормативная база</vt:lpstr>
      <vt:lpstr>Нормативная база</vt:lpstr>
      <vt:lpstr>НАЗНАЧЕНИЕ ВСЕРОССИЙСКОЙ ПРОВЕРОЧНОЙ РАБОТЫ </vt:lpstr>
      <vt:lpstr>Ключевые особенности ВПР</vt:lpstr>
      <vt:lpstr>Структура проверочной работы</vt:lpstr>
      <vt:lpstr>Структура проверочной работы</vt:lpstr>
      <vt:lpstr>Проверяемые элементы содержания</vt:lpstr>
      <vt:lpstr>Распределения заданий по уровню сложности</vt:lpstr>
      <vt:lpstr>Рекомендации по переводу первичных баллов в отметки по пятибалльной шкале</vt:lpstr>
      <vt:lpstr>Время выполнения варианта проверочной работы</vt:lpstr>
      <vt:lpstr>Презентация PowerPoint</vt:lpstr>
      <vt:lpstr>Система оценивания выполнения отдельных заданий и проверочной работы в целом 5 класс</vt:lpstr>
      <vt:lpstr>5 класс</vt:lpstr>
      <vt:lpstr>Презентация PowerPoint</vt:lpstr>
      <vt:lpstr>Презентация PowerPoint</vt:lpstr>
      <vt:lpstr>Система оценивания выполнения отдельных заданий и проверочной работы в целом 6 класс</vt:lpstr>
      <vt:lpstr>6 класс</vt:lpstr>
      <vt:lpstr>Презентация PowerPoint</vt:lpstr>
      <vt:lpstr>Система оценивания выполнения отдельных заданий и проверочной работы в целом 7 класс</vt:lpstr>
      <vt:lpstr>7 класс</vt:lpstr>
      <vt:lpstr>Презентация PowerPoint</vt:lpstr>
      <vt:lpstr>Система оценивания выполнения отдельных заданий и проверочной работы в целом 8 класс</vt:lpstr>
      <vt:lpstr>8 класс</vt:lpstr>
      <vt:lpstr>Презентация PowerPoint</vt:lpstr>
      <vt:lpstr>Умения применять изученные понятия, результаты, методы для решения задач практического характера и задач из смежных дисциплин</vt:lpstr>
      <vt:lpstr>Умения применять изученные понятия, результаты, методы для решения задач практического характера и задач из смежных дисциплин</vt:lpstr>
      <vt:lpstr>Овладение геометрическим языком, формирование систематических знаний о плоских фигурах и их свойствах, использование геометрических понятий и теорем</vt:lpstr>
      <vt:lpstr>Результаты ВПР анализируются: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Алина Вадимовна Рихтер</cp:lastModifiedBy>
  <cp:revision>59</cp:revision>
  <dcterms:created xsi:type="dcterms:W3CDTF">2023-10-13T10:03:41Z</dcterms:created>
  <dcterms:modified xsi:type="dcterms:W3CDTF">2024-02-15T06:59:47Z</dcterms:modified>
</cp:coreProperties>
</file>