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53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DF9C01-9214-4AF6-B131-C931566EA29A}" type="datetimeFigureOut">
              <a:rPr lang="ru-RU" smtClean="0"/>
              <a:t>15.10.2020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5F0934-52F1-4B48-B9AF-88D654516B69}" type="slidenum">
              <a:rPr lang="ru-RU" smtClean="0"/>
              <a:t>‹#›</a:t>
            </a:fld>
            <a:endParaRPr lang="ru-RU"/>
          </a:p>
        </p:txBody>
      </p:sp>
    </p:spTree>
    <p:extLst>
      <p:ext uri="{BB962C8B-B14F-4D97-AF65-F5344CB8AC3E}">
        <p14:creationId xmlns:p14="http://schemas.microsoft.com/office/powerpoint/2010/main" val="498244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5F0934-52F1-4B48-B9AF-88D654516B69}" type="slidenum">
              <a:rPr lang="ru-RU" smtClean="0"/>
              <a:t>6</a:t>
            </a:fld>
            <a:endParaRPr lang="ru-RU"/>
          </a:p>
        </p:txBody>
      </p:sp>
    </p:spTree>
    <p:extLst>
      <p:ext uri="{BB962C8B-B14F-4D97-AF65-F5344CB8AC3E}">
        <p14:creationId xmlns:p14="http://schemas.microsoft.com/office/powerpoint/2010/main" val="8828775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5F0934-52F1-4B48-B9AF-88D654516B69}" type="slidenum">
              <a:rPr lang="ru-RU" smtClean="0"/>
              <a:t>12</a:t>
            </a:fld>
            <a:endParaRPr lang="ru-RU"/>
          </a:p>
        </p:txBody>
      </p:sp>
    </p:spTree>
    <p:extLst>
      <p:ext uri="{BB962C8B-B14F-4D97-AF65-F5344CB8AC3E}">
        <p14:creationId xmlns:p14="http://schemas.microsoft.com/office/powerpoint/2010/main" val="36123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145F0934-52F1-4B48-B9AF-88D654516B69}" type="slidenum">
              <a:rPr lang="ru-RU" smtClean="0"/>
              <a:t>37</a:t>
            </a:fld>
            <a:endParaRPr lang="ru-RU"/>
          </a:p>
        </p:txBody>
      </p:sp>
    </p:spTree>
    <p:extLst>
      <p:ext uri="{BB962C8B-B14F-4D97-AF65-F5344CB8AC3E}">
        <p14:creationId xmlns:p14="http://schemas.microsoft.com/office/powerpoint/2010/main" val="1081921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BEEAAE0-A69E-45C7-AFD8-BBDEB7906701}" type="datetimeFigureOut">
              <a:rPr lang="ru-RU" smtClean="0"/>
              <a:t>15.10.2020</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13E620C4-FF80-455F-9D91-E927FD5160BC}" type="slidenum">
              <a:rPr lang="ru-RU" smtClean="0"/>
              <a:t>‹#›</a:t>
            </a:fld>
            <a:endParaRPr lang="ru-RU"/>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BEEAAE0-A69E-45C7-AFD8-BBDEB7906701}" type="datetimeFigureOut">
              <a:rPr lang="ru-RU" smtClean="0"/>
              <a:t>15.10.2020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E620C4-FF80-455F-9D91-E927FD5160BC}"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BEEAAE0-A69E-45C7-AFD8-BBDEB7906701}" type="datetimeFigureOut">
              <a:rPr lang="ru-RU" smtClean="0"/>
              <a:t>15.10.2020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E620C4-FF80-455F-9D91-E927FD5160BC}"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BEEAAE0-A69E-45C7-AFD8-BBDEB7906701}" type="datetimeFigureOut">
              <a:rPr lang="ru-RU" smtClean="0"/>
              <a:t>15.10.2020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E620C4-FF80-455F-9D91-E927FD5160BC}"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BEEAAE0-A69E-45C7-AFD8-BBDEB7906701}" type="datetimeFigureOut">
              <a:rPr lang="ru-RU" smtClean="0"/>
              <a:t>15.10.2020</a:t>
            </a:fld>
            <a:endParaRPr lang="ru-RU"/>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3E620C4-FF80-455F-9D91-E927FD5160BC}" type="slidenum">
              <a:rPr lang="ru-RU" smtClean="0"/>
              <a:t>‹#›</a:t>
            </a:fld>
            <a:endParaRPr lang="ru-RU"/>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ru-RU" smtClean="0"/>
              <a:t>Образец заголовка</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BEEAAE0-A69E-45C7-AFD8-BBDEB7906701}" type="datetimeFigureOut">
              <a:rPr lang="ru-RU" smtClean="0"/>
              <a:t>15.10.2020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3E620C4-FF80-455F-9D91-E927FD5160BC}"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BEEAAE0-A69E-45C7-AFD8-BBDEB7906701}" type="datetimeFigureOut">
              <a:rPr lang="ru-RU" smtClean="0"/>
              <a:t>15.10.2020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3E620C4-FF80-455F-9D91-E927FD5160BC}"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BBEEAAE0-A69E-45C7-AFD8-BBDEB7906701}" type="datetimeFigureOut">
              <a:rPr lang="ru-RU" smtClean="0"/>
              <a:t>15.10.2020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3E620C4-FF80-455F-9D91-E927FD5160BC}"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BBEEAAE0-A69E-45C7-AFD8-BBDEB7906701}" type="datetimeFigureOut">
              <a:rPr lang="ru-RU" smtClean="0"/>
              <a:t>15.10.2020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3E620C4-FF80-455F-9D91-E927FD5160B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BEEAAE0-A69E-45C7-AFD8-BBDEB7906701}" type="datetimeFigureOut">
              <a:rPr lang="ru-RU" smtClean="0"/>
              <a:t>15.10.2020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3E620C4-FF80-455F-9D91-E927FD5160BC}" type="slidenum">
              <a:rPr lang="ru-RU" smtClean="0"/>
              <a:t>‹#›</a:t>
            </a:fld>
            <a:endParaRPr lang="ru-RU"/>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5" name="Date Placeholder 4"/>
          <p:cNvSpPr>
            <a:spLocks noGrp="1"/>
          </p:cNvSpPr>
          <p:nvPr>
            <p:ph type="dt" sz="half" idx="10"/>
          </p:nvPr>
        </p:nvSpPr>
        <p:spPr/>
        <p:txBody>
          <a:bodyPr/>
          <a:lstStyle/>
          <a:p>
            <a:fld id="{BBEEAAE0-A69E-45C7-AFD8-BBDEB7906701}" type="datetimeFigureOut">
              <a:rPr lang="ru-RU" smtClean="0"/>
              <a:t>15.10.2020</a:t>
            </a:fld>
            <a:endParaRPr lang="ru-RU"/>
          </a:p>
        </p:txBody>
      </p:sp>
      <p:sp>
        <p:nvSpPr>
          <p:cNvPr id="7" name="Slide Number Placeholder 6"/>
          <p:cNvSpPr>
            <a:spLocks noGrp="1"/>
          </p:cNvSpPr>
          <p:nvPr>
            <p:ph type="sldNum" sz="quarter" idx="12"/>
          </p:nvPr>
        </p:nvSpPr>
        <p:spPr/>
        <p:txBody>
          <a:bodyPr/>
          <a:lstStyle/>
          <a:p>
            <a:fld id="{13E620C4-FF80-455F-9D91-E927FD5160BC}" type="slidenum">
              <a:rPr lang="ru-RU" smtClean="0"/>
              <a:t>‹#›</a:t>
            </a:fld>
            <a:endParaRPr lang="ru-RU"/>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ru-RU"/>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BBEEAAE0-A69E-45C7-AFD8-BBDEB7906701}" type="datetimeFigureOut">
              <a:rPr lang="ru-RU" smtClean="0"/>
              <a:t>15.10.2020</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13E620C4-FF80-455F-9D91-E927FD5160BC}" type="slidenum">
              <a:rPr lang="ru-RU" smtClean="0"/>
              <a:t>‹#›</a:t>
            </a:fld>
            <a:endParaRPr lang="ru-RU"/>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fipi.ru/ege/analiticheskie-i-metodicheskie-materialy#!/tab/173737686-3" TargetMode="External"/><Relationship Id="rId2" Type="http://schemas.openxmlformats.org/officeDocument/2006/relationships/hyperlink" Target="https://fipi.ru/ege/dlya-predmetnyh-komissiy-subektov-rf#!/tab/173729394-3" TargetMode="External"/><Relationship Id="rId1" Type="http://schemas.openxmlformats.org/officeDocument/2006/relationships/slideLayout" Target="../slideLayouts/slideLayout2.xml"/><Relationship Id="rId4" Type="http://schemas.openxmlformats.org/officeDocument/2006/relationships/hyperlink" Target="https://fipi.ru/metodicheskaya-kopilka/metod-rekomendatsii-po-samostoyatelnoy-podgotovke-k-ege" TargetMode="Externa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ru-RU" dirty="0" smtClean="0"/>
              <a:t>Пешкова А.В., зав. Кафедрой ЕМД ИРО</a:t>
            </a:r>
            <a:endParaRPr lang="ru-RU" dirty="0"/>
          </a:p>
        </p:txBody>
      </p:sp>
      <p:sp>
        <p:nvSpPr>
          <p:cNvPr id="2" name="Заголовок 1"/>
          <p:cNvSpPr>
            <a:spLocks noGrp="1"/>
          </p:cNvSpPr>
          <p:nvPr>
            <p:ph type="ctrTitle"/>
          </p:nvPr>
        </p:nvSpPr>
        <p:spPr/>
        <p:txBody>
          <a:bodyPr/>
          <a:lstStyle/>
          <a:p>
            <a:r>
              <a:rPr lang="ru-RU" dirty="0" smtClean="0"/>
              <a:t>Результаты ЕГЭ</a:t>
            </a:r>
            <a:r>
              <a:rPr lang="en-US" dirty="0" smtClean="0"/>
              <a:t>-2020</a:t>
            </a:r>
            <a:r>
              <a:rPr lang="ru-RU" dirty="0" smtClean="0"/>
              <a:t> по физике</a:t>
            </a:r>
            <a:endParaRPr lang="ru-RU" dirty="0"/>
          </a:p>
        </p:txBody>
      </p:sp>
    </p:spTree>
    <p:extLst>
      <p:ext uri="{BB962C8B-B14F-4D97-AF65-F5344CB8AC3E}">
        <p14:creationId xmlns:p14="http://schemas.microsoft.com/office/powerpoint/2010/main" val="940939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группа </a:t>
            </a:r>
            <a:r>
              <a:rPr lang="ru-RU" b="1" dirty="0"/>
              <a:t>обучающихся, набравших от 61 до 80 баллов</a:t>
            </a:r>
            <a:endParaRPr lang="ru-RU" dirty="0"/>
          </a:p>
        </p:txBody>
      </p:sp>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2276872"/>
            <a:ext cx="8683014" cy="443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5975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группа </a:t>
            </a:r>
            <a:r>
              <a:rPr lang="ru-RU" b="1" dirty="0"/>
              <a:t>обучающихся, набравших свыше 81 </a:t>
            </a:r>
            <a:r>
              <a:rPr lang="ru-RU" b="1" dirty="0" smtClean="0"/>
              <a:t>балла</a:t>
            </a:r>
            <a:endParaRPr lang="ru-RU" dirty="0"/>
          </a:p>
        </p:txBody>
      </p:sp>
      <p:pic>
        <p:nvPicPr>
          <p:cNvPr id="1024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2132856"/>
            <a:ext cx="8496943" cy="4603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64948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408372"/>
            <a:ext cx="8784976" cy="1039427"/>
          </a:xfrm>
        </p:spPr>
        <p:txBody>
          <a:bodyPr>
            <a:normAutofit fontScale="90000"/>
          </a:bodyPr>
          <a:lstStyle/>
          <a:p>
            <a:r>
              <a:rPr lang="ru-RU" b="1" dirty="0"/>
              <a:t> </a:t>
            </a:r>
            <a:r>
              <a:rPr lang="ru-RU" sz="3900" b="1" dirty="0"/>
              <a:t>Средний процент усвоения по разделам в среднем по регион</a:t>
            </a:r>
            <a:r>
              <a:rPr lang="ru-RU" dirty="0"/>
              <a:t>у</a:t>
            </a:r>
          </a:p>
        </p:txBody>
      </p:sp>
      <p:sp>
        <p:nvSpPr>
          <p:cNvPr id="3" name="Объект 2"/>
          <p:cNvSpPr>
            <a:spLocks noGrp="1"/>
          </p:cNvSpPr>
          <p:nvPr>
            <p:ph idx="1"/>
          </p:nvPr>
        </p:nvSpPr>
        <p:spPr/>
        <p:txBody>
          <a:bodyPr/>
          <a:lstStyle/>
          <a:p>
            <a:r>
              <a:rPr lang="ru-RU" dirty="0"/>
              <a:t>механика – 54</a:t>
            </a:r>
            <a:r>
              <a:rPr lang="ru-RU" dirty="0" smtClean="0"/>
              <a:t>%; 		на 10%</a:t>
            </a:r>
            <a:endParaRPr lang="ru-RU" dirty="0"/>
          </a:p>
          <a:p>
            <a:r>
              <a:rPr lang="ru-RU" dirty="0" smtClean="0"/>
              <a:t>МКТ </a:t>
            </a:r>
            <a:r>
              <a:rPr lang="ru-RU" dirty="0"/>
              <a:t>и термодинамика – 57</a:t>
            </a:r>
            <a:r>
              <a:rPr lang="ru-RU" dirty="0" smtClean="0"/>
              <a:t>%; 		на 4%</a:t>
            </a:r>
            <a:endParaRPr lang="ru-RU" dirty="0"/>
          </a:p>
          <a:p>
            <a:r>
              <a:rPr lang="ru-RU" dirty="0" smtClean="0"/>
              <a:t>электродинамика </a:t>
            </a:r>
            <a:r>
              <a:rPr lang="ru-RU" dirty="0"/>
              <a:t>– 53</a:t>
            </a:r>
            <a:r>
              <a:rPr lang="ru-RU" dirty="0" smtClean="0"/>
              <a:t>%;		на %5</a:t>
            </a:r>
            <a:endParaRPr lang="ru-RU" dirty="0"/>
          </a:p>
          <a:p>
            <a:r>
              <a:rPr lang="ru-RU" dirty="0" smtClean="0"/>
              <a:t>квантовая </a:t>
            </a:r>
            <a:r>
              <a:rPr lang="ru-RU" dirty="0"/>
              <a:t>физика – 57</a:t>
            </a:r>
            <a:r>
              <a:rPr lang="ru-RU" dirty="0" smtClean="0"/>
              <a:t>%;		на 7%</a:t>
            </a:r>
            <a:endParaRPr lang="ru-RU" dirty="0"/>
          </a:p>
          <a:p>
            <a:r>
              <a:rPr lang="ru-RU" dirty="0" smtClean="0"/>
              <a:t>методы </a:t>
            </a:r>
            <a:r>
              <a:rPr lang="ru-RU" dirty="0"/>
              <a:t>научного познания – 81</a:t>
            </a:r>
            <a:r>
              <a:rPr lang="ru-RU" dirty="0" smtClean="0"/>
              <a:t>%;		на 32%</a:t>
            </a:r>
            <a:endParaRPr lang="ru-RU" dirty="0"/>
          </a:p>
          <a:p>
            <a:r>
              <a:rPr lang="ru-RU" dirty="0" smtClean="0"/>
              <a:t>элементы </a:t>
            </a:r>
            <a:r>
              <a:rPr lang="ru-RU" dirty="0"/>
              <a:t>астрофизики – 63</a:t>
            </a:r>
            <a:r>
              <a:rPr lang="ru-RU" dirty="0" smtClean="0"/>
              <a:t>%. 		На 2%</a:t>
            </a:r>
            <a:endParaRPr lang="ru-RU" dirty="0"/>
          </a:p>
          <a:p>
            <a:endParaRPr lang="ru-RU" dirty="0"/>
          </a:p>
        </p:txBody>
      </p:sp>
      <p:sp>
        <p:nvSpPr>
          <p:cNvPr id="4" name="Выгнутая вверх стрелка 3"/>
          <p:cNvSpPr/>
          <p:nvPr/>
        </p:nvSpPr>
        <p:spPr>
          <a:xfrm>
            <a:off x="5825243" y="4069060"/>
            <a:ext cx="648072" cy="21602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5" name="Выгнутая вниз стрелка 4"/>
          <p:cNvSpPr/>
          <p:nvPr/>
        </p:nvSpPr>
        <p:spPr>
          <a:xfrm>
            <a:off x="5814404" y="2348880"/>
            <a:ext cx="648072" cy="21602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6" name="Выгнутая вниз стрелка 5"/>
          <p:cNvSpPr/>
          <p:nvPr/>
        </p:nvSpPr>
        <p:spPr>
          <a:xfrm>
            <a:off x="6138440" y="3717032"/>
            <a:ext cx="648072" cy="216024"/>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pic>
        <p:nvPicPr>
          <p:cNvPr id="1126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0654" y="2780928"/>
            <a:ext cx="6651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0654" y="3212976"/>
            <a:ext cx="665163"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Выгнутая вверх стрелка 9"/>
          <p:cNvSpPr/>
          <p:nvPr/>
        </p:nvSpPr>
        <p:spPr>
          <a:xfrm>
            <a:off x="3920319" y="1957053"/>
            <a:ext cx="648072" cy="216024"/>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Tree>
    <p:extLst>
      <p:ext uri="{BB962C8B-B14F-4D97-AF65-F5344CB8AC3E}">
        <p14:creationId xmlns:p14="http://schemas.microsoft.com/office/powerpoint/2010/main" val="161492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Задания 27-32</a:t>
            </a:r>
          </a:p>
        </p:txBody>
      </p:sp>
      <p:sp>
        <p:nvSpPr>
          <p:cNvPr id="3" name="Объект 2"/>
          <p:cNvSpPr>
            <a:spLocks noGrp="1"/>
          </p:cNvSpPr>
          <p:nvPr>
            <p:ph idx="1"/>
          </p:nvPr>
        </p:nvSpPr>
        <p:spPr/>
        <p:txBody>
          <a:bodyPr>
            <a:normAutofit fontScale="92500" lnSpcReduction="20000"/>
          </a:bodyPr>
          <a:lstStyle/>
          <a:p>
            <a:pPr marL="114300" indent="0">
              <a:buNone/>
            </a:pPr>
            <a:r>
              <a:rPr lang="ru-RU" dirty="0"/>
              <a:t>1) неверная модель для ситуации, описанной в условии задачи – неверная запись исходных формул, возможно, вызванная невнимательностью и близостью сюжета задачи к одному из уже известных участникам, что побудило не дочитывать и не принять во внимание часть условия задачи; </a:t>
            </a:r>
          </a:p>
          <a:p>
            <a:pPr marL="114300" indent="0">
              <a:buNone/>
            </a:pPr>
            <a:r>
              <a:rPr lang="ru-RU" dirty="0"/>
              <a:t>2) ошибки в анализе функций и построении их графиков;</a:t>
            </a:r>
          </a:p>
          <a:p>
            <a:pPr marL="114300" indent="0">
              <a:buNone/>
            </a:pPr>
            <a:r>
              <a:rPr lang="ru-RU" dirty="0"/>
              <a:t>3) использование необоснованных и непроверенных допущений, которые оказались неверными в условиях решаемых задач;</a:t>
            </a:r>
          </a:p>
          <a:p>
            <a:pPr marL="114300" indent="0">
              <a:buNone/>
            </a:pPr>
            <a:r>
              <a:rPr lang="ru-RU" dirty="0"/>
              <a:t>4) попытки быстренько в ущерб качеству решить простую задачу 28, что фатально сказалось на качестве записи исходных формул. </a:t>
            </a:r>
          </a:p>
        </p:txBody>
      </p:sp>
    </p:spTree>
    <p:extLst>
      <p:ext uri="{BB962C8B-B14F-4D97-AF65-F5344CB8AC3E}">
        <p14:creationId xmlns:p14="http://schemas.microsoft.com/office/powerpoint/2010/main" val="13795557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Задача 27</a:t>
            </a:r>
          </a:p>
        </p:txBody>
      </p:sp>
      <p:sp>
        <p:nvSpPr>
          <p:cNvPr id="3" name="Объект 2"/>
          <p:cNvSpPr>
            <a:spLocks noGrp="1"/>
          </p:cNvSpPr>
          <p:nvPr>
            <p:ph idx="1"/>
          </p:nvPr>
        </p:nvSpPr>
        <p:spPr/>
        <p:txBody>
          <a:bodyPr>
            <a:normAutofit fontScale="62500" lnSpcReduction="20000"/>
          </a:bodyPr>
          <a:lstStyle/>
          <a:p>
            <a:pPr marL="114300" indent="0">
              <a:buNone/>
            </a:pPr>
            <a:r>
              <a:rPr lang="ru-RU" dirty="0"/>
              <a:t>С</a:t>
            </a:r>
            <a:r>
              <a:rPr lang="ru-RU" dirty="0" smtClean="0"/>
              <a:t>правились</a:t>
            </a:r>
            <a:r>
              <a:rPr lang="ru-RU" dirty="0"/>
              <a:t>, 24,8% участников, что на 8,6% ниже, чем в 2019 </a:t>
            </a:r>
            <a:r>
              <a:rPr lang="ru-RU" dirty="0" smtClean="0"/>
              <a:t>году</a:t>
            </a:r>
          </a:p>
          <a:p>
            <a:pPr marL="114300" indent="0">
              <a:buNone/>
            </a:pPr>
            <a:r>
              <a:rPr lang="ru-RU" dirty="0"/>
              <a:t>В задаче требовалось перестроить исходный график зависимости одного из параметров идеального газа от другого (например, внутренней энергии от объёма) для двухступенчатого процесса в новых координатах (</a:t>
            </a:r>
            <a:r>
              <a:rPr lang="en-US" dirty="0"/>
              <a:t>p</a:t>
            </a:r>
            <a:r>
              <a:rPr lang="ru-RU" dirty="0"/>
              <a:t>V) и объяснить построение, опираясь на законы молекулярной физики. </a:t>
            </a:r>
            <a:endParaRPr lang="ru-RU" dirty="0" smtClean="0"/>
          </a:p>
          <a:p>
            <a:pPr marL="114300" indent="0">
              <a:buNone/>
            </a:pPr>
            <a:r>
              <a:rPr lang="ru-RU" dirty="0"/>
              <a:t>Основные ошибки:</a:t>
            </a:r>
          </a:p>
          <a:p>
            <a:pPr lvl="0"/>
            <a:r>
              <a:rPr lang="ru-RU" dirty="0" smtClean="0"/>
              <a:t>Неумение чертить график изотермического процесса в осях </a:t>
            </a:r>
            <a:r>
              <a:rPr lang="en-US" dirty="0" smtClean="0"/>
              <a:t>PV</a:t>
            </a:r>
            <a:endParaRPr lang="ru-RU" dirty="0" smtClean="0"/>
          </a:p>
          <a:p>
            <a:pPr lvl="0"/>
            <a:r>
              <a:rPr lang="x-none" smtClean="0"/>
              <a:t>отсутствие </a:t>
            </a:r>
            <a:r>
              <a:rPr lang="x-none"/>
              <a:t>ссылок на законы (в основном);</a:t>
            </a:r>
            <a:endParaRPr lang="ru-RU" dirty="0"/>
          </a:p>
          <a:p>
            <a:pPr lvl="0"/>
            <a:r>
              <a:rPr lang="x-none"/>
              <a:t>отсутствие координат контрольных точек на перестроенной диаграмме (почти повальная ошибка), т.е. непонимание, что график – это не просто линия, а подписанные оси отмеченной единицей масштаба и размеченные значения контрольных точек;</a:t>
            </a:r>
            <a:endParaRPr lang="ru-RU" dirty="0"/>
          </a:p>
          <a:p>
            <a:pPr lvl="0"/>
            <a:r>
              <a:rPr lang="x-none"/>
              <a:t>неверное отображение изотермического процесса на </a:t>
            </a:r>
            <a:r>
              <a:rPr lang="en-US" dirty="0" err="1"/>
              <a:t>pV</a:t>
            </a:r>
            <a:r>
              <a:rPr lang="x-none"/>
              <a:t>-диаграмме.</a:t>
            </a:r>
            <a:endParaRPr lang="ru-RU" dirty="0"/>
          </a:p>
          <a:p>
            <a:pPr marL="114300" indent="0">
              <a:buNone/>
            </a:pPr>
            <a:r>
              <a:rPr lang="ru-RU" dirty="0"/>
              <a:t>Можно порекомендовать участникам отработать модели описания </a:t>
            </a:r>
            <a:r>
              <a:rPr lang="ru-RU" dirty="0" err="1"/>
              <a:t>изопроцессов</a:t>
            </a:r>
            <a:r>
              <a:rPr lang="ru-RU" dirty="0"/>
              <a:t>, стартуя с уравнения </a:t>
            </a:r>
            <a:r>
              <a:rPr lang="ru-RU" dirty="0" err="1"/>
              <a:t>Клапейрона</a:t>
            </a:r>
            <a:r>
              <a:rPr lang="ru-RU" dirty="0"/>
              <a:t>-Менделеева, и проговорить вид математических функций, связывающих один параметр состояния газа с другим</a:t>
            </a:r>
            <a:r>
              <a:rPr lang="ru-RU" dirty="0" smtClean="0"/>
              <a:t>.</a:t>
            </a:r>
            <a:endParaRPr lang="ru-RU" dirty="0"/>
          </a:p>
        </p:txBody>
      </p:sp>
    </p:spTree>
    <p:extLst>
      <p:ext uri="{BB962C8B-B14F-4D97-AF65-F5344CB8AC3E}">
        <p14:creationId xmlns:p14="http://schemas.microsoft.com/office/powerpoint/2010/main" val="30123698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Задача 28</a:t>
            </a:r>
          </a:p>
        </p:txBody>
      </p:sp>
      <p:sp>
        <p:nvSpPr>
          <p:cNvPr id="3" name="Объект 2"/>
          <p:cNvSpPr>
            <a:spLocks noGrp="1"/>
          </p:cNvSpPr>
          <p:nvPr>
            <p:ph idx="1"/>
          </p:nvPr>
        </p:nvSpPr>
        <p:spPr/>
        <p:txBody>
          <a:bodyPr>
            <a:normAutofit fontScale="62500" lnSpcReduction="20000"/>
          </a:bodyPr>
          <a:lstStyle/>
          <a:p>
            <a:pPr marL="114300" indent="0">
              <a:buNone/>
            </a:pPr>
            <a:r>
              <a:rPr lang="ru-RU" dirty="0"/>
              <a:t>С</a:t>
            </a:r>
            <a:r>
              <a:rPr lang="ru-RU" dirty="0" smtClean="0"/>
              <a:t>правились </a:t>
            </a:r>
            <a:r>
              <a:rPr lang="ru-RU" dirty="0"/>
              <a:t>18,8% </a:t>
            </a:r>
            <a:r>
              <a:rPr lang="ru-RU" dirty="0" smtClean="0"/>
              <a:t>участников;</a:t>
            </a:r>
          </a:p>
          <a:p>
            <a:pPr marL="114300" indent="0">
              <a:buNone/>
            </a:pPr>
            <a:r>
              <a:rPr lang="ru-RU" dirty="0"/>
              <a:t>Т</a:t>
            </a:r>
            <a:r>
              <a:rPr lang="ru-RU" dirty="0" smtClean="0"/>
              <a:t>ребовалось </a:t>
            </a:r>
            <a:r>
              <a:rPr lang="ru-RU" dirty="0"/>
              <a:t>определить модуль силы реакции левой вертикальной стенки ящика на невесомый стержень заданной длины, неподвижно стоящий в ящике, уткнувшись правым концом в угол, если на некотором расстоянии от правого конца к стержню был подвешен груз заданной массы</a:t>
            </a:r>
            <a:r>
              <a:rPr lang="ru-RU" dirty="0" smtClean="0"/>
              <a:t>.</a:t>
            </a:r>
          </a:p>
          <a:p>
            <a:pPr marL="114300" indent="0">
              <a:buNone/>
            </a:pPr>
            <a:r>
              <a:rPr lang="ru-RU" dirty="0" smtClean="0"/>
              <a:t>Основные ошибки:</a:t>
            </a:r>
          </a:p>
          <a:p>
            <a:pPr lvl="0"/>
            <a:endParaRPr lang="ru-RU" dirty="0" smtClean="0"/>
          </a:p>
          <a:p>
            <a:pPr lvl="0"/>
            <a:r>
              <a:rPr lang="x-none" smtClean="0"/>
              <a:t>неверная </a:t>
            </a:r>
            <a:r>
              <a:rPr lang="x-none"/>
              <a:t>запись уравнения моментов по тем силам, которые были включены в её состав, в том числе были попытки записать уравнение относительно точки подвеса груза или относительно центра стержня, в которых не учитывались ненулевые в этом случае моменты либо одной, либо двух взаимноперпендикулярных сил, на которые раскладывается реакция ящика на стержень со стороны угла; такая ошибка была фатальной, т.к. неверная исходная формула вела к результату в 0 баллов;</a:t>
            </a:r>
            <a:endParaRPr lang="ru-RU" dirty="0"/>
          </a:p>
          <a:p>
            <a:pPr lvl="0"/>
            <a:r>
              <a:rPr lang="x-none"/>
              <a:t>неверная запись плеч сил, например, через </a:t>
            </a:r>
            <a:r>
              <a:rPr lang="en-US" dirty="0"/>
              <a:t>cos</a:t>
            </a:r>
            <a:r>
              <a:rPr lang="x-none"/>
              <a:t>45 и </a:t>
            </a:r>
            <a:r>
              <a:rPr lang="en-US" dirty="0"/>
              <a:t>cos</a:t>
            </a:r>
            <a:r>
              <a:rPr lang="x-none"/>
              <a:t>45 без каких-либо пояснений, что в случае 45 градусов косинус и синус равны, или даже сразу через « », минуя символьные обозначения и опуская вычисление проекций; такая ошибка является пропуском шага в преобразованиях или ошибкой в преобразованиях и ведёт к результату в 1 балл</a:t>
            </a:r>
            <a:r>
              <a:rPr lang="x-none" smtClean="0"/>
              <a:t>.</a:t>
            </a:r>
            <a:endParaRPr lang="ru-RU" dirty="0"/>
          </a:p>
        </p:txBody>
      </p:sp>
    </p:spTree>
    <p:extLst>
      <p:ext uri="{BB962C8B-B14F-4D97-AF65-F5344CB8AC3E}">
        <p14:creationId xmlns:p14="http://schemas.microsoft.com/office/powerpoint/2010/main" val="2607760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Задача 29</a:t>
            </a:r>
            <a:endParaRPr lang="ru-RU" dirty="0"/>
          </a:p>
        </p:txBody>
      </p:sp>
      <p:sp>
        <p:nvSpPr>
          <p:cNvPr id="3" name="Объект 2"/>
          <p:cNvSpPr>
            <a:spLocks noGrp="1"/>
          </p:cNvSpPr>
          <p:nvPr>
            <p:ph idx="1"/>
          </p:nvPr>
        </p:nvSpPr>
        <p:spPr/>
        <p:txBody>
          <a:bodyPr>
            <a:normAutofit fontScale="77500" lnSpcReduction="20000"/>
          </a:bodyPr>
          <a:lstStyle/>
          <a:p>
            <a:pPr marL="114300" indent="0">
              <a:buNone/>
            </a:pPr>
            <a:r>
              <a:rPr lang="ru-RU" dirty="0" smtClean="0"/>
              <a:t>Справились </a:t>
            </a:r>
            <a:r>
              <a:rPr lang="ru-RU" dirty="0"/>
              <a:t>около 6,6% участников, что существенно меньше, чем в 2019 (когда справились 33,4</a:t>
            </a:r>
            <a:r>
              <a:rPr lang="ru-RU" dirty="0" smtClean="0"/>
              <a:t>%)</a:t>
            </a:r>
          </a:p>
          <a:p>
            <a:pPr marL="114300" indent="0">
              <a:buNone/>
            </a:pPr>
            <a:r>
              <a:rPr lang="ru-RU" dirty="0"/>
              <a:t>Н</a:t>
            </a:r>
            <a:r>
              <a:rPr lang="ru-RU" dirty="0" smtClean="0"/>
              <a:t>а </a:t>
            </a:r>
            <a:r>
              <a:rPr lang="ru-RU" dirty="0"/>
              <a:t>двух параллельных нерастяжимых нитях была подвешена горизонтально пробирка с газом. В какой-то момент под воздействием нагревания пробка вылетала, нити сразу же обрывались. Требовалось найти максимальную длину этих нитей, если была известна скорость вылета пробки и массы пробирки и </a:t>
            </a:r>
            <a:r>
              <a:rPr lang="ru-RU" dirty="0" smtClean="0"/>
              <a:t>пробки</a:t>
            </a:r>
          </a:p>
          <a:p>
            <a:pPr marL="114300" indent="0">
              <a:buNone/>
            </a:pPr>
            <a:r>
              <a:rPr lang="ru-RU" dirty="0"/>
              <a:t>Остальные основные ошибки:</a:t>
            </a:r>
          </a:p>
          <a:p>
            <a:pPr lvl="0"/>
            <a:r>
              <a:rPr lang="ru-RU" dirty="0" smtClean="0"/>
              <a:t>Неверный анализ происходящего в задаче</a:t>
            </a:r>
          </a:p>
          <a:p>
            <a:pPr lvl="0"/>
            <a:r>
              <a:rPr lang="x-none" smtClean="0"/>
              <a:t>неверная </a:t>
            </a:r>
            <a:r>
              <a:rPr lang="x-none"/>
              <a:t>запись закона сохранения импульса для системы тел «пробирка» и «пробка»;</a:t>
            </a:r>
            <a:endParaRPr lang="ru-RU" dirty="0"/>
          </a:p>
          <a:p>
            <a:pPr lvl="0"/>
            <a:r>
              <a:rPr lang="x-none"/>
              <a:t>попытки записать второй закон Ньютона с одной стороны, через силы, с другой стороны, через изменение импульса пробирки за некий промежуток времени, и искусственные, не приводящие к решению попытки определить это время каким-то способом.</a:t>
            </a:r>
            <a:endParaRPr lang="ru-RU" dirty="0"/>
          </a:p>
          <a:p>
            <a:endParaRPr lang="ru-RU" dirty="0"/>
          </a:p>
        </p:txBody>
      </p:sp>
    </p:spTree>
    <p:extLst>
      <p:ext uri="{BB962C8B-B14F-4D97-AF65-F5344CB8AC3E}">
        <p14:creationId xmlns:p14="http://schemas.microsoft.com/office/powerpoint/2010/main" val="3897865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Задача 30</a:t>
            </a:r>
            <a:endParaRPr lang="ru-RU" dirty="0"/>
          </a:p>
        </p:txBody>
      </p:sp>
      <p:sp>
        <p:nvSpPr>
          <p:cNvPr id="3" name="Объект 2"/>
          <p:cNvSpPr>
            <a:spLocks noGrp="1"/>
          </p:cNvSpPr>
          <p:nvPr>
            <p:ph idx="1"/>
          </p:nvPr>
        </p:nvSpPr>
        <p:spPr/>
        <p:txBody>
          <a:bodyPr>
            <a:normAutofit fontScale="70000" lnSpcReduction="20000"/>
          </a:bodyPr>
          <a:lstStyle/>
          <a:p>
            <a:pPr marL="114300" indent="0">
              <a:buNone/>
            </a:pPr>
            <a:r>
              <a:rPr lang="ru-RU" dirty="0"/>
              <a:t>С</a:t>
            </a:r>
            <a:r>
              <a:rPr lang="ru-RU" dirty="0" smtClean="0"/>
              <a:t>правились </a:t>
            </a:r>
            <a:r>
              <a:rPr lang="ru-RU" dirty="0"/>
              <a:t>11,3% участников, что меньше, чем в 2019 (17%) и отражает традиционную трудность задач на влажность </a:t>
            </a:r>
            <a:r>
              <a:rPr lang="ru-RU" dirty="0" smtClean="0"/>
              <a:t>воздуха</a:t>
            </a:r>
          </a:p>
          <a:p>
            <a:pPr marL="114300" indent="0">
              <a:buNone/>
            </a:pPr>
            <a:r>
              <a:rPr lang="ru-RU" dirty="0" smtClean="0"/>
              <a:t>Человек</a:t>
            </a:r>
            <a:r>
              <a:rPr lang="ru-RU" dirty="0"/>
              <a:t>, находящийся в закрытой комнате, вдыхал воздух одной температуры и влажности, а выдыхал воздух другой температуры и 100%-ной влажности. Требовалось определить, какое количество воды теряло тело человека за 1 час за счёт дыхания, считая, что влажность в комнате не изменяется, вдыхаемый и выдыхаемый объёмы одинаковы и известны, а давления насыщенного водяного пара при этих двух температурах известны</a:t>
            </a:r>
            <a:r>
              <a:rPr lang="ru-RU" dirty="0" smtClean="0"/>
              <a:t>.</a:t>
            </a:r>
          </a:p>
          <a:p>
            <a:pPr marL="114300" indent="0">
              <a:buNone/>
            </a:pPr>
            <a:r>
              <a:rPr lang="ru-RU" dirty="0"/>
              <a:t>Основные ошибки:</a:t>
            </a:r>
          </a:p>
          <a:p>
            <a:pPr lvl="0"/>
            <a:r>
              <a:rPr lang="x-none"/>
              <a:t>использование молярной массы сухого воздуха вместо молярной массы водяного пара;</a:t>
            </a:r>
            <a:endParaRPr lang="ru-RU" dirty="0"/>
          </a:p>
          <a:p>
            <a:pPr lvl="0"/>
            <a:r>
              <a:rPr lang="x-none"/>
              <a:t>попытки искать количество воды в комнате, а не потерянное человеком (т.е. неверный расчёт объёма, в котором вычислять количество воды;</a:t>
            </a:r>
            <a:endParaRPr lang="ru-RU" dirty="0"/>
          </a:p>
          <a:p>
            <a:pPr lvl="0"/>
            <a:r>
              <a:rPr lang="x-none"/>
              <a:t>путаница в индексах, относящих объёмы, массы, давления, плотности к вдыхаемому или выдыхаемому воздуху;</a:t>
            </a:r>
            <a:endParaRPr lang="ru-RU" dirty="0"/>
          </a:p>
          <a:p>
            <a:pPr lvl="0"/>
            <a:r>
              <a:rPr lang="x-none"/>
              <a:t>невнимательность или неаккуратность при довольно большом объёме преобразований, которые надо было выполнить.</a:t>
            </a:r>
            <a:endParaRPr lang="ru-RU" dirty="0"/>
          </a:p>
          <a:p>
            <a:endParaRPr lang="ru-RU" dirty="0"/>
          </a:p>
        </p:txBody>
      </p:sp>
    </p:spTree>
    <p:extLst>
      <p:ext uri="{BB962C8B-B14F-4D97-AF65-F5344CB8AC3E}">
        <p14:creationId xmlns:p14="http://schemas.microsoft.com/office/powerpoint/2010/main" val="40203161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Задача 31</a:t>
            </a:r>
            <a:endParaRPr lang="ru-RU" dirty="0"/>
          </a:p>
        </p:txBody>
      </p:sp>
      <p:sp>
        <p:nvSpPr>
          <p:cNvPr id="3" name="Объект 2"/>
          <p:cNvSpPr>
            <a:spLocks noGrp="1"/>
          </p:cNvSpPr>
          <p:nvPr>
            <p:ph idx="1"/>
          </p:nvPr>
        </p:nvSpPr>
        <p:spPr>
          <a:xfrm>
            <a:off x="179512" y="1628800"/>
            <a:ext cx="8784976" cy="5112568"/>
          </a:xfrm>
        </p:spPr>
        <p:txBody>
          <a:bodyPr>
            <a:normAutofit fontScale="62500" lnSpcReduction="20000"/>
          </a:bodyPr>
          <a:lstStyle/>
          <a:p>
            <a:pPr marL="114300" indent="0">
              <a:buNone/>
            </a:pPr>
            <a:r>
              <a:rPr lang="ru-RU" dirty="0"/>
              <a:t>С</a:t>
            </a:r>
            <a:r>
              <a:rPr lang="ru-RU" dirty="0" smtClean="0"/>
              <a:t>правились </a:t>
            </a:r>
            <a:r>
              <a:rPr lang="ru-RU" dirty="0"/>
              <a:t>8,6% выпускников, что на 5,1% меньше, чем в 2019 </a:t>
            </a:r>
            <a:r>
              <a:rPr lang="ru-RU" dirty="0" smtClean="0"/>
              <a:t>году</a:t>
            </a:r>
          </a:p>
          <a:p>
            <a:pPr marL="114300" indent="0">
              <a:buNone/>
            </a:pPr>
            <a:r>
              <a:rPr lang="ru-RU" dirty="0"/>
              <a:t>П</a:t>
            </a:r>
            <a:r>
              <a:rPr lang="ru-RU" dirty="0" smtClean="0"/>
              <a:t>роводящий </a:t>
            </a:r>
            <a:r>
              <a:rPr lang="ru-RU" dirty="0"/>
              <a:t>контур, представляющий собой прямоугольник с известными сторонами и с одной диагональю (т.е. содержащий 5 прямолинейных проводников трёх разных длин), подключен к источнику с заданной </a:t>
            </a:r>
            <a:r>
              <a:rPr lang="ru-RU" dirty="0" err="1"/>
              <a:t>э.д.с</a:t>
            </a:r>
            <a:r>
              <a:rPr lang="ru-RU" dirty="0"/>
              <a:t>. (внутренним сопротивлением которого можно пренебречь) и помещён в магнитное поле с индукцией заданной ориентации и величины. Требовалось сделать рисунок с указанием сил, действующих на контур, и найти, с какой результирующей силой магнитное поле действует на </a:t>
            </a:r>
            <a:r>
              <a:rPr lang="ru-RU" dirty="0" smtClean="0"/>
              <a:t>контур</a:t>
            </a:r>
          </a:p>
          <a:p>
            <a:pPr marL="114300" indent="0">
              <a:buNone/>
            </a:pPr>
            <a:r>
              <a:rPr lang="ru-RU" dirty="0"/>
              <a:t>О</a:t>
            </a:r>
            <a:r>
              <a:rPr lang="ru-RU" dirty="0" smtClean="0"/>
              <a:t>сновные </a:t>
            </a:r>
            <a:r>
              <a:rPr lang="ru-RU" dirty="0"/>
              <a:t>ошибки:</a:t>
            </a:r>
          </a:p>
          <a:p>
            <a:pPr lvl="0"/>
            <a:r>
              <a:rPr lang="ru-RU" dirty="0" smtClean="0"/>
              <a:t>Неправильная оценка распределения токов в цепи</a:t>
            </a:r>
          </a:p>
          <a:p>
            <a:pPr lvl="0"/>
            <a:r>
              <a:rPr lang="x-none" smtClean="0"/>
              <a:t>неверный </a:t>
            </a:r>
            <a:r>
              <a:rPr lang="x-none"/>
              <a:t>расчёт длин проводников, выступающих эквивалентными резисторами – ошибка в преобразованиях;</a:t>
            </a:r>
            <a:endParaRPr lang="ru-RU" dirty="0"/>
          </a:p>
          <a:p>
            <a:pPr lvl="0"/>
            <a:r>
              <a:rPr lang="x-none"/>
              <a:t>использование величины общего тока в цепи, полученного применением закона Ома к рассчитанному сопротивлению трёх параллельных ветвей, в качестве того единственного значения, которое определяет величину всех трёх сил Ампера (действующих на три ветви соответственно),  - ошибка в записи сил Ампера;</a:t>
            </a:r>
            <a:endParaRPr lang="ru-RU" dirty="0"/>
          </a:p>
          <a:p>
            <a:pPr lvl="0"/>
            <a:r>
              <a:rPr lang="x-none"/>
              <a:t>ошибки в определении направления силы Ампера, вызванные либо незнанием правила левой руки, либо неверным определением направления протекания тока по изображению источника с указанными полярностями;</a:t>
            </a:r>
            <a:endParaRPr lang="ru-RU" dirty="0"/>
          </a:p>
          <a:p>
            <a:pPr lvl="0"/>
            <a:r>
              <a:rPr lang="x-none"/>
              <a:t>неверная запись силы Ампера, действующей на диагональ прямоугольника (без учета того, что между проводником и вектором индукции поля, параллельным одной из сторон прямоугольника, имеется отличный от 90 градусов угол</a:t>
            </a:r>
            <a:r>
              <a:rPr lang="x-none" smtClean="0"/>
              <a:t>).</a:t>
            </a:r>
            <a:endParaRPr lang="ru-RU" dirty="0"/>
          </a:p>
        </p:txBody>
      </p:sp>
    </p:spTree>
    <p:extLst>
      <p:ext uri="{BB962C8B-B14F-4D97-AF65-F5344CB8AC3E}">
        <p14:creationId xmlns:p14="http://schemas.microsoft.com/office/powerpoint/2010/main" val="35146912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a:t>Задача 32</a:t>
            </a:r>
            <a:endParaRPr lang="ru-RU" dirty="0"/>
          </a:p>
        </p:txBody>
      </p:sp>
      <p:sp>
        <p:nvSpPr>
          <p:cNvPr id="3" name="Объект 2"/>
          <p:cNvSpPr>
            <a:spLocks noGrp="1"/>
          </p:cNvSpPr>
          <p:nvPr>
            <p:ph idx="1"/>
          </p:nvPr>
        </p:nvSpPr>
        <p:spPr/>
        <p:txBody>
          <a:bodyPr>
            <a:normAutofit fontScale="85000" lnSpcReduction="20000"/>
          </a:bodyPr>
          <a:lstStyle/>
          <a:p>
            <a:pPr marL="114300" indent="0">
              <a:buNone/>
            </a:pPr>
            <a:r>
              <a:rPr lang="ru-RU" dirty="0"/>
              <a:t>12,3% выпускников справились с задачей, что на 5% больше, чем 2019 </a:t>
            </a:r>
            <a:r>
              <a:rPr lang="ru-RU" dirty="0" smtClean="0"/>
              <a:t>году</a:t>
            </a:r>
          </a:p>
          <a:p>
            <a:pPr marL="114300" indent="0">
              <a:buNone/>
            </a:pPr>
            <a:r>
              <a:rPr lang="ru-RU" dirty="0"/>
              <a:t>В задаче требовалось построить изображения в собирающей линзе двух точечных источников, размещённых на главной оптической оси по разные стороны от линзы. По условию источники размещались так, что их изображения совпадали. Нужно также было определить оптическую силу линзы по заданному расстоянию между источниками и одному из расстояний от источника до линзы.</a:t>
            </a:r>
          </a:p>
          <a:p>
            <a:pPr marL="114300" indent="0">
              <a:buNone/>
            </a:pPr>
            <a:r>
              <a:rPr lang="ru-RU" dirty="0"/>
              <a:t>О</a:t>
            </a:r>
            <a:r>
              <a:rPr lang="ru-RU" dirty="0" smtClean="0"/>
              <a:t>сновные </a:t>
            </a:r>
            <a:r>
              <a:rPr lang="ru-RU" dirty="0"/>
              <a:t>ошибки</a:t>
            </a:r>
            <a:r>
              <a:rPr lang="ru-RU" dirty="0" smtClean="0"/>
              <a:t>:</a:t>
            </a:r>
          </a:p>
          <a:p>
            <a:r>
              <a:rPr lang="ru-RU" dirty="0" smtClean="0"/>
              <a:t>Построение такого хода лучей, при котором изображения не совпадают</a:t>
            </a:r>
            <a:endParaRPr lang="ru-RU" dirty="0"/>
          </a:p>
          <a:p>
            <a:pPr lvl="0"/>
            <a:r>
              <a:rPr lang="x-none"/>
              <a:t>недостроенные рисунки (ход лучей только до линзы или только после линзы);</a:t>
            </a:r>
            <a:endParaRPr lang="ru-RU" dirty="0"/>
          </a:p>
          <a:p>
            <a:pPr lvl="0"/>
            <a:r>
              <a:rPr lang="x-none"/>
              <a:t>неверный знак в формуле тонкой линзы для одного из источников.</a:t>
            </a:r>
            <a:endParaRPr lang="ru-RU" dirty="0"/>
          </a:p>
          <a:p>
            <a:pPr marL="114300" indent="0">
              <a:buNone/>
            </a:pPr>
            <a:endParaRPr lang="ru-RU" dirty="0"/>
          </a:p>
        </p:txBody>
      </p:sp>
    </p:spTree>
    <p:extLst>
      <p:ext uri="{BB962C8B-B14F-4D97-AF65-F5344CB8AC3E}">
        <p14:creationId xmlns:p14="http://schemas.microsoft.com/office/powerpoint/2010/main" val="2537579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Количество участвующих</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872888417"/>
              </p:ext>
            </p:extLst>
          </p:nvPr>
        </p:nvGraphicFramePr>
        <p:xfrm>
          <a:off x="539552" y="1772816"/>
          <a:ext cx="8229601" cy="1920240"/>
        </p:xfrm>
        <a:graphic>
          <a:graphicData uri="http://schemas.openxmlformats.org/drawingml/2006/table">
            <a:tbl>
              <a:tblPr firstRow="1" firstCol="1" bandRow="1" bandCol="1">
                <a:tableStyleId>{5C22544A-7EE6-4342-B048-85BDC9FD1C3A}</a:tableStyleId>
              </a:tblPr>
              <a:tblGrid>
                <a:gridCol w="1341425"/>
                <a:gridCol w="1341425"/>
                <a:gridCol w="1344717"/>
                <a:gridCol w="1343071"/>
                <a:gridCol w="1343071"/>
                <a:gridCol w="1515892"/>
              </a:tblGrid>
              <a:tr h="179294">
                <a:tc gridSpan="2">
                  <a:txBody>
                    <a:bodyPr/>
                    <a:lstStyle/>
                    <a:p>
                      <a:pPr algn="ctr">
                        <a:spcAft>
                          <a:spcPts val="0"/>
                        </a:spcAft>
                        <a:tabLst>
                          <a:tab pos="6553200" algn="l"/>
                        </a:tabLst>
                      </a:pPr>
                      <a:r>
                        <a:rPr lang="ru-RU" sz="1800" dirty="0">
                          <a:effectLst/>
                        </a:rPr>
                        <a:t>2018</a:t>
                      </a:r>
                      <a:endParaRPr lang="ru-RU" sz="1800" dirty="0">
                        <a:effectLst/>
                        <a:latin typeface="Times New Roman"/>
                        <a:ea typeface="Calibri"/>
                      </a:endParaRPr>
                    </a:p>
                  </a:txBody>
                  <a:tcPr marL="67235" marR="67235" marT="0" marB="0"/>
                </a:tc>
                <a:tc hMerge="1">
                  <a:txBody>
                    <a:bodyPr/>
                    <a:lstStyle/>
                    <a:p>
                      <a:endParaRPr lang="ru-RU"/>
                    </a:p>
                  </a:txBody>
                  <a:tcPr/>
                </a:tc>
                <a:tc gridSpan="2">
                  <a:txBody>
                    <a:bodyPr/>
                    <a:lstStyle/>
                    <a:p>
                      <a:pPr algn="ctr">
                        <a:spcAft>
                          <a:spcPts val="0"/>
                        </a:spcAft>
                        <a:tabLst>
                          <a:tab pos="6553200" algn="l"/>
                        </a:tabLst>
                      </a:pPr>
                      <a:r>
                        <a:rPr lang="ru-RU" sz="1800" dirty="0">
                          <a:effectLst/>
                        </a:rPr>
                        <a:t>2019</a:t>
                      </a:r>
                      <a:endParaRPr lang="ru-RU" sz="1800" dirty="0">
                        <a:effectLst/>
                        <a:latin typeface="Times New Roman"/>
                        <a:ea typeface="Calibri"/>
                      </a:endParaRPr>
                    </a:p>
                  </a:txBody>
                  <a:tcPr marL="67235" marR="67235" marT="0" marB="0"/>
                </a:tc>
                <a:tc hMerge="1">
                  <a:txBody>
                    <a:bodyPr/>
                    <a:lstStyle/>
                    <a:p>
                      <a:endParaRPr lang="ru-RU"/>
                    </a:p>
                  </a:txBody>
                  <a:tcPr/>
                </a:tc>
                <a:tc gridSpan="2">
                  <a:txBody>
                    <a:bodyPr/>
                    <a:lstStyle/>
                    <a:p>
                      <a:pPr algn="ctr">
                        <a:spcAft>
                          <a:spcPts val="0"/>
                        </a:spcAft>
                        <a:tabLst>
                          <a:tab pos="6553200" algn="l"/>
                        </a:tabLst>
                      </a:pPr>
                      <a:r>
                        <a:rPr lang="ru-RU" sz="1800">
                          <a:effectLst/>
                        </a:rPr>
                        <a:t>2020</a:t>
                      </a:r>
                      <a:endParaRPr lang="ru-RU" sz="1800">
                        <a:effectLst/>
                        <a:latin typeface="Times New Roman"/>
                        <a:ea typeface="Calibri"/>
                      </a:endParaRPr>
                    </a:p>
                  </a:txBody>
                  <a:tcPr marL="67235" marR="67235" marT="0" marB="0"/>
                </a:tc>
                <a:tc hMerge="1">
                  <a:txBody>
                    <a:bodyPr/>
                    <a:lstStyle/>
                    <a:p>
                      <a:endParaRPr lang="ru-RU"/>
                    </a:p>
                  </a:txBody>
                  <a:tcPr/>
                </a:tc>
              </a:tr>
              <a:tr h="358588">
                <a:tc>
                  <a:txBody>
                    <a:bodyPr/>
                    <a:lstStyle/>
                    <a:p>
                      <a:pPr algn="ctr">
                        <a:spcAft>
                          <a:spcPts val="0"/>
                        </a:spcAft>
                        <a:tabLst>
                          <a:tab pos="6553200" algn="l"/>
                        </a:tabLst>
                      </a:pPr>
                      <a:r>
                        <a:rPr lang="ru-RU" sz="1800">
                          <a:effectLst/>
                        </a:rPr>
                        <a:t>чел.</a:t>
                      </a:r>
                      <a:endParaRPr lang="ru-RU" sz="1800">
                        <a:effectLst/>
                        <a:latin typeface="Times New Roman"/>
                        <a:ea typeface="Calibri"/>
                      </a:endParaRPr>
                    </a:p>
                  </a:txBody>
                  <a:tcPr marL="67235" marR="67235" marT="0" marB="0" anchor="ctr"/>
                </a:tc>
                <a:tc>
                  <a:txBody>
                    <a:bodyPr/>
                    <a:lstStyle/>
                    <a:p>
                      <a:pPr algn="ctr">
                        <a:spcAft>
                          <a:spcPts val="0"/>
                        </a:spcAft>
                        <a:tabLst>
                          <a:tab pos="6553200" algn="l"/>
                        </a:tabLst>
                      </a:pPr>
                      <a:r>
                        <a:rPr lang="ru-RU" sz="1800">
                          <a:effectLst/>
                        </a:rPr>
                        <a:t>% от общего числа участников</a:t>
                      </a:r>
                      <a:endParaRPr lang="ru-RU" sz="1800">
                        <a:effectLst/>
                        <a:latin typeface="Times New Roman"/>
                        <a:ea typeface="Calibri"/>
                      </a:endParaRPr>
                    </a:p>
                  </a:txBody>
                  <a:tcPr marL="67235" marR="67235" marT="0" marB="0" anchor="ctr"/>
                </a:tc>
                <a:tc>
                  <a:txBody>
                    <a:bodyPr/>
                    <a:lstStyle/>
                    <a:p>
                      <a:pPr algn="ctr">
                        <a:spcAft>
                          <a:spcPts val="0"/>
                        </a:spcAft>
                        <a:tabLst>
                          <a:tab pos="6553200" algn="l"/>
                        </a:tabLst>
                      </a:pPr>
                      <a:r>
                        <a:rPr lang="ru-RU" sz="1800" dirty="0">
                          <a:effectLst/>
                        </a:rPr>
                        <a:t>чел.</a:t>
                      </a:r>
                      <a:endParaRPr lang="ru-RU" sz="1800" dirty="0">
                        <a:effectLst/>
                        <a:latin typeface="Times New Roman"/>
                        <a:ea typeface="Calibri"/>
                      </a:endParaRPr>
                    </a:p>
                  </a:txBody>
                  <a:tcPr marL="67235" marR="67235" marT="0" marB="0" anchor="ctr"/>
                </a:tc>
                <a:tc>
                  <a:txBody>
                    <a:bodyPr/>
                    <a:lstStyle/>
                    <a:p>
                      <a:pPr algn="ctr">
                        <a:spcAft>
                          <a:spcPts val="0"/>
                        </a:spcAft>
                        <a:tabLst>
                          <a:tab pos="6553200" algn="l"/>
                        </a:tabLst>
                      </a:pPr>
                      <a:r>
                        <a:rPr lang="ru-RU" sz="1800" dirty="0">
                          <a:effectLst/>
                        </a:rPr>
                        <a:t>% от общего числа участников</a:t>
                      </a:r>
                      <a:endParaRPr lang="ru-RU" sz="1800" dirty="0">
                        <a:effectLst/>
                        <a:latin typeface="Times New Roman"/>
                        <a:ea typeface="Calibri"/>
                      </a:endParaRPr>
                    </a:p>
                  </a:txBody>
                  <a:tcPr marL="67235" marR="67235" marT="0" marB="0" anchor="ctr"/>
                </a:tc>
                <a:tc>
                  <a:txBody>
                    <a:bodyPr/>
                    <a:lstStyle/>
                    <a:p>
                      <a:pPr algn="ctr">
                        <a:spcAft>
                          <a:spcPts val="0"/>
                        </a:spcAft>
                        <a:tabLst>
                          <a:tab pos="6553200" algn="l"/>
                        </a:tabLst>
                      </a:pPr>
                      <a:r>
                        <a:rPr lang="ru-RU" sz="1800" dirty="0">
                          <a:effectLst/>
                        </a:rPr>
                        <a:t>чел.</a:t>
                      </a:r>
                      <a:endParaRPr lang="ru-RU" sz="1800" dirty="0">
                        <a:effectLst/>
                        <a:latin typeface="Times New Roman"/>
                        <a:ea typeface="Calibri"/>
                      </a:endParaRPr>
                    </a:p>
                  </a:txBody>
                  <a:tcPr marL="67235" marR="67235" marT="0" marB="0" anchor="ctr"/>
                </a:tc>
                <a:tc>
                  <a:txBody>
                    <a:bodyPr/>
                    <a:lstStyle/>
                    <a:p>
                      <a:pPr algn="ctr">
                        <a:spcAft>
                          <a:spcPts val="0"/>
                        </a:spcAft>
                        <a:tabLst>
                          <a:tab pos="6553200" algn="l"/>
                        </a:tabLst>
                      </a:pPr>
                      <a:r>
                        <a:rPr lang="ru-RU" sz="1800">
                          <a:effectLst/>
                        </a:rPr>
                        <a:t>% от общего числа участников</a:t>
                      </a:r>
                      <a:endParaRPr lang="ru-RU" sz="1800">
                        <a:effectLst/>
                        <a:latin typeface="Times New Roman"/>
                        <a:ea typeface="Calibri"/>
                      </a:endParaRPr>
                    </a:p>
                  </a:txBody>
                  <a:tcPr marL="67235" marR="67235" marT="0" marB="0" anchor="ctr"/>
                </a:tc>
              </a:tr>
              <a:tr h="179294">
                <a:tc>
                  <a:txBody>
                    <a:bodyPr/>
                    <a:lstStyle/>
                    <a:p>
                      <a:pPr algn="ctr">
                        <a:spcAft>
                          <a:spcPts val="0"/>
                        </a:spcAft>
                      </a:pPr>
                      <a:r>
                        <a:rPr lang="ru-RU" sz="1800">
                          <a:effectLst/>
                        </a:rPr>
                        <a:t>1026</a:t>
                      </a:r>
                      <a:endParaRPr lang="ru-RU" sz="1800">
                        <a:effectLst/>
                        <a:latin typeface="Times New Roman"/>
                        <a:ea typeface="Calibri"/>
                      </a:endParaRPr>
                    </a:p>
                  </a:txBody>
                  <a:tcPr marL="67235" marR="67235" marT="0" marB="0" anchor="ctr"/>
                </a:tc>
                <a:tc>
                  <a:txBody>
                    <a:bodyPr/>
                    <a:lstStyle/>
                    <a:p>
                      <a:pPr algn="ctr">
                        <a:spcAft>
                          <a:spcPts val="0"/>
                        </a:spcAft>
                      </a:pPr>
                      <a:r>
                        <a:rPr lang="ru-RU" sz="1800">
                          <a:effectLst/>
                        </a:rPr>
                        <a:t>18,3</a:t>
                      </a:r>
                      <a:endParaRPr lang="ru-RU" sz="1800">
                        <a:effectLst/>
                        <a:latin typeface="Times New Roman"/>
                        <a:ea typeface="Calibri"/>
                      </a:endParaRPr>
                    </a:p>
                  </a:txBody>
                  <a:tcPr marL="67235" marR="67235" marT="0" marB="0" anchor="ctr"/>
                </a:tc>
                <a:tc>
                  <a:txBody>
                    <a:bodyPr/>
                    <a:lstStyle/>
                    <a:p>
                      <a:pPr algn="ctr">
                        <a:spcAft>
                          <a:spcPts val="0"/>
                        </a:spcAft>
                      </a:pPr>
                      <a:r>
                        <a:rPr lang="ru-RU" sz="1800">
                          <a:effectLst/>
                        </a:rPr>
                        <a:t>1037</a:t>
                      </a:r>
                      <a:endParaRPr lang="ru-RU" sz="1800">
                        <a:effectLst/>
                        <a:latin typeface="Times New Roman"/>
                        <a:ea typeface="Calibri"/>
                      </a:endParaRPr>
                    </a:p>
                  </a:txBody>
                  <a:tcPr marL="67235" marR="67235" marT="0" marB="0" anchor="ctr"/>
                </a:tc>
                <a:tc>
                  <a:txBody>
                    <a:bodyPr/>
                    <a:lstStyle/>
                    <a:p>
                      <a:pPr algn="ctr">
                        <a:spcAft>
                          <a:spcPts val="0"/>
                        </a:spcAft>
                      </a:pPr>
                      <a:r>
                        <a:rPr lang="ru-RU" sz="1800">
                          <a:effectLst/>
                        </a:rPr>
                        <a:t>17,1</a:t>
                      </a:r>
                      <a:endParaRPr lang="ru-RU" sz="1800">
                        <a:effectLst/>
                        <a:latin typeface="Times New Roman"/>
                        <a:ea typeface="Calibri"/>
                      </a:endParaRPr>
                    </a:p>
                  </a:txBody>
                  <a:tcPr marL="67235" marR="67235" marT="0" marB="0" anchor="ctr"/>
                </a:tc>
                <a:tc>
                  <a:txBody>
                    <a:bodyPr/>
                    <a:lstStyle/>
                    <a:p>
                      <a:pPr algn="ctr">
                        <a:spcAft>
                          <a:spcPts val="0"/>
                        </a:spcAft>
                      </a:pPr>
                      <a:r>
                        <a:rPr lang="ru-RU" sz="1800" dirty="0">
                          <a:effectLst/>
                        </a:rPr>
                        <a:t>903</a:t>
                      </a:r>
                      <a:endParaRPr lang="ru-RU" sz="1800" dirty="0">
                        <a:effectLst/>
                        <a:latin typeface="Times New Roman"/>
                        <a:ea typeface="Calibri"/>
                      </a:endParaRPr>
                    </a:p>
                  </a:txBody>
                  <a:tcPr marL="67235" marR="67235" marT="0" marB="0" anchor="ctr"/>
                </a:tc>
                <a:tc>
                  <a:txBody>
                    <a:bodyPr/>
                    <a:lstStyle/>
                    <a:p>
                      <a:pPr algn="ctr">
                        <a:spcAft>
                          <a:spcPts val="0"/>
                        </a:spcAft>
                      </a:pPr>
                      <a:r>
                        <a:rPr lang="ru-RU" sz="1800" dirty="0">
                          <a:effectLst/>
                        </a:rPr>
                        <a:t>16,6</a:t>
                      </a:r>
                      <a:endParaRPr lang="ru-RU" sz="1800" dirty="0">
                        <a:effectLst/>
                        <a:latin typeface="Times New Roman"/>
                        <a:ea typeface="Calibri"/>
                      </a:endParaRPr>
                    </a:p>
                  </a:txBody>
                  <a:tcPr marL="67235" marR="67235" marT="0" marB="0" anchor="ct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4235133495"/>
              </p:ext>
            </p:extLst>
          </p:nvPr>
        </p:nvGraphicFramePr>
        <p:xfrm>
          <a:off x="467544" y="3933056"/>
          <a:ext cx="8280920" cy="2590800"/>
        </p:xfrm>
        <a:graphic>
          <a:graphicData uri="http://schemas.openxmlformats.org/drawingml/2006/table">
            <a:tbl>
              <a:tblPr firstRow="1" firstCol="1" bandRow="1" bandCol="1">
                <a:tableStyleId>{5C22544A-7EE6-4342-B048-85BDC9FD1C3A}</a:tableStyleId>
              </a:tblPr>
              <a:tblGrid>
                <a:gridCol w="883372"/>
                <a:gridCol w="898507"/>
                <a:gridCol w="1460073"/>
                <a:gridCol w="1460073"/>
                <a:gridCol w="1572386"/>
                <a:gridCol w="1010819"/>
                <a:gridCol w="995690"/>
              </a:tblGrid>
              <a:tr h="115143">
                <a:tc rowSpan="2">
                  <a:txBody>
                    <a:bodyPr/>
                    <a:lstStyle/>
                    <a:p>
                      <a:pPr algn="ctr">
                        <a:spcAft>
                          <a:spcPts val="0"/>
                        </a:spcAft>
                        <a:tabLst>
                          <a:tab pos="6553200" algn="l"/>
                        </a:tabLst>
                      </a:pPr>
                      <a:r>
                        <a:rPr lang="ru-RU" sz="1800" dirty="0">
                          <a:effectLst/>
                        </a:rPr>
                        <a:t>Пол</a:t>
                      </a:r>
                      <a:endParaRPr lang="ru-RU" sz="1800" dirty="0">
                        <a:effectLst/>
                        <a:latin typeface="Times New Roman"/>
                        <a:ea typeface="Calibri"/>
                      </a:endParaRPr>
                    </a:p>
                  </a:txBody>
                  <a:tcPr marL="43160" marR="43160" marT="0" marB="0" anchor="ctr"/>
                </a:tc>
                <a:tc gridSpan="2">
                  <a:txBody>
                    <a:bodyPr/>
                    <a:lstStyle/>
                    <a:p>
                      <a:pPr algn="ctr">
                        <a:spcAft>
                          <a:spcPts val="0"/>
                        </a:spcAft>
                        <a:tabLst>
                          <a:tab pos="6553200" algn="l"/>
                        </a:tabLst>
                      </a:pPr>
                      <a:r>
                        <a:rPr lang="ru-RU" sz="800">
                          <a:effectLst/>
                        </a:rPr>
                        <a:t>2018</a:t>
                      </a:r>
                      <a:endParaRPr lang="ru-RU" sz="800">
                        <a:effectLst/>
                        <a:latin typeface="Times New Roman"/>
                        <a:ea typeface="Calibri"/>
                      </a:endParaRPr>
                    </a:p>
                  </a:txBody>
                  <a:tcPr marL="43160" marR="43160" marT="0" marB="0"/>
                </a:tc>
                <a:tc hMerge="1">
                  <a:txBody>
                    <a:bodyPr/>
                    <a:lstStyle/>
                    <a:p>
                      <a:endParaRPr lang="ru-RU"/>
                    </a:p>
                  </a:txBody>
                  <a:tcPr/>
                </a:tc>
                <a:tc gridSpan="2">
                  <a:txBody>
                    <a:bodyPr/>
                    <a:lstStyle/>
                    <a:p>
                      <a:pPr algn="ctr">
                        <a:spcAft>
                          <a:spcPts val="0"/>
                        </a:spcAft>
                        <a:tabLst>
                          <a:tab pos="6553200" algn="l"/>
                        </a:tabLst>
                      </a:pPr>
                      <a:r>
                        <a:rPr lang="ru-RU" sz="800">
                          <a:effectLst/>
                        </a:rPr>
                        <a:t>2019</a:t>
                      </a:r>
                      <a:endParaRPr lang="ru-RU" sz="800">
                        <a:effectLst/>
                        <a:latin typeface="Times New Roman"/>
                        <a:ea typeface="Calibri"/>
                      </a:endParaRPr>
                    </a:p>
                  </a:txBody>
                  <a:tcPr marL="43160" marR="43160" marT="0" marB="0"/>
                </a:tc>
                <a:tc hMerge="1">
                  <a:txBody>
                    <a:bodyPr/>
                    <a:lstStyle/>
                    <a:p>
                      <a:endParaRPr lang="ru-RU"/>
                    </a:p>
                  </a:txBody>
                  <a:tcPr/>
                </a:tc>
                <a:tc gridSpan="2">
                  <a:txBody>
                    <a:bodyPr/>
                    <a:lstStyle/>
                    <a:p>
                      <a:pPr algn="ctr">
                        <a:spcAft>
                          <a:spcPts val="0"/>
                        </a:spcAft>
                        <a:tabLst>
                          <a:tab pos="6553200" algn="l"/>
                        </a:tabLst>
                      </a:pPr>
                      <a:r>
                        <a:rPr lang="ru-RU" sz="800">
                          <a:effectLst/>
                        </a:rPr>
                        <a:t>2020</a:t>
                      </a:r>
                      <a:endParaRPr lang="ru-RU" sz="800">
                        <a:effectLst/>
                        <a:latin typeface="Times New Roman"/>
                        <a:ea typeface="Calibri"/>
                      </a:endParaRPr>
                    </a:p>
                  </a:txBody>
                  <a:tcPr marL="43160" marR="43160" marT="0" marB="0"/>
                </a:tc>
                <a:tc hMerge="1">
                  <a:txBody>
                    <a:bodyPr/>
                    <a:lstStyle/>
                    <a:p>
                      <a:endParaRPr lang="ru-RU"/>
                    </a:p>
                  </a:txBody>
                  <a:tcPr/>
                </a:tc>
              </a:tr>
              <a:tr h="1295356">
                <a:tc vMerge="1">
                  <a:txBody>
                    <a:bodyPr/>
                    <a:lstStyle/>
                    <a:p>
                      <a:endParaRPr lang="ru-RU"/>
                    </a:p>
                  </a:txBody>
                  <a:tcPr/>
                </a:tc>
                <a:tc>
                  <a:txBody>
                    <a:bodyPr/>
                    <a:lstStyle/>
                    <a:p>
                      <a:pPr algn="ctr">
                        <a:spcAft>
                          <a:spcPts val="0"/>
                        </a:spcAft>
                        <a:tabLst>
                          <a:tab pos="6553200" algn="l"/>
                        </a:tabLst>
                      </a:pPr>
                      <a:r>
                        <a:rPr lang="ru-RU" sz="1800">
                          <a:effectLst/>
                        </a:rPr>
                        <a:t>чел.</a:t>
                      </a:r>
                      <a:endParaRPr lang="ru-RU" sz="1800">
                        <a:effectLst/>
                        <a:latin typeface="Times New Roman"/>
                        <a:ea typeface="Calibri"/>
                      </a:endParaRPr>
                    </a:p>
                  </a:txBody>
                  <a:tcPr marL="43160" marR="43160" marT="0" marB="0" anchor="ctr"/>
                </a:tc>
                <a:tc>
                  <a:txBody>
                    <a:bodyPr/>
                    <a:lstStyle/>
                    <a:p>
                      <a:pPr algn="ctr">
                        <a:spcAft>
                          <a:spcPts val="0"/>
                        </a:spcAft>
                        <a:tabLst>
                          <a:tab pos="6553200" algn="l"/>
                        </a:tabLst>
                      </a:pPr>
                      <a:r>
                        <a:rPr lang="ru-RU" sz="1800">
                          <a:effectLst/>
                        </a:rPr>
                        <a:t>% от общего числа участников</a:t>
                      </a:r>
                      <a:endParaRPr lang="ru-RU" sz="1800">
                        <a:effectLst/>
                        <a:latin typeface="Times New Roman"/>
                        <a:ea typeface="Calibri"/>
                      </a:endParaRPr>
                    </a:p>
                  </a:txBody>
                  <a:tcPr marL="43160" marR="43160" marT="0" marB="0" anchor="ctr"/>
                </a:tc>
                <a:tc>
                  <a:txBody>
                    <a:bodyPr/>
                    <a:lstStyle/>
                    <a:p>
                      <a:pPr algn="ctr">
                        <a:spcAft>
                          <a:spcPts val="0"/>
                        </a:spcAft>
                        <a:tabLst>
                          <a:tab pos="6553200" algn="l"/>
                        </a:tabLst>
                      </a:pPr>
                      <a:r>
                        <a:rPr lang="ru-RU" sz="1800">
                          <a:effectLst/>
                        </a:rPr>
                        <a:t>чел.</a:t>
                      </a:r>
                      <a:endParaRPr lang="ru-RU" sz="1800">
                        <a:effectLst/>
                        <a:latin typeface="Times New Roman"/>
                        <a:ea typeface="Calibri"/>
                      </a:endParaRPr>
                    </a:p>
                  </a:txBody>
                  <a:tcPr marL="43160" marR="43160" marT="0" marB="0" anchor="ctr"/>
                </a:tc>
                <a:tc>
                  <a:txBody>
                    <a:bodyPr/>
                    <a:lstStyle/>
                    <a:p>
                      <a:pPr algn="ctr">
                        <a:spcAft>
                          <a:spcPts val="0"/>
                        </a:spcAft>
                        <a:tabLst>
                          <a:tab pos="6553200" algn="l"/>
                        </a:tabLst>
                      </a:pPr>
                      <a:r>
                        <a:rPr lang="ru-RU" sz="1800">
                          <a:effectLst/>
                        </a:rPr>
                        <a:t>% от общего числа участников</a:t>
                      </a:r>
                      <a:endParaRPr lang="ru-RU" sz="1800">
                        <a:effectLst/>
                        <a:latin typeface="Times New Roman"/>
                        <a:ea typeface="Calibri"/>
                      </a:endParaRPr>
                    </a:p>
                  </a:txBody>
                  <a:tcPr marL="43160" marR="43160" marT="0" marB="0" anchor="ctr"/>
                </a:tc>
                <a:tc>
                  <a:txBody>
                    <a:bodyPr/>
                    <a:lstStyle/>
                    <a:p>
                      <a:pPr algn="ctr">
                        <a:spcAft>
                          <a:spcPts val="0"/>
                        </a:spcAft>
                        <a:tabLst>
                          <a:tab pos="6553200" algn="l"/>
                        </a:tabLst>
                      </a:pPr>
                      <a:r>
                        <a:rPr lang="ru-RU" sz="1800">
                          <a:effectLst/>
                        </a:rPr>
                        <a:t>чел.</a:t>
                      </a:r>
                      <a:endParaRPr lang="ru-RU" sz="1800">
                        <a:effectLst/>
                        <a:latin typeface="Times New Roman"/>
                        <a:ea typeface="Calibri"/>
                      </a:endParaRPr>
                    </a:p>
                  </a:txBody>
                  <a:tcPr marL="43160" marR="43160" marT="0" marB="0" anchor="ctr"/>
                </a:tc>
                <a:tc>
                  <a:txBody>
                    <a:bodyPr/>
                    <a:lstStyle/>
                    <a:p>
                      <a:pPr algn="ctr">
                        <a:spcAft>
                          <a:spcPts val="0"/>
                        </a:spcAft>
                        <a:tabLst>
                          <a:tab pos="6553200" algn="l"/>
                        </a:tabLst>
                      </a:pPr>
                      <a:r>
                        <a:rPr lang="ru-RU" sz="1800" dirty="0">
                          <a:effectLst/>
                        </a:rPr>
                        <a:t>% от общего числа участников</a:t>
                      </a:r>
                      <a:endParaRPr lang="ru-RU" sz="1800" dirty="0">
                        <a:effectLst/>
                        <a:latin typeface="Times New Roman"/>
                        <a:ea typeface="Calibri"/>
                      </a:endParaRPr>
                    </a:p>
                  </a:txBody>
                  <a:tcPr marL="43160" marR="43160" marT="0" marB="0" anchor="ctr"/>
                </a:tc>
              </a:tr>
              <a:tr h="518142">
                <a:tc>
                  <a:txBody>
                    <a:bodyPr/>
                    <a:lstStyle/>
                    <a:p>
                      <a:pPr>
                        <a:spcAft>
                          <a:spcPts val="0"/>
                        </a:spcAft>
                        <a:tabLst>
                          <a:tab pos="6553200" algn="l"/>
                        </a:tabLst>
                      </a:pPr>
                      <a:r>
                        <a:rPr lang="ru-RU" sz="1800">
                          <a:effectLst/>
                        </a:rPr>
                        <a:t>Женский</a:t>
                      </a:r>
                      <a:endParaRPr lang="ru-RU" sz="1800">
                        <a:effectLst/>
                        <a:latin typeface="Times New Roman"/>
                        <a:ea typeface="Calibri"/>
                      </a:endParaRPr>
                    </a:p>
                  </a:txBody>
                  <a:tcPr marL="43160" marR="43160" marT="0" marB="0" anchor="ctr"/>
                </a:tc>
                <a:tc>
                  <a:txBody>
                    <a:bodyPr/>
                    <a:lstStyle/>
                    <a:p>
                      <a:pPr algn="ctr">
                        <a:spcAft>
                          <a:spcPts val="0"/>
                        </a:spcAft>
                      </a:pPr>
                      <a:r>
                        <a:rPr lang="ru-RU" sz="1800">
                          <a:effectLst/>
                        </a:rPr>
                        <a:t>197</a:t>
                      </a:r>
                      <a:endParaRPr lang="ru-RU" sz="1800">
                        <a:effectLst/>
                        <a:latin typeface="Times New Roman"/>
                        <a:ea typeface="Calibri"/>
                      </a:endParaRPr>
                    </a:p>
                  </a:txBody>
                  <a:tcPr marL="43160" marR="43160" marT="0" marB="0" anchor="ctr"/>
                </a:tc>
                <a:tc>
                  <a:txBody>
                    <a:bodyPr/>
                    <a:lstStyle/>
                    <a:p>
                      <a:pPr algn="ctr">
                        <a:spcAft>
                          <a:spcPts val="0"/>
                        </a:spcAft>
                      </a:pPr>
                      <a:r>
                        <a:rPr lang="ru-RU" sz="1800">
                          <a:effectLst/>
                        </a:rPr>
                        <a:t>19,2</a:t>
                      </a:r>
                      <a:endParaRPr lang="ru-RU" sz="1800">
                        <a:effectLst/>
                        <a:latin typeface="Times New Roman"/>
                        <a:ea typeface="Calibri"/>
                      </a:endParaRPr>
                    </a:p>
                  </a:txBody>
                  <a:tcPr marL="43160" marR="43160" marT="0" marB="0" anchor="ctr"/>
                </a:tc>
                <a:tc>
                  <a:txBody>
                    <a:bodyPr/>
                    <a:lstStyle/>
                    <a:p>
                      <a:pPr algn="ctr">
                        <a:spcAft>
                          <a:spcPts val="0"/>
                        </a:spcAft>
                      </a:pPr>
                      <a:r>
                        <a:rPr lang="ru-RU" sz="1800">
                          <a:effectLst/>
                        </a:rPr>
                        <a:t>180</a:t>
                      </a:r>
                      <a:endParaRPr lang="ru-RU" sz="1800">
                        <a:effectLst/>
                        <a:latin typeface="Times New Roman"/>
                        <a:ea typeface="Calibri"/>
                      </a:endParaRPr>
                    </a:p>
                  </a:txBody>
                  <a:tcPr marL="43160" marR="43160" marT="0" marB="0" anchor="ctr"/>
                </a:tc>
                <a:tc>
                  <a:txBody>
                    <a:bodyPr/>
                    <a:lstStyle/>
                    <a:p>
                      <a:pPr algn="ctr">
                        <a:spcAft>
                          <a:spcPts val="0"/>
                        </a:spcAft>
                      </a:pPr>
                      <a:r>
                        <a:rPr lang="ru-RU" sz="1800">
                          <a:effectLst/>
                        </a:rPr>
                        <a:t>17,4</a:t>
                      </a:r>
                      <a:endParaRPr lang="ru-RU" sz="1800">
                        <a:effectLst/>
                        <a:latin typeface="Times New Roman"/>
                        <a:ea typeface="Calibri"/>
                      </a:endParaRPr>
                    </a:p>
                  </a:txBody>
                  <a:tcPr marL="43160" marR="43160" marT="0" marB="0" anchor="ctr"/>
                </a:tc>
                <a:tc>
                  <a:txBody>
                    <a:bodyPr/>
                    <a:lstStyle/>
                    <a:p>
                      <a:pPr algn="ctr">
                        <a:spcAft>
                          <a:spcPts val="0"/>
                        </a:spcAft>
                      </a:pPr>
                      <a:r>
                        <a:rPr lang="ru-RU" sz="1800">
                          <a:effectLst/>
                        </a:rPr>
                        <a:t>144</a:t>
                      </a:r>
                      <a:endParaRPr lang="ru-RU" sz="1800">
                        <a:effectLst/>
                        <a:latin typeface="Times New Roman"/>
                        <a:ea typeface="Calibri"/>
                      </a:endParaRPr>
                    </a:p>
                  </a:txBody>
                  <a:tcPr marL="43160" marR="43160" marT="0" marB="0" anchor="ctr"/>
                </a:tc>
                <a:tc>
                  <a:txBody>
                    <a:bodyPr/>
                    <a:lstStyle/>
                    <a:p>
                      <a:pPr algn="ctr">
                        <a:spcAft>
                          <a:spcPts val="0"/>
                        </a:spcAft>
                      </a:pPr>
                      <a:r>
                        <a:rPr lang="ru-RU" sz="1800" dirty="0">
                          <a:effectLst/>
                        </a:rPr>
                        <a:t>16,0</a:t>
                      </a:r>
                      <a:endParaRPr lang="ru-RU" sz="1800" dirty="0">
                        <a:effectLst/>
                        <a:latin typeface="Times New Roman"/>
                        <a:ea typeface="Calibri"/>
                      </a:endParaRPr>
                    </a:p>
                  </a:txBody>
                  <a:tcPr marL="43160" marR="43160" marT="0" marB="0" anchor="ctr"/>
                </a:tc>
              </a:tr>
              <a:tr h="518142">
                <a:tc>
                  <a:txBody>
                    <a:bodyPr/>
                    <a:lstStyle/>
                    <a:p>
                      <a:pPr>
                        <a:spcAft>
                          <a:spcPts val="0"/>
                        </a:spcAft>
                        <a:tabLst>
                          <a:tab pos="6553200" algn="l"/>
                        </a:tabLst>
                      </a:pPr>
                      <a:r>
                        <a:rPr lang="ru-RU" sz="1800">
                          <a:effectLst/>
                        </a:rPr>
                        <a:t>Мужской</a:t>
                      </a:r>
                      <a:endParaRPr lang="ru-RU" sz="1800">
                        <a:effectLst/>
                        <a:latin typeface="Times New Roman"/>
                        <a:ea typeface="Calibri"/>
                      </a:endParaRPr>
                    </a:p>
                  </a:txBody>
                  <a:tcPr marL="43160" marR="43160" marT="0" marB="0" anchor="ctr"/>
                </a:tc>
                <a:tc>
                  <a:txBody>
                    <a:bodyPr/>
                    <a:lstStyle/>
                    <a:p>
                      <a:pPr algn="ctr">
                        <a:spcAft>
                          <a:spcPts val="0"/>
                        </a:spcAft>
                      </a:pPr>
                      <a:r>
                        <a:rPr lang="ru-RU" sz="1800" dirty="0">
                          <a:effectLst/>
                        </a:rPr>
                        <a:t>829</a:t>
                      </a:r>
                      <a:endParaRPr lang="ru-RU" sz="1800" dirty="0">
                        <a:effectLst/>
                        <a:latin typeface="Times New Roman"/>
                        <a:ea typeface="Calibri"/>
                      </a:endParaRPr>
                    </a:p>
                  </a:txBody>
                  <a:tcPr marL="43160" marR="43160" marT="0" marB="0" anchor="ctr"/>
                </a:tc>
                <a:tc>
                  <a:txBody>
                    <a:bodyPr/>
                    <a:lstStyle/>
                    <a:p>
                      <a:pPr algn="ctr">
                        <a:spcAft>
                          <a:spcPts val="0"/>
                        </a:spcAft>
                      </a:pPr>
                      <a:r>
                        <a:rPr lang="ru-RU" sz="1800">
                          <a:effectLst/>
                        </a:rPr>
                        <a:t>80,8</a:t>
                      </a:r>
                      <a:endParaRPr lang="ru-RU" sz="1800">
                        <a:effectLst/>
                        <a:latin typeface="Times New Roman"/>
                        <a:ea typeface="Calibri"/>
                      </a:endParaRPr>
                    </a:p>
                  </a:txBody>
                  <a:tcPr marL="43160" marR="43160" marT="0" marB="0" anchor="ctr"/>
                </a:tc>
                <a:tc>
                  <a:txBody>
                    <a:bodyPr/>
                    <a:lstStyle/>
                    <a:p>
                      <a:pPr algn="ctr">
                        <a:spcAft>
                          <a:spcPts val="0"/>
                        </a:spcAft>
                      </a:pPr>
                      <a:r>
                        <a:rPr lang="ru-RU" sz="1800">
                          <a:effectLst/>
                        </a:rPr>
                        <a:t>857</a:t>
                      </a:r>
                      <a:endParaRPr lang="ru-RU" sz="1800">
                        <a:effectLst/>
                        <a:latin typeface="Times New Roman"/>
                        <a:ea typeface="Calibri"/>
                      </a:endParaRPr>
                    </a:p>
                  </a:txBody>
                  <a:tcPr marL="43160" marR="43160" marT="0" marB="0" anchor="ctr"/>
                </a:tc>
                <a:tc>
                  <a:txBody>
                    <a:bodyPr/>
                    <a:lstStyle/>
                    <a:p>
                      <a:pPr algn="ctr">
                        <a:spcAft>
                          <a:spcPts val="0"/>
                        </a:spcAft>
                      </a:pPr>
                      <a:r>
                        <a:rPr lang="ru-RU" sz="1800">
                          <a:effectLst/>
                        </a:rPr>
                        <a:t>82,6</a:t>
                      </a:r>
                      <a:endParaRPr lang="ru-RU" sz="1800">
                        <a:effectLst/>
                        <a:latin typeface="Times New Roman"/>
                        <a:ea typeface="Calibri"/>
                      </a:endParaRPr>
                    </a:p>
                  </a:txBody>
                  <a:tcPr marL="43160" marR="43160" marT="0" marB="0" anchor="ctr"/>
                </a:tc>
                <a:tc>
                  <a:txBody>
                    <a:bodyPr/>
                    <a:lstStyle/>
                    <a:p>
                      <a:pPr algn="ctr">
                        <a:spcAft>
                          <a:spcPts val="0"/>
                        </a:spcAft>
                      </a:pPr>
                      <a:r>
                        <a:rPr lang="ru-RU" sz="1800">
                          <a:effectLst/>
                        </a:rPr>
                        <a:t>759</a:t>
                      </a:r>
                      <a:endParaRPr lang="ru-RU" sz="1800">
                        <a:effectLst/>
                        <a:latin typeface="Times New Roman"/>
                        <a:ea typeface="Calibri"/>
                      </a:endParaRPr>
                    </a:p>
                  </a:txBody>
                  <a:tcPr marL="43160" marR="43160" marT="0" marB="0" anchor="ctr"/>
                </a:tc>
                <a:tc>
                  <a:txBody>
                    <a:bodyPr/>
                    <a:lstStyle/>
                    <a:p>
                      <a:pPr algn="ctr">
                        <a:spcAft>
                          <a:spcPts val="0"/>
                        </a:spcAft>
                      </a:pPr>
                      <a:r>
                        <a:rPr lang="ru-RU" sz="1800" dirty="0">
                          <a:effectLst/>
                        </a:rPr>
                        <a:t>84,0</a:t>
                      </a:r>
                      <a:endParaRPr lang="ru-RU" sz="1800" dirty="0">
                        <a:effectLst/>
                        <a:latin typeface="Times New Roman"/>
                        <a:ea typeface="Calibri"/>
                      </a:endParaRPr>
                    </a:p>
                  </a:txBody>
                  <a:tcPr marL="43160" marR="43160" marT="0" marB="0" anchor="ctr"/>
                </a:tc>
              </a:tr>
            </a:tbl>
          </a:graphicData>
        </a:graphic>
      </p:graphicFrame>
    </p:spTree>
    <p:extLst>
      <p:ext uri="{BB962C8B-B14F-4D97-AF65-F5344CB8AC3E}">
        <p14:creationId xmlns:p14="http://schemas.microsoft.com/office/powerpoint/2010/main" val="8997974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Не сформированные умения в группе до 36 баллов</a:t>
            </a:r>
            <a:endParaRPr lang="ru-RU" dirty="0"/>
          </a:p>
        </p:txBody>
      </p:sp>
      <p:sp>
        <p:nvSpPr>
          <p:cNvPr id="3" name="Объект 2"/>
          <p:cNvSpPr>
            <a:spLocks noGrp="1"/>
          </p:cNvSpPr>
          <p:nvPr>
            <p:ph idx="1"/>
          </p:nvPr>
        </p:nvSpPr>
        <p:spPr/>
        <p:txBody>
          <a:bodyPr>
            <a:normAutofit fontScale="85000" lnSpcReduction="20000"/>
          </a:bodyPr>
          <a:lstStyle/>
          <a:p>
            <a:r>
              <a:rPr lang="ru-RU" dirty="0"/>
              <a:t>- умение решать задачи;</a:t>
            </a:r>
          </a:p>
          <a:p>
            <a:r>
              <a:rPr lang="ru-RU" dirty="0"/>
              <a:t>- умение анализировать линейчатые спектры излучения и поглощения;</a:t>
            </a:r>
          </a:p>
          <a:p>
            <a:r>
              <a:rPr lang="ru-RU" dirty="0"/>
              <a:t>- знания по теме «звук».</a:t>
            </a:r>
          </a:p>
          <a:p>
            <a:pPr marL="114300" indent="0">
              <a:buNone/>
            </a:pPr>
            <a:r>
              <a:rPr lang="ru-RU" dirty="0"/>
              <a:t>Владения основными понятиями, явлениями, законами и умение описывать физические процессы и явления сформированы у этой группы слабо</a:t>
            </a:r>
            <a:r>
              <a:rPr lang="ru-RU" dirty="0" smtClean="0"/>
              <a:t>.</a:t>
            </a:r>
          </a:p>
          <a:p>
            <a:pPr marL="114300" indent="0">
              <a:buNone/>
            </a:pPr>
            <a:r>
              <a:rPr lang="ru-RU" dirty="0" smtClean="0"/>
              <a:t>Слабая математическая подготовка в области функционального анализа</a:t>
            </a:r>
          </a:p>
          <a:p>
            <a:pPr marL="114300" indent="0">
              <a:buNone/>
            </a:pPr>
            <a:r>
              <a:rPr lang="ru-RU" dirty="0"/>
              <a:t>механика – 15%, </a:t>
            </a:r>
            <a:endParaRPr lang="ru-RU" dirty="0" smtClean="0"/>
          </a:p>
          <a:p>
            <a:pPr marL="114300" indent="0">
              <a:buNone/>
            </a:pPr>
            <a:r>
              <a:rPr lang="ru-RU" dirty="0" smtClean="0"/>
              <a:t>МКТ </a:t>
            </a:r>
            <a:r>
              <a:rPr lang="ru-RU" dirty="0"/>
              <a:t>– 23%, </a:t>
            </a:r>
            <a:endParaRPr lang="ru-RU" dirty="0" smtClean="0"/>
          </a:p>
          <a:p>
            <a:pPr marL="114300" indent="0">
              <a:buNone/>
            </a:pPr>
            <a:r>
              <a:rPr lang="ru-RU" dirty="0" smtClean="0"/>
              <a:t>электродинамика </a:t>
            </a:r>
            <a:r>
              <a:rPr lang="ru-RU" dirty="0"/>
              <a:t>– 19%, </a:t>
            </a:r>
            <a:endParaRPr lang="ru-RU" dirty="0" smtClean="0"/>
          </a:p>
          <a:p>
            <a:pPr marL="114300" indent="0">
              <a:buNone/>
            </a:pPr>
            <a:r>
              <a:rPr lang="ru-RU" dirty="0" smtClean="0"/>
              <a:t>атомная </a:t>
            </a:r>
            <a:r>
              <a:rPr lang="ru-RU" dirty="0"/>
              <a:t>и квантовая физика – 9%, </a:t>
            </a:r>
            <a:endParaRPr lang="ru-RU" dirty="0" smtClean="0"/>
          </a:p>
          <a:p>
            <a:pPr marL="114300" indent="0">
              <a:buNone/>
            </a:pPr>
            <a:r>
              <a:rPr lang="ru-RU" dirty="0" smtClean="0"/>
              <a:t>методы </a:t>
            </a:r>
            <a:r>
              <a:rPr lang="ru-RU" dirty="0"/>
              <a:t>научного исследования – 22%, </a:t>
            </a:r>
            <a:endParaRPr lang="ru-RU" dirty="0" smtClean="0"/>
          </a:p>
          <a:p>
            <a:pPr marL="114300" indent="0">
              <a:buNone/>
            </a:pPr>
            <a:r>
              <a:rPr lang="ru-RU" dirty="0" smtClean="0"/>
              <a:t>элементы </a:t>
            </a:r>
            <a:r>
              <a:rPr lang="ru-RU" dirty="0"/>
              <a:t>астрофизики – 28%.</a:t>
            </a:r>
          </a:p>
          <a:p>
            <a:pPr marL="114300" indent="0">
              <a:buNone/>
            </a:pPr>
            <a:endParaRPr lang="ru-RU" dirty="0"/>
          </a:p>
        </p:txBody>
      </p:sp>
    </p:spTree>
    <p:extLst>
      <p:ext uri="{BB962C8B-B14F-4D97-AF65-F5344CB8AC3E}">
        <p14:creationId xmlns:p14="http://schemas.microsoft.com/office/powerpoint/2010/main" val="193745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Не сформированные умения в группе от 36 до 60 баллов</a:t>
            </a:r>
            <a:endParaRPr lang="ru-RU" dirty="0"/>
          </a:p>
        </p:txBody>
      </p:sp>
      <p:sp>
        <p:nvSpPr>
          <p:cNvPr id="3" name="Объект 2"/>
          <p:cNvSpPr>
            <a:spLocks noGrp="1"/>
          </p:cNvSpPr>
          <p:nvPr>
            <p:ph idx="1"/>
          </p:nvPr>
        </p:nvSpPr>
        <p:spPr/>
        <p:txBody>
          <a:bodyPr>
            <a:normAutofit fontScale="85000" lnSpcReduction="20000"/>
          </a:bodyPr>
          <a:lstStyle/>
          <a:p>
            <a:pPr marL="114300" indent="0">
              <a:buNone/>
            </a:pPr>
            <a:r>
              <a:rPr lang="ru-RU" dirty="0"/>
              <a:t>- умение решать многоходовые количественные задачи;</a:t>
            </a:r>
          </a:p>
          <a:p>
            <a:pPr marL="114300" indent="0">
              <a:buNone/>
            </a:pPr>
            <a:r>
              <a:rPr lang="ru-RU" dirty="0"/>
              <a:t>- умение анализировать линейчатые спектры излучения и поглощения;</a:t>
            </a:r>
          </a:p>
          <a:p>
            <a:pPr marL="114300" indent="0">
              <a:buNone/>
            </a:pPr>
            <a:r>
              <a:rPr lang="ru-RU" dirty="0"/>
              <a:t>- умение анализировать величину силы Архимеда для плавающего тела;</a:t>
            </a:r>
          </a:p>
          <a:p>
            <a:pPr>
              <a:buFontTx/>
              <a:buChar char="-"/>
            </a:pPr>
            <a:r>
              <a:rPr lang="ru-RU" dirty="0" smtClean="0"/>
              <a:t>умение </a:t>
            </a:r>
            <a:r>
              <a:rPr lang="ru-RU" dirty="0"/>
              <a:t>анализировать поведение во времени заряда обкладок конденсатора, силы тока, энергии электрического поля и энергии катушки в ходе колебаний в колебательном контуре</a:t>
            </a:r>
            <a:r>
              <a:rPr lang="ru-RU" dirty="0" smtClean="0"/>
              <a:t>.</a:t>
            </a:r>
          </a:p>
          <a:p>
            <a:pPr>
              <a:buFontTx/>
              <a:buChar char="-"/>
            </a:pPr>
            <a:r>
              <a:rPr lang="ru-RU" dirty="0"/>
              <a:t>механика – 46%, </a:t>
            </a:r>
            <a:endParaRPr lang="ru-RU" dirty="0" smtClean="0"/>
          </a:p>
          <a:p>
            <a:pPr>
              <a:buFontTx/>
              <a:buChar char="-"/>
            </a:pPr>
            <a:r>
              <a:rPr lang="ru-RU" dirty="0" smtClean="0"/>
              <a:t>МКТ </a:t>
            </a:r>
            <a:r>
              <a:rPr lang="ru-RU" dirty="0"/>
              <a:t>– 23%, </a:t>
            </a:r>
            <a:endParaRPr lang="ru-RU" dirty="0" smtClean="0"/>
          </a:p>
          <a:p>
            <a:pPr>
              <a:buFontTx/>
              <a:buChar char="-"/>
            </a:pPr>
            <a:r>
              <a:rPr lang="ru-RU" dirty="0" smtClean="0"/>
              <a:t>электродинамика </a:t>
            </a:r>
            <a:r>
              <a:rPr lang="ru-RU" dirty="0"/>
              <a:t>– 19%, </a:t>
            </a:r>
            <a:endParaRPr lang="ru-RU" dirty="0" smtClean="0"/>
          </a:p>
          <a:p>
            <a:pPr>
              <a:buFontTx/>
              <a:buChar char="-"/>
            </a:pPr>
            <a:r>
              <a:rPr lang="ru-RU" dirty="0" smtClean="0"/>
              <a:t>атомная </a:t>
            </a:r>
            <a:r>
              <a:rPr lang="ru-RU" dirty="0"/>
              <a:t>и квантовая физика – 9</a:t>
            </a:r>
            <a:r>
              <a:rPr lang="ru-RU" dirty="0" smtClean="0"/>
              <a:t>%,</a:t>
            </a:r>
          </a:p>
          <a:p>
            <a:pPr>
              <a:buFontTx/>
              <a:buChar char="-"/>
            </a:pPr>
            <a:r>
              <a:rPr lang="ru-RU" dirty="0" smtClean="0"/>
              <a:t> </a:t>
            </a:r>
            <a:r>
              <a:rPr lang="ru-RU" dirty="0"/>
              <a:t>методы научного исследования – 22%, </a:t>
            </a:r>
            <a:endParaRPr lang="ru-RU" dirty="0" smtClean="0"/>
          </a:p>
          <a:p>
            <a:pPr>
              <a:buFontTx/>
              <a:buChar char="-"/>
            </a:pPr>
            <a:r>
              <a:rPr lang="ru-RU" dirty="0" smtClean="0"/>
              <a:t>элементы </a:t>
            </a:r>
            <a:r>
              <a:rPr lang="ru-RU" dirty="0"/>
              <a:t>астрофизики – 28%.</a:t>
            </a:r>
          </a:p>
          <a:p>
            <a:pPr>
              <a:buFontTx/>
              <a:buChar char="-"/>
            </a:pPr>
            <a:endParaRPr lang="ru-RU" dirty="0"/>
          </a:p>
          <a:p>
            <a:endParaRPr lang="ru-RU" dirty="0"/>
          </a:p>
        </p:txBody>
      </p:sp>
    </p:spTree>
    <p:extLst>
      <p:ext uri="{BB962C8B-B14F-4D97-AF65-F5344CB8AC3E}">
        <p14:creationId xmlns:p14="http://schemas.microsoft.com/office/powerpoint/2010/main" val="2644374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Не сформированные умения от 60 до 80 баллов</a:t>
            </a:r>
            <a:endParaRPr lang="ru-RU" dirty="0"/>
          </a:p>
        </p:txBody>
      </p:sp>
      <p:sp>
        <p:nvSpPr>
          <p:cNvPr id="3" name="Объект 2"/>
          <p:cNvSpPr>
            <a:spLocks noGrp="1"/>
          </p:cNvSpPr>
          <p:nvPr>
            <p:ph idx="1"/>
          </p:nvPr>
        </p:nvSpPr>
        <p:spPr/>
        <p:txBody>
          <a:bodyPr>
            <a:normAutofit fontScale="92500"/>
          </a:bodyPr>
          <a:lstStyle/>
          <a:p>
            <a:pPr marL="114300" indent="0">
              <a:buNone/>
            </a:pPr>
            <a:r>
              <a:rPr lang="ru-RU" dirty="0"/>
              <a:t>- умение решать количественные задачи в нестандартной постановке;</a:t>
            </a:r>
          </a:p>
          <a:p>
            <a:pPr marL="114300" indent="0">
              <a:buNone/>
            </a:pPr>
            <a:r>
              <a:rPr lang="ru-RU" dirty="0"/>
              <a:t>- понимание плавания тел;</a:t>
            </a:r>
          </a:p>
          <a:p>
            <a:pPr marL="114300" indent="0">
              <a:buNone/>
            </a:pPr>
            <a:r>
              <a:rPr lang="ru-RU" dirty="0"/>
              <a:t>- различие в поведении силы тока или заряда и энергии конденсатора или катушки в колебательном контуре.</a:t>
            </a:r>
          </a:p>
          <a:p>
            <a:r>
              <a:rPr lang="ru-RU" dirty="0"/>
              <a:t>механика – 76%, </a:t>
            </a:r>
            <a:endParaRPr lang="ru-RU" dirty="0" smtClean="0"/>
          </a:p>
          <a:p>
            <a:r>
              <a:rPr lang="ru-RU" dirty="0" smtClean="0"/>
              <a:t>МКТ </a:t>
            </a:r>
            <a:r>
              <a:rPr lang="ru-RU" dirty="0"/>
              <a:t>– 77%, </a:t>
            </a:r>
            <a:endParaRPr lang="ru-RU" dirty="0" smtClean="0"/>
          </a:p>
          <a:p>
            <a:r>
              <a:rPr lang="ru-RU" dirty="0" smtClean="0"/>
              <a:t>электродинамика </a:t>
            </a:r>
            <a:r>
              <a:rPr lang="ru-RU" dirty="0"/>
              <a:t>– 73%, </a:t>
            </a:r>
            <a:endParaRPr lang="ru-RU" dirty="0" smtClean="0"/>
          </a:p>
          <a:p>
            <a:r>
              <a:rPr lang="ru-RU" dirty="0" smtClean="0"/>
              <a:t>атомная </a:t>
            </a:r>
            <a:r>
              <a:rPr lang="ru-RU" dirty="0"/>
              <a:t>и квантовая физика – 83%, </a:t>
            </a:r>
            <a:endParaRPr lang="ru-RU" dirty="0" smtClean="0"/>
          </a:p>
          <a:p>
            <a:r>
              <a:rPr lang="ru-RU" dirty="0" smtClean="0"/>
              <a:t>методы </a:t>
            </a:r>
            <a:r>
              <a:rPr lang="ru-RU" dirty="0"/>
              <a:t>научного исследования – 98%, </a:t>
            </a:r>
            <a:endParaRPr lang="ru-RU" dirty="0" smtClean="0"/>
          </a:p>
          <a:p>
            <a:r>
              <a:rPr lang="ru-RU" dirty="0" smtClean="0"/>
              <a:t>элементы </a:t>
            </a:r>
            <a:r>
              <a:rPr lang="ru-RU" dirty="0"/>
              <a:t>астрофизики – 80%.</a:t>
            </a:r>
          </a:p>
          <a:p>
            <a:endParaRPr lang="ru-RU" dirty="0"/>
          </a:p>
        </p:txBody>
      </p:sp>
    </p:spTree>
    <p:extLst>
      <p:ext uri="{BB962C8B-B14F-4D97-AF65-F5344CB8AC3E}">
        <p14:creationId xmlns:p14="http://schemas.microsoft.com/office/powerpoint/2010/main" val="36506346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Не сформированные умения от 81 до 100 баллов</a:t>
            </a:r>
            <a:endParaRPr lang="ru-RU" dirty="0"/>
          </a:p>
        </p:txBody>
      </p:sp>
      <p:sp>
        <p:nvSpPr>
          <p:cNvPr id="3" name="Объект 2"/>
          <p:cNvSpPr>
            <a:spLocks noGrp="1"/>
          </p:cNvSpPr>
          <p:nvPr>
            <p:ph idx="1"/>
          </p:nvPr>
        </p:nvSpPr>
        <p:spPr/>
        <p:txBody>
          <a:bodyPr>
            <a:normAutofit lnSpcReduction="10000"/>
          </a:bodyPr>
          <a:lstStyle/>
          <a:p>
            <a:pPr marL="114300" indent="0">
              <a:buNone/>
            </a:pPr>
            <a:r>
              <a:rPr lang="ru-RU" dirty="0"/>
              <a:t>Э</a:t>
            </a:r>
            <a:r>
              <a:rPr lang="ru-RU" dirty="0" smtClean="0"/>
              <a:t>той </a:t>
            </a:r>
            <a:r>
              <a:rPr lang="ru-RU" dirty="0"/>
              <a:t>группе следует усилить:</a:t>
            </a:r>
          </a:p>
          <a:p>
            <a:pPr marL="114300" indent="0">
              <a:buNone/>
            </a:pPr>
            <a:r>
              <a:rPr lang="ru-RU" dirty="0"/>
              <a:t>- умение решать количественные задачи в нестандартной постановке;</a:t>
            </a:r>
          </a:p>
          <a:p>
            <a:pPr>
              <a:buFontTx/>
              <a:buChar char="-"/>
            </a:pPr>
            <a:r>
              <a:rPr lang="ru-RU" dirty="0" smtClean="0"/>
              <a:t>понимание </a:t>
            </a:r>
            <a:r>
              <a:rPr lang="ru-RU" dirty="0"/>
              <a:t>плавания тел</a:t>
            </a:r>
            <a:r>
              <a:rPr lang="ru-RU" dirty="0" smtClean="0"/>
              <a:t>.</a:t>
            </a:r>
          </a:p>
          <a:p>
            <a:pPr marL="114300" indent="0">
              <a:buNone/>
            </a:pPr>
            <a:r>
              <a:rPr lang="ru-RU" dirty="0" err="1" smtClean="0"/>
              <a:t>Справляемость</a:t>
            </a:r>
            <a:r>
              <a:rPr lang="ru-RU" dirty="0" smtClean="0"/>
              <a:t>:</a:t>
            </a:r>
          </a:p>
          <a:p>
            <a:pPr>
              <a:buFontTx/>
              <a:buChar char="-"/>
            </a:pPr>
            <a:r>
              <a:rPr lang="ru-RU" dirty="0"/>
              <a:t>механика – 92%, </a:t>
            </a:r>
            <a:endParaRPr lang="ru-RU" dirty="0" smtClean="0"/>
          </a:p>
          <a:p>
            <a:pPr>
              <a:buFontTx/>
              <a:buChar char="-"/>
            </a:pPr>
            <a:r>
              <a:rPr lang="ru-RU" dirty="0" smtClean="0"/>
              <a:t>МКТ </a:t>
            </a:r>
            <a:r>
              <a:rPr lang="ru-RU" dirty="0"/>
              <a:t>– 91%, </a:t>
            </a:r>
            <a:endParaRPr lang="ru-RU" dirty="0" smtClean="0"/>
          </a:p>
          <a:p>
            <a:pPr>
              <a:buFontTx/>
              <a:buChar char="-"/>
            </a:pPr>
            <a:r>
              <a:rPr lang="ru-RU" dirty="0" smtClean="0"/>
              <a:t>электродинамика </a:t>
            </a:r>
            <a:r>
              <a:rPr lang="ru-RU" dirty="0"/>
              <a:t>– 92%, </a:t>
            </a:r>
            <a:endParaRPr lang="ru-RU" dirty="0" smtClean="0"/>
          </a:p>
          <a:p>
            <a:pPr>
              <a:buFontTx/>
              <a:buChar char="-"/>
            </a:pPr>
            <a:r>
              <a:rPr lang="ru-RU" dirty="0" smtClean="0"/>
              <a:t>атомная </a:t>
            </a:r>
            <a:r>
              <a:rPr lang="ru-RU" dirty="0"/>
              <a:t>и квантовая физика – 93%, </a:t>
            </a:r>
            <a:endParaRPr lang="ru-RU" dirty="0" smtClean="0"/>
          </a:p>
          <a:p>
            <a:pPr>
              <a:buFontTx/>
              <a:buChar char="-"/>
            </a:pPr>
            <a:r>
              <a:rPr lang="ru-RU" dirty="0" smtClean="0"/>
              <a:t>методы </a:t>
            </a:r>
            <a:r>
              <a:rPr lang="ru-RU" dirty="0"/>
              <a:t>научного исследования – 99%, </a:t>
            </a:r>
            <a:endParaRPr lang="ru-RU" dirty="0" smtClean="0"/>
          </a:p>
          <a:p>
            <a:pPr>
              <a:buFontTx/>
              <a:buChar char="-"/>
            </a:pPr>
            <a:r>
              <a:rPr lang="ru-RU" dirty="0" smtClean="0"/>
              <a:t>элементы </a:t>
            </a:r>
            <a:r>
              <a:rPr lang="ru-RU" dirty="0"/>
              <a:t>астрофизики – 92%. </a:t>
            </a:r>
          </a:p>
          <a:p>
            <a:pPr>
              <a:buFontTx/>
              <a:buChar char="-"/>
            </a:pPr>
            <a:endParaRPr lang="ru-RU" dirty="0"/>
          </a:p>
          <a:p>
            <a:endParaRPr lang="ru-RU" dirty="0"/>
          </a:p>
        </p:txBody>
      </p:sp>
    </p:spTree>
    <p:extLst>
      <p:ext uri="{BB962C8B-B14F-4D97-AF65-F5344CB8AC3E}">
        <p14:creationId xmlns:p14="http://schemas.microsoft.com/office/powerpoint/2010/main" val="26681970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самыми сложными для участников были задания</a:t>
            </a:r>
          </a:p>
        </p:txBody>
      </p:sp>
      <p:sp>
        <p:nvSpPr>
          <p:cNvPr id="3" name="Объект 2"/>
          <p:cNvSpPr>
            <a:spLocks noGrp="1"/>
          </p:cNvSpPr>
          <p:nvPr>
            <p:ph idx="1"/>
          </p:nvPr>
        </p:nvSpPr>
        <p:spPr/>
        <p:txBody>
          <a:bodyPr/>
          <a:lstStyle/>
          <a:p>
            <a:pPr marL="114300" indent="0">
              <a:buNone/>
            </a:pPr>
            <a:r>
              <a:rPr lang="ru-RU" dirty="0"/>
              <a:t>6 (условия плавания тел, сила Архимеда);</a:t>
            </a:r>
          </a:p>
          <a:p>
            <a:pPr marL="114300" indent="0">
              <a:buNone/>
            </a:pPr>
            <a:r>
              <a:rPr lang="ru-RU" dirty="0"/>
              <a:t>18 (изменение температуры газа по изменению его кинетической энергии теплового движения);</a:t>
            </a:r>
          </a:p>
          <a:p>
            <a:pPr marL="114300" indent="0">
              <a:buNone/>
            </a:pPr>
            <a:r>
              <a:rPr lang="ru-RU" dirty="0"/>
              <a:t>21 (линейчатые спектры излучения и поглощения):</a:t>
            </a:r>
          </a:p>
          <a:p>
            <a:pPr marL="114300" indent="0">
              <a:buNone/>
            </a:pPr>
            <a:r>
              <a:rPr lang="ru-RU" dirty="0"/>
              <a:t>25 (количественная задача на применение закона сохранения энергии в колебательном контуре);</a:t>
            </a:r>
          </a:p>
          <a:p>
            <a:pPr marL="114300" indent="0">
              <a:buNone/>
            </a:pPr>
            <a:r>
              <a:rPr lang="ru-RU" dirty="0"/>
              <a:t>26 (количественная задача на фотоэффект, подразумевающая использование уравнения Эйнштейна).</a:t>
            </a:r>
          </a:p>
          <a:p>
            <a:endParaRPr lang="ru-RU" dirty="0"/>
          </a:p>
        </p:txBody>
      </p:sp>
    </p:spTree>
    <p:extLst>
      <p:ext uri="{BB962C8B-B14F-4D97-AF65-F5344CB8AC3E}">
        <p14:creationId xmlns:p14="http://schemas.microsoft.com/office/powerpoint/2010/main" val="26639041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Вероятные причины затруднений</a:t>
            </a:r>
          </a:p>
        </p:txBody>
      </p:sp>
      <p:sp>
        <p:nvSpPr>
          <p:cNvPr id="3" name="Объект 2"/>
          <p:cNvSpPr>
            <a:spLocks noGrp="1"/>
          </p:cNvSpPr>
          <p:nvPr>
            <p:ph idx="1"/>
          </p:nvPr>
        </p:nvSpPr>
        <p:spPr/>
        <p:txBody>
          <a:bodyPr>
            <a:normAutofit fontScale="70000" lnSpcReduction="20000"/>
          </a:bodyPr>
          <a:lstStyle/>
          <a:p>
            <a:r>
              <a:rPr lang="ru-RU" dirty="0"/>
              <a:t>Возможно, ряд участников плохо владеет вычислением производной, необходимой для вычисления ускорения по зависимости проекции скорости от времени</a:t>
            </a:r>
            <a:r>
              <a:rPr lang="ru-RU" dirty="0" smtClean="0"/>
              <a:t>.</a:t>
            </a:r>
          </a:p>
          <a:p>
            <a:r>
              <a:rPr lang="ru-RU" dirty="0"/>
              <a:t>Ошибки в сложении векторов как в математической операции</a:t>
            </a:r>
            <a:r>
              <a:rPr lang="ru-RU" dirty="0" smtClean="0"/>
              <a:t>.</a:t>
            </a:r>
          </a:p>
          <a:p>
            <a:r>
              <a:rPr lang="ru-RU" dirty="0"/>
              <a:t>Не помнят формулы второго закона Ньютона через изменение импульса</a:t>
            </a:r>
            <a:r>
              <a:rPr lang="ru-RU" dirty="0" smtClean="0"/>
              <a:t>.</a:t>
            </a:r>
          </a:p>
          <a:p>
            <a:r>
              <a:rPr lang="ru-RU" dirty="0"/>
              <a:t>Ошибки в преобразованиях при работе с дробями, незнание формулы связи длины волны и частоты волны</a:t>
            </a:r>
            <a:r>
              <a:rPr lang="ru-RU" dirty="0" smtClean="0"/>
              <a:t>.</a:t>
            </a:r>
          </a:p>
          <a:p>
            <a:r>
              <a:rPr lang="ru-RU" dirty="0"/>
              <a:t>Невнимательность при чтении графика зависимости кинетической энергии брошенного под углом к горизонту тела, а затем покоящегося: участники игнорировали участок с нулевой скоростью. </a:t>
            </a:r>
          </a:p>
          <a:p>
            <a:r>
              <a:rPr lang="ru-RU" dirty="0"/>
              <a:t>Непонимание, как ведут себя физические величины, описывающие баллистику броска с одного уровня на другой для разных ситуаций точки начала и точки конца движения, в том числе </a:t>
            </a:r>
            <a:r>
              <a:rPr lang="ru-RU" dirty="0" err="1"/>
              <a:t>неразличение</a:t>
            </a:r>
            <a:r>
              <a:rPr lang="ru-RU" dirty="0"/>
              <a:t> случаев броска с балкона на Землю, с Земли на балкон, с Земли на Землю и т.п.</a:t>
            </a:r>
          </a:p>
        </p:txBody>
      </p:sp>
    </p:spTree>
    <p:extLst>
      <p:ext uri="{BB962C8B-B14F-4D97-AF65-F5344CB8AC3E}">
        <p14:creationId xmlns:p14="http://schemas.microsoft.com/office/powerpoint/2010/main" val="38241105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Вероятные причины затруднений</a:t>
            </a:r>
          </a:p>
        </p:txBody>
      </p:sp>
      <p:sp>
        <p:nvSpPr>
          <p:cNvPr id="3" name="Объект 2"/>
          <p:cNvSpPr>
            <a:spLocks noGrp="1"/>
          </p:cNvSpPr>
          <p:nvPr>
            <p:ph idx="1"/>
          </p:nvPr>
        </p:nvSpPr>
        <p:spPr/>
        <p:txBody>
          <a:bodyPr>
            <a:normAutofit fontScale="85000" lnSpcReduction="20000"/>
          </a:bodyPr>
          <a:lstStyle/>
          <a:p>
            <a:r>
              <a:rPr lang="ru-RU" dirty="0"/>
              <a:t>При анализе плавания тел не понимают, что в ситуации равновесия (плавания) сила выталкивающая уравновешена силой тяжести, а т.к. последняя постоянна, то и выталкивающая сила является постоянной</a:t>
            </a:r>
            <a:r>
              <a:rPr lang="ru-RU" dirty="0" smtClean="0"/>
              <a:t>.</a:t>
            </a:r>
          </a:p>
          <a:p>
            <a:r>
              <a:rPr lang="ru-RU" dirty="0"/>
              <a:t>Ошибки при вычислении производной от зависимости координаты тела от времени</a:t>
            </a:r>
            <a:r>
              <a:rPr lang="ru-RU" dirty="0" smtClean="0"/>
              <a:t>.</a:t>
            </a:r>
          </a:p>
          <a:p>
            <a:r>
              <a:rPr lang="ru-RU" dirty="0"/>
              <a:t>Путаются в знаках при записи первого начала термодинамики, в том числе не ставят минус при уменьшении внутренней энергии перед количественным значением</a:t>
            </a:r>
            <a:r>
              <a:rPr lang="ru-RU" dirty="0" smtClean="0"/>
              <a:t>.</a:t>
            </a:r>
          </a:p>
          <a:p>
            <a:r>
              <a:rPr lang="ru-RU" dirty="0"/>
              <a:t>Некоторые не знают формулы относительной влажности газа</a:t>
            </a:r>
            <a:r>
              <a:rPr lang="ru-RU" dirty="0" smtClean="0"/>
              <a:t>.</a:t>
            </a:r>
          </a:p>
          <a:p>
            <a:r>
              <a:rPr lang="ru-RU" dirty="0"/>
              <a:t>Правильный ответ только на часть вопроса, в том числе неверно определяют удельную теплоту парообразования по графику зависимости подводимого тепла от температуры. </a:t>
            </a:r>
          </a:p>
        </p:txBody>
      </p:sp>
    </p:spTree>
    <p:extLst>
      <p:ext uri="{BB962C8B-B14F-4D97-AF65-F5344CB8AC3E}">
        <p14:creationId xmlns:p14="http://schemas.microsoft.com/office/powerpoint/2010/main" val="1127805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Вероятные причины затруднений</a:t>
            </a:r>
          </a:p>
        </p:txBody>
      </p:sp>
      <p:sp>
        <p:nvSpPr>
          <p:cNvPr id="3" name="Объект 2"/>
          <p:cNvSpPr>
            <a:spLocks noGrp="1"/>
          </p:cNvSpPr>
          <p:nvPr>
            <p:ph idx="1"/>
          </p:nvPr>
        </p:nvSpPr>
        <p:spPr/>
        <p:txBody>
          <a:bodyPr>
            <a:normAutofit fontScale="85000" lnSpcReduction="10000"/>
          </a:bodyPr>
          <a:lstStyle/>
          <a:p>
            <a:r>
              <a:rPr lang="ru-RU" dirty="0"/>
              <a:t>Неверное изображение сил, действующих со стороны системы заряженных шариков на некий другой шарик – не в ту сторону, влекущее за собой ошибки в расчётах</a:t>
            </a:r>
            <a:r>
              <a:rPr lang="ru-RU" dirty="0" smtClean="0"/>
              <a:t>.</a:t>
            </a:r>
          </a:p>
          <a:p>
            <a:r>
              <a:rPr lang="ru-RU" dirty="0"/>
              <a:t>Легко устанавливают, была ли непрерывность во времени протекания индукционного тока в проводящем витке с изменяемой по графику площадью, находящемся в магнитном поле, но не могут определиться с направлением силы Ампера. Некоторые не понимают, как в этой ситуации яркость горения лампочки связана с движением проводника, т.е. не ассоциируют ситуацию с областью применения закона электромагнитной </a:t>
            </a:r>
            <a:r>
              <a:rPr lang="ru-RU" dirty="0" smtClean="0"/>
              <a:t>индукции</a:t>
            </a:r>
          </a:p>
          <a:p>
            <a:r>
              <a:rPr lang="ru-RU" dirty="0"/>
              <a:t>Путают в схемах электрической цепи эквивалентные сопротивления подключённых к источнику участков. Некоторые путают напряжение на конкретном резисторе и напряжение на выводах источника. </a:t>
            </a:r>
          </a:p>
        </p:txBody>
      </p:sp>
    </p:spTree>
    <p:extLst>
      <p:ext uri="{BB962C8B-B14F-4D97-AF65-F5344CB8AC3E}">
        <p14:creationId xmlns:p14="http://schemas.microsoft.com/office/powerpoint/2010/main" val="26383890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Вероятные причины затруднений</a:t>
            </a:r>
          </a:p>
        </p:txBody>
      </p:sp>
      <p:sp>
        <p:nvSpPr>
          <p:cNvPr id="3" name="Объект 2"/>
          <p:cNvSpPr>
            <a:spLocks noGrp="1"/>
          </p:cNvSpPr>
          <p:nvPr>
            <p:ph idx="1"/>
          </p:nvPr>
        </p:nvSpPr>
        <p:spPr/>
        <p:txBody>
          <a:bodyPr>
            <a:normAutofit fontScale="85000" lnSpcReduction="10000"/>
          </a:bodyPr>
          <a:lstStyle/>
          <a:p>
            <a:r>
              <a:rPr lang="ru-RU" dirty="0"/>
              <a:t>Путают, как ведут себя энергия катушки и конденсатора во времени в ходе колебаний в колебательном контуре</a:t>
            </a:r>
            <a:r>
              <a:rPr lang="ru-RU" dirty="0" smtClean="0"/>
              <a:t>.</a:t>
            </a:r>
          </a:p>
          <a:p>
            <a:r>
              <a:rPr lang="ru-RU" dirty="0"/>
              <a:t>Могут путать ситуации, когда приведены зависимости числа нераспавшихся или распавшихся </a:t>
            </a:r>
            <a:r>
              <a:rPr lang="ru-RU" dirty="0" smtClean="0"/>
              <a:t>ядер</a:t>
            </a:r>
          </a:p>
          <a:p>
            <a:r>
              <a:rPr lang="ru-RU" dirty="0"/>
              <a:t>Некоторые сразу полагают, что при разрядке заряженного конденсатора в одном случае на одну катушку, а в другом – на другую, сила тока останется той же, причём безосновательно, т.е. не понимают закона сохранения энергии применительно к колебательному контуру</a:t>
            </a:r>
            <a:r>
              <a:rPr lang="ru-RU" dirty="0" smtClean="0"/>
              <a:t>.</a:t>
            </a:r>
          </a:p>
          <a:p>
            <a:r>
              <a:rPr lang="ru-RU" dirty="0"/>
              <a:t>Некоторые сразу полагают, что при разрядке заряженного конденсатора в одном случае на одну катушку, а в другом – на другую, сила тока останется той же, причём безосновательно, т.е. не понимают закона сохранения энергии применительно к колебательному контуру.</a:t>
            </a:r>
          </a:p>
        </p:txBody>
      </p:sp>
    </p:spTree>
    <p:extLst>
      <p:ext uri="{BB962C8B-B14F-4D97-AF65-F5344CB8AC3E}">
        <p14:creationId xmlns:p14="http://schemas.microsoft.com/office/powerpoint/2010/main" val="11069533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408372"/>
            <a:ext cx="8928992" cy="1039427"/>
          </a:xfrm>
        </p:spPr>
        <p:txBody>
          <a:bodyPr>
            <a:normAutofit fontScale="90000"/>
          </a:bodyPr>
          <a:lstStyle/>
          <a:p>
            <a:r>
              <a:rPr lang="ru-RU" dirty="0"/>
              <a:t>Перечень элементов содержания</a:t>
            </a:r>
            <a:r>
              <a:rPr lang="ru-RU" dirty="0" smtClean="0"/>
              <a:t>, </a:t>
            </a:r>
            <a:r>
              <a:rPr lang="ru-RU" dirty="0"/>
              <a:t>усвоение которых школьниками региона </a:t>
            </a:r>
            <a:r>
              <a:rPr lang="ru-RU" dirty="0" smtClean="0"/>
              <a:t>можно </a:t>
            </a:r>
            <a:r>
              <a:rPr lang="ru-RU" dirty="0"/>
              <a:t>считать достаточным</a:t>
            </a:r>
          </a:p>
        </p:txBody>
      </p:sp>
      <p:sp>
        <p:nvSpPr>
          <p:cNvPr id="3" name="Объект 2"/>
          <p:cNvSpPr>
            <a:spLocks noGrp="1"/>
          </p:cNvSpPr>
          <p:nvPr>
            <p:ph idx="1"/>
          </p:nvPr>
        </p:nvSpPr>
        <p:spPr/>
        <p:txBody>
          <a:bodyPr>
            <a:normAutofit fontScale="70000" lnSpcReduction="20000"/>
          </a:bodyPr>
          <a:lstStyle/>
          <a:p>
            <a:pPr lvl="0"/>
            <a:r>
              <a:rPr lang="x-none"/>
              <a:t>определение кинематических величин по графику проекции скорости, нахождение равнодействующей нескольких сил, определение параметров движения и действующей силы по закону движения;</a:t>
            </a:r>
            <a:endParaRPr lang="ru-RU" dirty="0"/>
          </a:p>
          <a:p>
            <a:pPr lvl="0"/>
            <a:r>
              <a:rPr lang="x-none"/>
              <a:t>средняя кинетическая энергия теплового движения частиц газа, определение относительной влажности воздуха, анализ изменения различных параметров газа (температуры, концентрации и т.п.) в изопроцессах по </a:t>
            </a:r>
            <a:r>
              <a:rPr lang="en-US" dirty="0" err="1"/>
              <a:t>pV</a:t>
            </a:r>
            <a:r>
              <a:rPr lang="x-none"/>
              <a:t>-диаграмме;</a:t>
            </a:r>
            <a:endParaRPr lang="ru-RU" dirty="0"/>
          </a:p>
          <a:p>
            <a:pPr lvl="0"/>
            <a:r>
              <a:rPr lang="x-none"/>
              <a:t>принцип суперпозиции электрических полей, направление силы Кулона для взаимодействия электрических зарядов в зависимости от их знака, индукционный ток, направление силы Ампера, действующей на проводник с током;</a:t>
            </a:r>
            <a:endParaRPr lang="ru-RU" dirty="0"/>
          </a:p>
          <a:p>
            <a:pPr lvl="0"/>
            <a:r>
              <a:rPr lang="x-none"/>
              <a:t>нуклонная модель ядра, заряд ядра, массовое число, определение продуктов ядерной реакции, закон радиоактивного распада (определение количества вещества, оставшегося нераспавшимся);</a:t>
            </a:r>
            <a:endParaRPr lang="ru-RU" dirty="0"/>
          </a:p>
          <a:p>
            <a:pPr lvl="0"/>
            <a:r>
              <a:rPr lang="x-none"/>
              <a:t>считывание показаний прямого измерения с учётом погрешности, проверка гипотез по выбору оборудования для эксперимента</a:t>
            </a:r>
            <a:r>
              <a:rPr lang="x-none" smtClean="0"/>
              <a:t>.</a:t>
            </a:r>
            <a:endParaRPr lang="ru-RU" dirty="0"/>
          </a:p>
        </p:txBody>
      </p:sp>
    </p:spTree>
    <p:extLst>
      <p:ext uri="{BB962C8B-B14F-4D97-AF65-F5344CB8AC3E}">
        <p14:creationId xmlns:p14="http://schemas.microsoft.com/office/powerpoint/2010/main" val="3771943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08372"/>
            <a:ext cx="9036496" cy="1039427"/>
          </a:xfrm>
        </p:spPr>
        <p:txBody>
          <a:bodyPr>
            <a:normAutofit fontScale="90000"/>
          </a:bodyPr>
          <a:lstStyle/>
          <a:p>
            <a:r>
              <a:rPr lang="ru-RU" b="1" dirty="0"/>
              <a:t>Основные УМК по предмету «Физика</a:t>
            </a:r>
            <a:r>
              <a:rPr lang="ru-RU" b="1" dirty="0" smtClean="0"/>
              <a:t>» в </a:t>
            </a:r>
            <a:r>
              <a:rPr lang="ru-RU" b="1" dirty="0"/>
              <a:t>2019-2020 учебном году</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115320208"/>
              </p:ext>
            </p:extLst>
          </p:nvPr>
        </p:nvGraphicFramePr>
        <p:xfrm>
          <a:off x="179512" y="1844824"/>
          <a:ext cx="8712968" cy="3680460"/>
        </p:xfrm>
        <a:graphic>
          <a:graphicData uri="http://schemas.openxmlformats.org/drawingml/2006/table">
            <a:tbl>
              <a:tblPr firstRow="1" firstCol="1" bandRow="1">
                <a:tableStyleId>{5C22544A-7EE6-4342-B048-85BDC9FD1C3A}</a:tableStyleId>
              </a:tblPr>
              <a:tblGrid>
                <a:gridCol w="491408"/>
                <a:gridCol w="5891700"/>
                <a:gridCol w="2329860"/>
              </a:tblGrid>
              <a:tr h="0">
                <a:tc>
                  <a:txBody>
                    <a:bodyPr/>
                    <a:lstStyle/>
                    <a:p>
                      <a:pPr marL="0" indent="0" algn="ctr">
                        <a:lnSpc>
                          <a:spcPct val="115000"/>
                        </a:lnSpc>
                        <a:spcAft>
                          <a:spcPts val="0"/>
                        </a:spcAft>
                      </a:pPr>
                      <a:r>
                        <a:rPr lang="ru-RU" sz="1400" dirty="0">
                          <a:effectLst/>
                        </a:rPr>
                        <a:t>№ п/п</a:t>
                      </a:r>
                      <a:endParaRPr lang="ru-RU" sz="1400" dirty="0">
                        <a:effectLst/>
                        <a:latin typeface="Calibri"/>
                        <a:ea typeface="Calibri"/>
                        <a:cs typeface="Times New Roman"/>
                      </a:endParaRPr>
                    </a:p>
                  </a:txBody>
                  <a:tcPr marL="68580" marR="68580" marT="0" marB="0" anchor="ctr"/>
                </a:tc>
                <a:tc>
                  <a:txBody>
                    <a:bodyPr/>
                    <a:lstStyle/>
                    <a:p>
                      <a:pPr marL="457200" algn="ctr">
                        <a:lnSpc>
                          <a:spcPct val="115000"/>
                        </a:lnSpc>
                        <a:spcAft>
                          <a:spcPts val="0"/>
                        </a:spcAft>
                      </a:pPr>
                      <a:r>
                        <a:rPr lang="ru-RU" sz="1200" dirty="0">
                          <a:effectLst/>
                        </a:rPr>
                        <a:t>Название УМК</a:t>
                      </a:r>
                      <a:endParaRPr lang="ru-RU" sz="1100" dirty="0">
                        <a:effectLst/>
                        <a:latin typeface="Calibri"/>
                        <a:ea typeface="Calibri"/>
                        <a:cs typeface="Times New Roman"/>
                      </a:endParaRPr>
                    </a:p>
                  </a:txBody>
                  <a:tcPr marL="68580" marR="68580" marT="0" marB="0" anchor="ctr"/>
                </a:tc>
                <a:tc>
                  <a:txBody>
                    <a:bodyPr/>
                    <a:lstStyle/>
                    <a:p>
                      <a:pPr marL="457200" algn="ctr">
                        <a:lnSpc>
                          <a:spcPct val="115000"/>
                        </a:lnSpc>
                        <a:spcAft>
                          <a:spcPts val="0"/>
                        </a:spcAft>
                      </a:pPr>
                      <a:r>
                        <a:rPr lang="ru-RU" sz="1200">
                          <a:effectLst/>
                        </a:rPr>
                        <a:t>Примерный процент ОО, в которых использовался данный УМК</a:t>
                      </a:r>
                      <a:endParaRPr lang="ru-RU" sz="1100">
                        <a:effectLst/>
                        <a:latin typeface="Calibri"/>
                        <a:ea typeface="Calibri"/>
                        <a:cs typeface="Times New Roman"/>
                      </a:endParaRPr>
                    </a:p>
                  </a:txBody>
                  <a:tcPr marL="68580" marR="68580" marT="0" marB="0" anchor="ctr"/>
                </a:tc>
              </a:tr>
              <a:tr h="0">
                <a:tc>
                  <a:txBody>
                    <a:bodyPr/>
                    <a:lstStyle/>
                    <a:p>
                      <a:pPr marL="457200">
                        <a:lnSpc>
                          <a:spcPct val="115000"/>
                        </a:lnSpc>
                        <a:spcAft>
                          <a:spcPts val="0"/>
                        </a:spcAft>
                      </a:pPr>
                      <a:endParaRPr lang="ru-RU" sz="1100" dirty="0">
                        <a:effectLst/>
                        <a:latin typeface="Calibri"/>
                        <a:ea typeface="Calibri"/>
                        <a:cs typeface="Times New Roman"/>
                      </a:endParaRPr>
                    </a:p>
                  </a:txBody>
                  <a:tcPr marL="68580" marR="68580" marT="0" marB="0"/>
                </a:tc>
                <a:tc>
                  <a:txBody>
                    <a:bodyPr/>
                    <a:lstStyle/>
                    <a:p>
                      <a:pPr marL="457200">
                        <a:lnSpc>
                          <a:spcPct val="115000"/>
                        </a:lnSpc>
                        <a:spcAft>
                          <a:spcPts val="0"/>
                        </a:spcAft>
                      </a:pPr>
                      <a:r>
                        <a:rPr lang="ru-RU" sz="1800" dirty="0" err="1">
                          <a:effectLst/>
                        </a:rPr>
                        <a:t>Мякишев</a:t>
                      </a:r>
                      <a:r>
                        <a:rPr lang="ru-RU" sz="1800" dirty="0">
                          <a:effectLst/>
                        </a:rPr>
                        <a:t> Г.Я., </a:t>
                      </a:r>
                      <a:r>
                        <a:rPr lang="ru-RU" sz="1800" dirty="0" err="1">
                          <a:effectLst/>
                        </a:rPr>
                        <a:t>Буховцев</a:t>
                      </a:r>
                      <a:r>
                        <a:rPr lang="ru-RU" sz="1800" dirty="0">
                          <a:effectLst/>
                        </a:rPr>
                        <a:t> Б.Б., </a:t>
                      </a:r>
                      <a:r>
                        <a:rPr lang="ru-RU" sz="1800" dirty="0" err="1">
                          <a:effectLst/>
                        </a:rPr>
                        <a:t>Чаругин</a:t>
                      </a:r>
                      <a:r>
                        <a:rPr lang="ru-RU" sz="1800" dirty="0">
                          <a:effectLst/>
                        </a:rPr>
                        <a:t> В.М.(под ред. Парфентьевой Н.А.) Физика-11 (Просвещение)</a:t>
                      </a:r>
                      <a:endParaRPr lang="ru-RU" sz="1800" dirty="0">
                        <a:effectLst/>
                        <a:latin typeface="Calibri"/>
                        <a:ea typeface="Calibri"/>
                        <a:cs typeface="Times New Roman"/>
                      </a:endParaRPr>
                    </a:p>
                  </a:txBody>
                  <a:tcPr marL="68580" marR="68580" marT="0" marB="0"/>
                </a:tc>
                <a:tc>
                  <a:txBody>
                    <a:bodyPr/>
                    <a:lstStyle/>
                    <a:p>
                      <a:pPr marL="457200">
                        <a:lnSpc>
                          <a:spcPct val="115000"/>
                        </a:lnSpc>
                        <a:spcAft>
                          <a:spcPts val="0"/>
                        </a:spcAft>
                      </a:pPr>
                      <a:r>
                        <a:rPr lang="en-US" sz="1800">
                          <a:effectLst/>
                        </a:rPr>
                        <a:t>45,6%</a:t>
                      </a:r>
                      <a:endParaRPr lang="ru-RU" sz="1800">
                        <a:effectLst/>
                        <a:latin typeface="Calibri"/>
                        <a:ea typeface="Calibri"/>
                        <a:cs typeface="Times New Roman"/>
                      </a:endParaRPr>
                    </a:p>
                  </a:txBody>
                  <a:tcPr marL="68580" marR="68580" marT="0" marB="0"/>
                </a:tc>
              </a:tr>
              <a:tr h="368300">
                <a:tc>
                  <a:txBody>
                    <a:bodyPr/>
                    <a:lstStyle/>
                    <a:p>
                      <a:pPr marL="457200">
                        <a:lnSpc>
                          <a:spcPct val="115000"/>
                        </a:lnSpc>
                        <a:spcAft>
                          <a:spcPts val="0"/>
                        </a:spcAft>
                      </a:pPr>
                      <a:r>
                        <a:rPr lang="en-US" sz="1200">
                          <a:effectLst/>
                        </a:rPr>
                        <a:t>2</a:t>
                      </a:r>
                      <a:endParaRPr lang="ru-RU" sz="1100">
                        <a:effectLst/>
                        <a:latin typeface="Calibri"/>
                        <a:ea typeface="Calibri"/>
                        <a:cs typeface="Times New Roman"/>
                      </a:endParaRPr>
                    </a:p>
                  </a:txBody>
                  <a:tcPr marL="68580" marR="68580" marT="0" marB="0"/>
                </a:tc>
                <a:tc>
                  <a:txBody>
                    <a:bodyPr/>
                    <a:lstStyle/>
                    <a:p>
                      <a:pPr marL="457200">
                        <a:lnSpc>
                          <a:spcPct val="115000"/>
                        </a:lnSpc>
                        <a:spcAft>
                          <a:spcPts val="0"/>
                        </a:spcAft>
                      </a:pPr>
                      <a:r>
                        <a:rPr lang="ru-RU" sz="1800" dirty="0" err="1">
                          <a:effectLst/>
                        </a:rPr>
                        <a:t>Генденштейн</a:t>
                      </a:r>
                      <a:r>
                        <a:rPr lang="ru-RU" sz="1800" dirty="0">
                          <a:effectLst/>
                        </a:rPr>
                        <a:t> Л.Э., Дик Ю.И. под ред. Орлова В.А Физика 11 класс (базовый и углубленный уровни) (Бином)</a:t>
                      </a:r>
                      <a:endParaRPr lang="ru-RU" sz="1800" dirty="0">
                        <a:effectLst/>
                        <a:latin typeface="Calibri"/>
                        <a:ea typeface="Calibri"/>
                        <a:cs typeface="Times New Roman"/>
                      </a:endParaRPr>
                    </a:p>
                  </a:txBody>
                  <a:tcPr marL="68580" marR="68580" marT="0" marB="0"/>
                </a:tc>
                <a:tc>
                  <a:txBody>
                    <a:bodyPr/>
                    <a:lstStyle/>
                    <a:p>
                      <a:pPr marL="457200">
                        <a:lnSpc>
                          <a:spcPct val="115000"/>
                        </a:lnSpc>
                        <a:spcAft>
                          <a:spcPts val="0"/>
                        </a:spcAft>
                      </a:pPr>
                      <a:r>
                        <a:rPr lang="en-US" sz="1800">
                          <a:effectLst/>
                        </a:rPr>
                        <a:t>13,8%</a:t>
                      </a:r>
                      <a:endParaRPr lang="ru-RU" sz="1800">
                        <a:effectLst/>
                        <a:latin typeface="Calibri"/>
                        <a:ea typeface="Calibri"/>
                        <a:cs typeface="Times New Roman"/>
                      </a:endParaRPr>
                    </a:p>
                  </a:txBody>
                  <a:tcPr marL="68580" marR="68580" marT="0" marB="0"/>
                </a:tc>
              </a:tr>
              <a:tr h="368300">
                <a:tc>
                  <a:txBody>
                    <a:bodyPr/>
                    <a:lstStyle/>
                    <a:p>
                      <a:pPr marL="457200">
                        <a:lnSpc>
                          <a:spcPct val="115000"/>
                        </a:lnSpc>
                        <a:spcAft>
                          <a:spcPts val="0"/>
                        </a:spcAft>
                      </a:pPr>
                      <a:r>
                        <a:rPr lang="en-US" sz="1200">
                          <a:effectLst/>
                        </a:rPr>
                        <a:t>3</a:t>
                      </a:r>
                      <a:endParaRPr lang="ru-RU" sz="1100">
                        <a:effectLst/>
                        <a:latin typeface="Calibri"/>
                        <a:ea typeface="Calibri"/>
                        <a:cs typeface="Times New Roman"/>
                      </a:endParaRPr>
                    </a:p>
                  </a:txBody>
                  <a:tcPr marL="68580" marR="68580" marT="0" marB="0"/>
                </a:tc>
                <a:tc>
                  <a:txBody>
                    <a:bodyPr/>
                    <a:lstStyle/>
                    <a:p>
                      <a:pPr marL="457200">
                        <a:lnSpc>
                          <a:spcPct val="115000"/>
                        </a:lnSpc>
                        <a:spcAft>
                          <a:spcPts val="0"/>
                        </a:spcAft>
                      </a:pPr>
                      <a:r>
                        <a:rPr lang="ru-RU" sz="1800" dirty="0" err="1">
                          <a:effectLst/>
                        </a:rPr>
                        <a:t>Мякишев</a:t>
                      </a:r>
                      <a:r>
                        <a:rPr lang="ru-RU" sz="1800" dirty="0">
                          <a:effectLst/>
                        </a:rPr>
                        <a:t> Г.Я., Синяков А.З. Физика. Электродинамика. Углубленный уровень (ДРОФА)</a:t>
                      </a:r>
                      <a:endParaRPr lang="ru-RU" sz="1800" dirty="0">
                        <a:effectLst/>
                        <a:latin typeface="Calibri"/>
                        <a:ea typeface="Calibri"/>
                        <a:cs typeface="Times New Roman"/>
                      </a:endParaRPr>
                    </a:p>
                  </a:txBody>
                  <a:tcPr marL="68580" marR="68580" marT="0" marB="0"/>
                </a:tc>
                <a:tc>
                  <a:txBody>
                    <a:bodyPr/>
                    <a:lstStyle/>
                    <a:p>
                      <a:pPr marL="457200">
                        <a:lnSpc>
                          <a:spcPct val="115000"/>
                        </a:lnSpc>
                        <a:spcAft>
                          <a:spcPts val="0"/>
                        </a:spcAft>
                      </a:pPr>
                      <a:r>
                        <a:rPr lang="en-US" sz="1800" dirty="0">
                          <a:effectLst/>
                        </a:rPr>
                        <a:t>12,6%</a:t>
                      </a:r>
                      <a:endParaRPr lang="ru-RU"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36707755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Перечень элементов содержания, умений и видов деятельности, усвоение которых школьниками региона </a:t>
            </a:r>
            <a:r>
              <a:rPr lang="ru-RU" dirty="0" smtClean="0"/>
              <a:t>нельзя </a:t>
            </a:r>
            <a:r>
              <a:rPr lang="ru-RU" dirty="0"/>
              <a:t>считать достаточным:</a:t>
            </a:r>
            <a:br>
              <a:rPr lang="ru-RU" dirty="0"/>
            </a:br>
            <a:endParaRPr lang="ru-RU" dirty="0"/>
          </a:p>
        </p:txBody>
      </p:sp>
      <p:sp>
        <p:nvSpPr>
          <p:cNvPr id="3" name="Объект 2"/>
          <p:cNvSpPr>
            <a:spLocks noGrp="1"/>
          </p:cNvSpPr>
          <p:nvPr>
            <p:ph idx="1"/>
          </p:nvPr>
        </p:nvSpPr>
        <p:spPr/>
        <p:txBody>
          <a:bodyPr>
            <a:normAutofit fontScale="62500" lnSpcReduction="20000"/>
          </a:bodyPr>
          <a:lstStyle/>
          <a:p>
            <a:pPr lvl="0"/>
            <a:r>
              <a:rPr lang="x-none"/>
              <a:t>условие плавания тел, определение выталкивающей силы, действующей на погружённое в жидкость тело заданной массы, поведение выталкивающей силы при смене плотности жидкости и сохранении плавания;</a:t>
            </a:r>
            <a:endParaRPr lang="ru-RU" dirty="0"/>
          </a:p>
          <a:p>
            <a:pPr lvl="0"/>
            <a:r>
              <a:rPr lang="x-none"/>
              <a:t>закон сохранения энергии в процессе разрядки конденсатора на катушку, энергия магнитного поля катушки;</a:t>
            </a:r>
            <a:endParaRPr lang="ru-RU" dirty="0"/>
          </a:p>
          <a:p>
            <a:pPr lvl="0"/>
            <a:r>
              <a:rPr lang="x-none"/>
              <a:t>идентификация графика изменения энергии конденсатора или катушки в колебательном контуре после отключения источника, различение графиков энергии катушки и конденсатора в зависимости от начальных условий (состояния конденсатора в момент отключения источника от цепи), идентификация графика изменения заряда конденсатора и силы тока в цепи, различение графиков зависимостей заряда обкладок конденсатора при определённой полярности подключения источника;</a:t>
            </a:r>
            <a:endParaRPr lang="ru-RU" dirty="0"/>
          </a:p>
          <a:p>
            <a:pPr lvl="0"/>
            <a:r>
              <a:rPr lang="x-none"/>
              <a:t>анализ дискретных энергетических спектров по рисунку, взаимосвязь величины энергетического перехода и частоты или длины волны света;</a:t>
            </a:r>
            <a:endParaRPr lang="ru-RU" dirty="0"/>
          </a:p>
          <a:p>
            <a:pPr lvl="0"/>
            <a:r>
              <a:rPr lang="x-none"/>
              <a:t>связь работы выхода из металла и длины волны, соответствующей красной границе фотоэффекта, использование уравнения Эйнштейна для фотоэффекта для решения задач</a:t>
            </a:r>
            <a:r>
              <a:rPr lang="x-none" smtClean="0"/>
              <a:t>;</a:t>
            </a:r>
            <a:endParaRPr lang="ru-RU" dirty="0"/>
          </a:p>
        </p:txBody>
      </p:sp>
    </p:spTree>
    <p:extLst>
      <p:ext uri="{BB962C8B-B14F-4D97-AF65-F5344CB8AC3E}">
        <p14:creationId xmlns:p14="http://schemas.microsoft.com/office/powerpoint/2010/main" val="14626338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Перечень элементов содержания, умений и видов деятельности, усвоение которых школьниками региона </a:t>
            </a:r>
            <a:r>
              <a:rPr lang="ru-RU" dirty="0" smtClean="0"/>
              <a:t>нельзя </a:t>
            </a:r>
            <a:r>
              <a:rPr lang="ru-RU" dirty="0"/>
              <a:t>считать достаточным:</a:t>
            </a:r>
            <a:br>
              <a:rPr lang="ru-RU" dirty="0"/>
            </a:br>
            <a:endParaRPr lang="ru-RU" dirty="0"/>
          </a:p>
        </p:txBody>
      </p:sp>
      <p:sp>
        <p:nvSpPr>
          <p:cNvPr id="3" name="Объект 2"/>
          <p:cNvSpPr>
            <a:spLocks noGrp="1"/>
          </p:cNvSpPr>
          <p:nvPr>
            <p:ph idx="1"/>
          </p:nvPr>
        </p:nvSpPr>
        <p:spPr/>
        <p:txBody>
          <a:bodyPr>
            <a:normAutofit fontScale="70000" lnSpcReduction="20000"/>
          </a:bodyPr>
          <a:lstStyle/>
          <a:p>
            <a:pPr lvl="0"/>
            <a:r>
              <a:rPr lang="x-none" smtClean="0"/>
              <a:t>умение </a:t>
            </a:r>
            <a:r>
              <a:rPr lang="x-none"/>
              <a:t>отобразить графически полученную символьную зависимость, в том числе построить график изотермы в координатах </a:t>
            </a:r>
            <a:r>
              <a:rPr lang="en-US" dirty="0" err="1"/>
              <a:t>pV</a:t>
            </a:r>
            <a:r>
              <a:rPr lang="x-none"/>
              <a:t>;</a:t>
            </a:r>
            <a:endParaRPr lang="ru-RU" dirty="0"/>
          </a:p>
          <a:p>
            <a:pPr lvl="0"/>
            <a:r>
              <a:rPr lang="x-none"/>
              <a:t>понимание, каким образом реагирует опора, отличная от плоской поверхности, навык разложения сил реакции углов и шарнирных опор на две ортогональные составляющие, навык выбора оси, относительно которой уравнение моментов будет иметь наименьшее количество слагаемых;</a:t>
            </a:r>
            <a:endParaRPr lang="ru-RU" dirty="0"/>
          </a:p>
          <a:p>
            <a:pPr lvl="0"/>
            <a:r>
              <a:rPr lang="x-none"/>
              <a:t>расчёт силы тока в параллельных ветвях разветвлённой цепи, определение величины силы Ампера в ситуации, когда проводник и вектор индукции магнитного поля не перпендикулярны друг другу;</a:t>
            </a:r>
            <a:endParaRPr lang="ru-RU" dirty="0"/>
          </a:p>
          <a:p>
            <a:pPr lvl="0"/>
            <a:r>
              <a:rPr lang="x-none"/>
              <a:t>умение строить изображение для источников, находящихся с любой стороны от линзы, а не только слева, умение строить изображение источников, находящихся на главной оптической оси, в косых лучах, в том числе для случая мнимого изображения;</a:t>
            </a:r>
            <a:endParaRPr lang="ru-RU" dirty="0"/>
          </a:p>
          <a:p>
            <a:pPr lvl="0"/>
            <a:r>
              <a:rPr lang="x-none"/>
              <a:t>умение корректно обосновывать используемые допущения и упрощения;</a:t>
            </a:r>
            <a:endParaRPr lang="ru-RU" dirty="0"/>
          </a:p>
          <a:p>
            <a:endParaRPr lang="ru-RU" dirty="0"/>
          </a:p>
        </p:txBody>
      </p:sp>
    </p:spTree>
    <p:extLst>
      <p:ext uri="{BB962C8B-B14F-4D97-AF65-F5344CB8AC3E}">
        <p14:creationId xmlns:p14="http://schemas.microsoft.com/office/powerpoint/2010/main" val="31235572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Перечень элементов содержания, умений и видов деятельности, усвоение которых школьниками региона </a:t>
            </a:r>
            <a:r>
              <a:rPr lang="ru-RU" dirty="0" smtClean="0"/>
              <a:t>нельзя </a:t>
            </a:r>
            <a:r>
              <a:rPr lang="ru-RU" dirty="0"/>
              <a:t>считать достаточным:</a:t>
            </a:r>
            <a:br>
              <a:rPr lang="ru-RU" dirty="0"/>
            </a:br>
            <a:endParaRPr lang="ru-RU" dirty="0"/>
          </a:p>
        </p:txBody>
      </p:sp>
      <p:sp>
        <p:nvSpPr>
          <p:cNvPr id="3" name="Объект 2"/>
          <p:cNvSpPr>
            <a:spLocks noGrp="1"/>
          </p:cNvSpPr>
          <p:nvPr>
            <p:ph idx="1"/>
          </p:nvPr>
        </p:nvSpPr>
        <p:spPr/>
        <p:txBody>
          <a:bodyPr>
            <a:normAutofit/>
          </a:bodyPr>
          <a:lstStyle/>
          <a:p>
            <a:pPr lvl="0"/>
            <a:r>
              <a:rPr lang="x-none"/>
              <a:t>умение приводить аргументы (ссылки на явления, законы) в ходе описания физических ситуаций;</a:t>
            </a:r>
            <a:endParaRPr lang="ru-RU" dirty="0"/>
          </a:p>
          <a:p>
            <a:pPr lvl="0"/>
            <a:r>
              <a:rPr lang="x-none"/>
              <a:t>умение описывать вновь вводимые обозначения;</a:t>
            </a:r>
            <a:endParaRPr lang="ru-RU" dirty="0"/>
          </a:p>
          <a:p>
            <a:pPr lvl="0"/>
            <a:r>
              <a:rPr lang="x-none"/>
              <a:t>умение продемонстрировать выполнение арифметических вычислений как необходимого элемента полного правильного решения;</a:t>
            </a:r>
            <a:endParaRPr lang="ru-RU" dirty="0"/>
          </a:p>
          <a:p>
            <a:pPr lvl="0"/>
            <a:r>
              <a:rPr lang="x-none"/>
              <a:t>решение качественных задач повышенного уровня сложности;</a:t>
            </a:r>
            <a:endParaRPr lang="ru-RU" dirty="0"/>
          </a:p>
          <a:p>
            <a:pPr lvl="0"/>
            <a:r>
              <a:rPr lang="x-none"/>
              <a:t>решение расчётных задач высокого уровня сложности</a:t>
            </a:r>
            <a:r>
              <a:rPr lang="x-none" smtClean="0"/>
              <a:t>.</a:t>
            </a:r>
            <a:endParaRPr lang="ru-RU" dirty="0"/>
          </a:p>
        </p:txBody>
      </p:sp>
    </p:spTree>
    <p:extLst>
      <p:ext uri="{BB962C8B-B14F-4D97-AF65-F5344CB8AC3E}">
        <p14:creationId xmlns:p14="http://schemas.microsoft.com/office/powerpoint/2010/main" val="38617847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Рекомендации для участников ЕГЭ</a:t>
            </a:r>
            <a:endParaRPr lang="ru-RU" dirty="0"/>
          </a:p>
        </p:txBody>
      </p:sp>
      <p:sp>
        <p:nvSpPr>
          <p:cNvPr id="3" name="Объект 2"/>
          <p:cNvSpPr>
            <a:spLocks noGrp="1"/>
          </p:cNvSpPr>
          <p:nvPr>
            <p:ph idx="1"/>
          </p:nvPr>
        </p:nvSpPr>
        <p:spPr>
          <a:xfrm>
            <a:off x="179512" y="1752600"/>
            <a:ext cx="8784976" cy="4373563"/>
          </a:xfrm>
        </p:spPr>
        <p:txBody>
          <a:bodyPr>
            <a:normAutofit fontScale="70000" lnSpcReduction="20000"/>
          </a:bodyPr>
          <a:lstStyle/>
          <a:p>
            <a:pPr marL="114300" indent="0">
              <a:buNone/>
            </a:pPr>
            <a:r>
              <a:rPr lang="ru-RU" dirty="0" smtClean="0"/>
              <a:t>Необходимо </a:t>
            </a:r>
            <a:r>
              <a:rPr lang="ru-RU" dirty="0"/>
              <a:t>соблюдать культуру представления решения, а именно: </a:t>
            </a:r>
            <a:endParaRPr lang="ru-RU" dirty="0" smtClean="0"/>
          </a:p>
          <a:p>
            <a:pPr marL="114300" indent="0">
              <a:buNone/>
            </a:pPr>
            <a:r>
              <a:rPr lang="ru-RU" dirty="0" smtClean="0"/>
              <a:t>а</a:t>
            </a:r>
            <a:r>
              <a:rPr lang="ru-RU" dirty="0"/>
              <a:t>) пользоваться формулами из кодификатора и выводить выражения, отсутствующие в нём, или приводить аргументы и пояснения в пользу использования формул не из школьного курса физики или при решении с использованием нестандартных, олимпиадных приёмов, </a:t>
            </a:r>
            <a:endParaRPr lang="ru-RU" dirty="0" smtClean="0"/>
          </a:p>
          <a:p>
            <a:pPr marL="114300" indent="0">
              <a:buNone/>
            </a:pPr>
            <a:r>
              <a:rPr lang="ru-RU" dirty="0" smtClean="0"/>
              <a:t>б</a:t>
            </a:r>
            <a:r>
              <a:rPr lang="ru-RU" dirty="0"/>
              <a:t>) обосновывать любые допущения и упрощения, самостоятельно вводимые в решение, </a:t>
            </a:r>
            <a:endParaRPr lang="ru-RU" dirty="0" smtClean="0"/>
          </a:p>
          <a:p>
            <a:pPr marL="114300" indent="0">
              <a:buNone/>
            </a:pPr>
            <a:r>
              <a:rPr lang="ru-RU" dirty="0" smtClean="0"/>
              <a:t>в</a:t>
            </a:r>
            <a:r>
              <a:rPr lang="ru-RU" dirty="0"/>
              <a:t>) стартовать только с формул, без какой-либо подстановки числовых значений, тем более для углов, синус и косинус которых равны (что делает такую запись не исходной формулой), отличать формулы (чисто символьные выражения) от всех остальных записей, </a:t>
            </a:r>
            <a:endParaRPr lang="ru-RU" dirty="0" smtClean="0"/>
          </a:p>
          <a:p>
            <a:pPr marL="114300" indent="0">
              <a:buNone/>
            </a:pPr>
            <a:r>
              <a:rPr lang="ru-RU" dirty="0" smtClean="0"/>
              <a:t>г</a:t>
            </a:r>
            <a:r>
              <a:rPr lang="ru-RU" dirty="0"/>
              <a:t>) расписывать ход преобразований, не «проглатывая» логические шаги в преобразованиях, в том числе не пропуская формул преобразования в эквивалентное сопротивление сопротивления последовательно или параллельно соединённых резисторов и т.п.;</a:t>
            </a:r>
          </a:p>
          <a:p>
            <a:endParaRPr lang="ru-RU" dirty="0"/>
          </a:p>
        </p:txBody>
      </p:sp>
    </p:spTree>
    <p:extLst>
      <p:ext uri="{BB962C8B-B14F-4D97-AF65-F5344CB8AC3E}">
        <p14:creationId xmlns:p14="http://schemas.microsoft.com/office/powerpoint/2010/main" val="30840653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Рекомендации для участников ЕГЭ</a:t>
            </a:r>
            <a:endParaRPr lang="ru-RU" dirty="0"/>
          </a:p>
        </p:txBody>
      </p:sp>
      <p:sp>
        <p:nvSpPr>
          <p:cNvPr id="3" name="Объект 2"/>
          <p:cNvSpPr>
            <a:spLocks noGrp="1"/>
          </p:cNvSpPr>
          <p:nvPr>
            <p:ph idx="1"/>
          </p:nvPr>
        </p:nvSpPr>
        <p:spPr>
          <a:xfrm>
            <a:off x="179512" y="1752600"/>
            <a:ext cx="8784976" cy="4373563"/>
          </a:xfrm>
        </p:spPr>
        <p:txBody>
          <a:bodyPr>
            <a:normAutofit fontScale="62500" lnSpcReduction="20000"/>
          </a:bodyPr>
          <a:lstStyle/>
          <a:p>
            <a:r>
              <a:rPr lang="ru-RU" dirty="0"/>
              <a:t>обратить внимание будущих участников на критерии оценивания заданий с развёрнутым ответом, приводимые в демонстрационном варианте специально для этой </a:t>
            </a:r>
            <a:r>
              <a:rPr lang="ru-RU" dirty="0" smtClean="0"/>
              <a:t>цели</a:t>
            </a:r>
          </a:p>
          <a:p>
            <a:pPr lvl="0"/>
            <a:r>
              <a:rPr lang="x-none"/>
              <a:t>научить школьников при краткой записи условия задачи и описании формулами ситуации, изложенной в условии, проверять себя, перечитывая условие, ту ли задачу они решают или подменяют её уже известной им из прошлого опыта;</a:t>
            </a:r>
            <a:endParaRPr lang="ru-RU" dirty="0"/>
          </a:p>
          <a:p>
            <a:pPr lvl="0"/>
            <a:r>
              <a:rPr lang="x-none"/>
              <a:t>предложить школьникам с хорошей физической и математической подготовкой темы для самоподготовки из числа упомянутых в кодификаторе, но редко использующихся в задачах тем или тем, которые не повторяются в школьном курсе или изучаются самыми последними (если на них отведено меньше времени, чем хотелось бы);</a:t>
            </a:r>
            <a:endParaRPr lang="ru-RU" dirty="0"/>
          </a:p>
          <a:p>
            <a:pPr lvl="0"/>
            <a:r>
              <a:rPr lang="x-none"/>
              <a:t>научить хорошо подготовленных будущих участников, выполняющих подробные решения, проверять «последние штрихи» в оформлении решения, а именно: расшифровка обозначений вновь вводимых величин, наличие подстановки числовых данных (т.е. минимум 1 шага арифметических вычислений), наличие и правильность единиц измерения, зачёркнутость лишних записей, а желательно и проводить проверку расчётов;</a:t>
            </a:r>
            <a:endParaRPr lang="ru-RU" dirty="0"/>
          </a:p>
          <a:p>
            <a:pPr lvl="0"/>
            <a:r>
              <a:rPr lang="x-none"/>
              <a:t>уделить внимание методике решения качественных задач, прописывающей логические ходы (умозаключения) вместе с подкреплением их физическими аргументами – ссылками на явления, законы, формулы, свойства (удобно для целей обучения в форме таблицы, чтобы чётко видеть, какой логический шаг остался неподкреплённым аргументом</a:t>
            </a:r>
            <a:r>
              <a:rPr lang="x-none" smtClean="0"/>
              <a:t>);</a:t>
            </a:r>
            <a:endParaRPr lang="ru-RU" dirty="0"/>
          </a:p>
        </p:txBody>
      </p:sp>
    </p:spTree>
    <p:extLst>
      <p:ext uri="{BB962C8B-B14F-4D97-AF65-F5344CB8AC3E}">
        <p14:creationId xmlns:p14="http://schemas.microsoft.com/office/powerpoint/2010/main" val="23195104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разработать меры по повышению </a:t>
            </a:r>
            <a:r>
              <a:rPr lang="ru-RU" dirty="0" smtClean="0"/>
              <a:t>математической грамотности участников ЕГЭ</a:t>
            </a:r>
            <a:endParaRPr lang="ru-RU" dirty="0"/>
          </a:p>
        </p:txBody>
      </p:sp>
      <p:sp>
        <p:nvSpPr>
          <p:cNvPr id="3" name="Объект 2"/>
          <p:cNvSpPr>
            <a:spLocks noGrp="1"/>
          </p:cNvSpPr>
          <p:nvPr>
            <p:ph idx="1"/>
          </p:nvPr>
        </p:nvSpPr>
        <p:spPr>
          <a:xfrm>
            <a:off x="179512" y="1752600"/>
            <a:ext cx="8784976" cy="4373563"/>
          </a:xfrm>
        </p:spPr>
        <p:txBody>
          <a:bodyPr>
            <a:normAutofit fontScale="92500" lnSpcReduction="20000"/>
          </a:bodyPr>
          <a:lstStyle/>
          <a:p>
            <a:pPr marL="114300" indent="0">
              <a:buNone/>
            </a:pPr>
            <a:r>
              <a:rPr lang="ru-RU" dirty="0"/>
              <a:t>а) </a:t>
            </a:r>
            <a:r>
              <a:rPr lang="ru-RU" dirty="0" smtClean="0"/>
              <a:t>анализ </a:t>
            </a:r>
            <a:r>
              <a:rPr lang="ru-RU" dirty="0"/>
              <a:t>поведения величины по её формуле в зависимости от характера изменения или неизменности её аргументов, </a:t>
            </a:r>
            <a:endParaRPr lang="ru-RU" dirty="0" smtClean="0"/>
          </a:p>
          <a:p>
            <a:pPr marL="114300" indent="0">
              <a:buNone/>
            </a:pPr>
            <a:r>
              <a:rPr lang="ru-RU" dirty="0" smtClean="0"/>
              <a:t>б</a:t>
            </a:r>
            <a:r>
              <a:rPr lang="ru-RU" dirty="0"/>
              <a:t>) </a:t>
            </a:r>
            <a:r>
              <a:rPr lang="ru-RU" dirty="0" smtClean="0"/>
              <a:t>работа </a:t>
            </a:r>
            <a:r>
              <a:rPr lang="ru-RU" dirty="0"/>
              <a:t>со степенями при перемножении или делении больших или малых чисел, экспоненциальное представление чисел, </a:t>
            </a:r>
            <a:endParaRPr lang="ru-RU" dirty="0" smtClean="0"/>
          </a:p>
          <a:p>
            <a:pPr marL="114300" indent="0">
              <a:buNone/>
            </a:pPr>
            <a:r>
              <a:rPr lang="ru-RU" dirty="0" smtClean="0"/>
              <a:t>в</a:t>
            </a:r>
            <a:r>
              <a:rPr lang="ru-RU" dirty="0"/>
              <a:t>) свойства тригонометрических функций, выражение проекции вектора на ось через косинус или синус угла, связь тангенса и котангенса с синусом и косинусом, г) работа с векторами – умножение на число, сложение, вычитание, определение проекции, определение модуля по проекциям, сложение проекций векторов, д) построение графиков зависимостей с указанием шкалы и контрольных точек на осях.</a:t>
            </a:r>
          </a:p>
        </p:txBody>
      </p:sp>
    </p:spTree>
    <p:extLst>
      <p:ext uri="{BB962C8B-B14F-4D97-AF65-F5344CB8AC3E}">
        <p14:creationId xmlns:p14="http://schemas.microsoft.com/office/powerpoint/2010/main" val="1666947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Актуальные ссылки</a:t>
            </a:r>
            <a:endParaRPr lang="ru-RU" dirty="0"/>
          </a:p>
        </p:txBody>
      </p:sp>
      <p:sp>
        <p:nvSpPr>
          <p:cNvPr id="3" name="Объект 2"/>
          <p:cNvSpPr>
            <a:spLocks noGrp="1"/>
          </p:cNvSpPr>
          <p:nvPr>
            <p:ph idx="1"/>
          </p:nvPr>
        </p:nvSpPr>
        <p:spPr/>
        <p:txBody>
          <a:bodyPr>
            <a:normAutofit fontScale="92500"/>
          </a:bodyPr>
          <a:lstStyle/>
          <a:p>
            <a:r>
              <a:rPr lang="en-US" b="1" dirty="0">
                <a:hlinkClick r:id="rId2"/>
              </a:rPr>
              <a:t>https://fipi.ru/ege/dlya-predmetnyh-komissiy-subektov-rf#!/</a:t>
            </a:r>
            <a:r>
              <a:rPr lang="en-US" b="1" dirty="0" smtClean="0">
                <a:hlinkClick r:id="rId2"/>
              </a:rPr>
              <a:t>tab/173729394-3</a:t>
            </a:r>
            <a:r>
              <a:rPr lang="ru-RU" b="1" dirty="0" smtClean="0"/>
              <a:t> - для предметных комиссий субъектов РФ</a:t>
            </a:r>
          </a:p>
          <a:p>
            <a:r>
              <a:rPr lang="en-US" b="1" dirty="0">
                <a:hlinkClick r:id="rId3"/>
              </a:rPr>
              <a:t>https://fipi.ru/ege/analiticheskie-i-metodicheskie-materialy#!/</a:t>
            </a:r>
            <a:r>
              <a:rPr lang="en-US" b="1" dirty="0" smtClean="0">
                <a:hlinkClick r:id="rId3"/>
              </a:rPr>
              <a:t>tab/173737686-3</a:t>
            </a:r>
            <a:r>
              <a:rPr lang="ru-RU" b="1" dirty="0" smtClean="0"/>
              <a:t> - </a:t>
            </a:r>
            <a:r>
              <a:rPr lang="ru-RU" b="1" dirty="0"/>
              <a:t>Методические рекомендации для учителей, подготовленные на основе анализа типичных ошибок участников ЕГЭ 2020 </a:t>
            </a:r>
            <a:r>
              <a:rPr lang="ru-RU" b="1" dirty="0" smtClean="0"/>
              <a:t>года</a:t>
            </a:r>
          </a:p>
          <a:p>
            <a:r>
              <a:rPr lang="en-US" b="1" dirty="0">
                <a:hlinkClick r:id="rId4"/>
              </a:rPr>
              <a:t>https://</a:t>
            </a:r>
            <a:r>
              <a:rPr lang="en-US" b="1" dirty="0" smtClean="0">
                <a:hlinkClick r:id="rId4"/>
              </a:rPr>
              <a:t>fipi.ru/metodicheskaya-kopilka/metod-rekomendatsii-po-samostoyatelnoy-podgotovke-k-ege</a:t>
            </a:r>
            <a:r>
              <a:rPr lang="ru-RU" b="1" dirty="0" smtClean="0"/>
              <a:t> - Методические </a:t>
            </a:r>
            <a:r>
              <a:rPr lang="ru-RU" b="1" dirty="0"/>
              <a:t>рекомендации для выпускников по самостоятельной подготовке к ЕГЭ</a:t>
            </a:r>
          </a:p>
        </p:txBody>
      </p:sp>
    </p:spTree>
    <p:extLst>
      <p:ext uri="{BB962C8B-B14F-4D97-AF65-F5344CB8AC3E}">
        <p14:creationId xmlns:p14="http://schemas.microsoft.com/office/powerpoint/2010/main" val="25076648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08372"/>
            <a:ext cx="9144000" cy="1039427"/>
          </a:xfrm>
        </p:spPr>
        <p:txBody>
          <a:bodyPr>
            <a:normAutofit fontScale="90000"/>
          </a:bodyPr>
          <a:lstStyle/>
          <a:p>
            <a:r>
              <a:rPr lang="ru-RU" dirty="0" smtClean="0"/>
              <a:t>преподавание физики в </a:t>
            </a:r>
            <a:r>
              <a:rPr lang="ru-RU" dirty="0"/>
              <a:t>образовательных организациях с высокой долей </a:t>
            </a:r>
            <a:r>
              <a:rPr lang="ru-RU" dirty="0" smtClean="0"/>
              <a:t>слабых обучающихся</a:t>
            </a:r>
            <a:endParaRPr lang="ru-RU" dirty="0"/>
          </a:p>
        </p:txBody>
      </p:sp>
      <p:sp>
        <p:nvSpPr>
          <p:cNvPr id="3" name="Объект 2"/>
          <p:cNvSpPr>
            <a:spLocks noGrp="1"/>
          </p:cNvSpPr>
          <p:nvPr>
            <p:ph idx="1"/>
          </p:nvPr>
        </p:nvSpPr>
        <p:spPr>
          <a:xfrm>
            <a:off x="457200" y="1844824"/>
            <a:ext cx="8229600" cy="4281339"/>
          </a:xfrm>
        </p:spPr>
        <p:txBody>
          <a:bodyPr>
            <a:normAutofit fontScale="85000" lnSpcReduction="20000"/>
          </a:bodyPr>
          <a:lstStyle/>
          <a:p>
            <a:pPr marL="114300" indent="0">
              <a:buNone/>
            </a:pPr>
            <a:r>
              <a:rPr lang="ru-RU" dirty="0" smtClean="0"/>
              <a:t>Причина </a:t>
            </a:r>
            <a:r>
              <a:rPr lang="ru-RU" dirty="0"/>
              <a:t>учебной </a:t>
            </a:r>
            <a:r>
              <a:rPr lang="ru-RU" dirty="0" err="1"/>
              <a:t>неуспешности</a:t>
            </a:r>
            <a:r>
              <a:rPr lang="ru-RU" dirty="0"/>
              <a:t> обучающихся </a:t>
            </a:r>
            <a:r>
              <a:rPr lang="ru-RU" dirty="0" smtClean="0"/>
              <a:t>- слабая </a:t>
            </a:r>
            <a:r>
              <a:rPr lang="ru-RU" dirty="0" err="1"/>
              <a:t>сформированность</a:t>
            </a:r>
            <a:r>
              <a:rPr lang="ru-RU" dirty="0"/>
              <a:t> </a:t>
            </a:r>
            <a:r>
              <a:rPr lang="ru-RU" dirty="0" smtClean="0"/>
              <a:t> </a:t>
            </a:r>
            <a:r>
              <a:rPr lang="ru-RU" dirty="0" err="1" smtClean="0"/>
              <a:t>метапредметных</a:t>
            </a:r>
            <a:r>
              <a:rPr lang="ru-RU" dirty="0" smtClean="0"/>
              <a:t> </a:t>
            </a:r>
            <a:r>
              <a:rPr lang="ru-RU" dirty="0"/>
              <a:t>умений и/или существенные пробелы в базовой предметной </a:t>
            </a:r>
            <a:r>
              <a:rPr lang="ru-RU" dirty="0" smtClean="0"/>
              <a:t>подготовке, например</a:t>
            </a:r>
            <a:r>
              <a:rPr lang="ru-RU" dirty="0"/>
              <a:t>: </a:t>
            </a:r>
          </a:p>
          <a:p>
            <a:r>
              <a:rPr lang="ru-RU" dirty="0" smtClean="0"/>
              <a:t>слабая </a:t>
            </a:r>
            <a:r>
              <a:rPr lang="ru-RU" dirty="0" err="1"/>
              <a:t>сформированность</a:t>
            </a:r>
            <a:r>
              <a:rPr lang="ru-RU" dirty="0"/>
              <a:t> читательских навыков и навыков работы с информацией; </a:t>
            </a:r>
            <a:endParaRPr lang="ru-RU" dirty="0" smtClean="0"/>
          </a:p>
          <a:p>
            <a:r>
              <a:rPr lang="ru-RU" dirty="0" smtClean="0"/>
              <a:t>слабая </a:t>
            </a:r>
            <a:r>
              <a:rPr lang="ru-RU" dirty="0" err="1"/>
              <a:t>сформированность</a:t>
            </a:r>
            <a:r>
              <a:rPr lang="ru-RU" dirty="0"/>
              <a:t> элементарных математических представлений (чувства числа, пространственных представлений, навыков счета и т.п.); </a:t>
            </a:r>
            <a:endParaRPr lang="ru-RU" dirty="0" smtClean="0"/>
          </a:p>
          <a:p>
            <a:r>
              <a:rPr lang="ru-RU" dirty="0" smtClean="0"/>
              <a:t>слабая </a:t>
            </a:r>
            <a:r>
              <a:rPr lang="ru-RU" dirty="0" err="1"/>
              <a:t>сформированность</a:t>
            </a:r>
            <a:r>
              <a:rPr lang="ru-RU" dirty="0"/>
              <a:t> навыков самоорганизации, </a:t>
            </a:r>
            <a:r>
              <a:rPr lang="ru-RU" dirty="0" err="1"/>
              <a:t>самокоррекции</a:t>
            </a:r>
            <a:r>
              <a:rPr lang="ru-RU" dirty="0"/>
              <a:t>; </a:t>
            </a:r>
            <a:endParaRPr lang="ru-RU" dirty="0" smtClean="0"/>
          </a:p>
          <a:p>
            <a:r>
              <a:rPr lang="ru-RU" dirty="0" smtClean="0"/>
              <a:t>конкретные </a:t>
            </a:r>
            <a:r>
              <a:rPr lang="ru-RU" dirty="0"/>
              <a:t>проблемы в предметной подготовке (неосвоенные системообразующие элементы содержания, без владения которыми невозможно понимание следующих тем; слабо сформированные предметные умения, навыки и способы деятельности).</a:t>
            </a:r>
          </a:p>
        </p:txBody>
      </p:sp>
    </p:spTree>
    <p:extLst>
      <p:ext uri="{BB962C8B-B14F-4D97-AF65-F5344CB8AC3E}">
        <p14:creationId xmlns:p14="http://schemas.microsoft.com/office/powerpoint/2010/main" val="185882896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r>
              <a:rPr lang="ru-RU" dirty="0"/>
              <a:t>В</a:t>
            </a:r>
            <a:r>
              <a:rPr lang="en-US" smtClean="0"/>
              <a:t> </a:t>
            </a:r>
            <a:r>
              <a:rPr lang="en-US" dirty="0" smtClean="0"/>
              <a:t>2021   </a:t>
            </a:r>
            <a:r>
              <a:rPr lang="ru-RU" dirty="0" smtClean="0"/>
              <a:t>отсутствуют </a:t>
            </a:r>
            <a:r>
              <a:rPr lang="ru-RU" dirty="0"/>
              <a:t>изменения структуры и содержания КИМ</a:t>
            </a:r>
          </a:p>
        </p:txBody>
      </p:sp>
    </p:spTree>
    <p:extLst>
      <p:ext uri="{BB962C8B-B14F-4D97-AF65-F5344CB8AC3E}">
        <p14:creationId xmlns:p14="http://schemas.microsoft.com/office/powerpoint/2010/main" val="2045607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408372"/>
            <a:ext cx="8856984" cy="1039427"/>
          </a:xfrm>
        </p:spPr>
        <p:txBody>
          <a:bodyPr>
            <a:normAutofit fontScale="90000"/>
          </a:bodyPr>
          <a:lstStyle/>
          <a:p>
            <a:r>
              <a:rPr lang="ru-RU" b="1" dirty="0"/>
              <a:t>Диаграмма распределения тестовых баллов по предмету «Физика»  в 2020 г</a:t>
            </a:r>
            <a:r>
              <a:rPr lang="ru-RU" b="1" dirty="0" smtClean="0"/>
              <a:t>.</a:t>
            </a:r>
            <a:endParaRPr lang="ru-RU"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7" y="1774684"/>
            <a:ext cx="8475781" cy="4318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7052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Динамика результатов ЕГЭ по предмету «Физика</a:t>
            </a:r>
            <a:r>
              <a:rPr lang="ru-RU" b="1" dirty="0" smtClean="0"/>
              <a:t>»</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244526901"/>
              </p:ext>
            </p:extLst>
          </p:nvPr>
        </p:nvGraphicFramePr>
        <p:xfrm>
          <a:off x="395536" y="1916831"/>
          <a:ext cx="8496944" cy="3528592"/>
        </p:xfrm>
        <a:graphic>
          <a:graphicData uri="http://schemas.openxmlformats.org/drawingml/2006/table">
            <a:tbl>
              <a:tblPr firstRow="1" firstCol="1" bandRow="1" bandCol="1">
                <a:tableStyleId>{5C22544A-7EE6-4342-B048-85BDC9FD1C3A}</a:tableStyleId>
              </a:tblPr>
              <a:tblGrid>
                <a:gridCol w="4490588"/>
                <a:gridCol w="1412684"/>
                <a:gridCol w="1412684"/>
                <a:gridCol w="1180988"/>
              </a:tblGrid>
              <a:tr h="609400">
                <a:tc rowSpan="2">
                  <a:txBody>
                    <a:bodyPr/>
                    <a:lstStyle/>
                    <a:p>
                      <a:pPr algn="just"/>
                      <a:r>
                        <a:rPr lang="ru-RU" sz="1000" dirty="0">
                          <a:effectLst/>
                        </a:rPr>
                        <a:t> </a:t>
                      </a:r>
                      <a:endParaRPr lang="ru-RU" sz="1000" dirty="0">
                        <a:effectLst/>
                        <a:latin typeface="Calibri"/>
                      </a:endParaRPr>
                    </a:p>
                  </a:txBody>
                  <a:tcPr marL="68580" marR="68580" marT="0" marB="0"/>
                </a:tc>
                <a:tc gridSpan="3">
                  <a:txBody>
                    <a:bodyPr/>
                    <a:lstStyle/>
                    <a:p>
                      <a:pPr algn="ctr"/>
                      <a:r>
                        <a:rPr lang="ru-RU" sz="2000" dirty="0">
                          <a:effectLst/>
                        </a:rPr>
                        <a:t>Субъект Российской Федерации</a:t>
                      </a:r>
                      <a:endParaRPr lang="ru-RU" sz="2000" dirty="0">
                        <a:effectLst/>
                        <a:latin typeface="Calibri"/>
                      </a:endParaRPr>
                    </a:p>
                  </a:txBody>
                  <a:tcPr marL="68580" marR="68580" marT="0" marB="0"/>
                </a:tc>
                <a:tc hMerge="1">
                  <a:txBody>
                    <a:bodyPr/>
                    <a:lstStyle/>
                    <a:p>
                      <a:endParaRPr lang="ru-RU"/>
                    </a:p>
                  </a:txBody>
                  <a:tcPr/>
                </a:tc>
                <a:tc hMerge="1">
                  <a:txBody>
                    <a:bodyPr/>
                    <a:lstStyle/>
                    <a:p>
                      <a:endParaRPr lang="ru-RU"/>
                    </a:p>
                  </a:txBody>
                  <a:tcPr/>
                </a:tc>
              </a:tr>
              <a:tr h="432711">
                <a:tc vMerge="1">
                  <a:txBody>
                    <a:bodyPr/>
                    <a:lstStyle/>
                    <a:p>
                      <a:endParaRPr lang="ru-RU"/>
                    </a:p>
                  </a:txBody>
                  <a:tcPr/>
                </a:tc>
                <a:tc>
                  <a:txBody>
                    <a:bodyPr/>
                    <a:lstStyle/>
                    <a:p>
                      <a:pPr algn="ctr"/>
                      <a:r>
                        <a:rPr lang="ru-RU" sz="2000" dirty="0">
                          <a:effectLst/>
                        </a:rPr>
                        <a:t>2018 г.</a:t>
                      </a:r>
                      <a:endParaRPr lang="ru-RU" sz="2000" dirty="0">
                        <a:effectLst/>
                        <a:latin typeface="Calibri"/>
                      </a:endParaRPr>
                    </a:p>
                  </a:txBody>
                  <a:tcPr marL="68580" marR="68580" marT="0" marB="0"/>
                </a:tc>
                <a:tc>
                  <a:txBody>
                    <a:bodyPr/>
                    <a:lstStyle/>
                    <a:p>
                      <a:pPr algn="ctr"/>
                      <a:r>
                        <a:rPr lang="ru-RU" sz="2000" dirty="0">
                          <a:effectLst/>
                        </a:rPr>
                        <a:t>2019 г.</a:t>
                      </a:r>
                      <a:endParaRPr lang="ru-RU" sz="2000" dirty="0">
                        <a:effectLst/>
                        <a:latin typeface="Calibri"/>
                      </a:endParaRPr>
                    </a:p>
                  </a:txBody>
                  <a:tcPr marL="68580" marR="68580" marT="0" marB="0"/>
                </a:tc>
                <a:tc>
                  <a:txBody>
                    <a:bodyPr/>
                    <a:lstStyle/>
                    <a:p>
                      <a:pPr algn="ctr"/>
                      <a:r>
                        <a:rPr lang="ru-RU" sz="2000" dirty="0">
                          <a:effectLst/>
                        </a:rPr>
                        <a:t>2020 г.</a:t>
                      </a:r>
                      <a:endParaRPr lang="ru-RU" sz="2000" dirty="0">
                        <a:effectLst/>
                        <a:latin typeface="Calibri"/>
                      </a:endParaRPr>
                    </a:p>
                  </a:txBody>
                  <a:tcPr marL="68580" marR="68580" marT="0" marB="0"/>
                </a:tc>
              </a:tr>
              <a:tr h="629233">
                <a:tc>
                  <a:txBody>
                    <a:bodyPr/>
                    <a:lstStyle/>
                    <a:p>
                      <a:pPr algn="just"/>
                      <a:r>
                        <a:rPr lang="ru-RU" sz="2000" dirty="0">
                          <a:effectLst/>
                        </a:rPr>
                        <a:t>Не преодолели минимального балла, %</a:t>
                      </a:r>
                      <a:endParaRPr lang="ru-RU" sz="2000" dirty="0">
                        <a:effectLst/>
                        <a:latin typeface="Calibri"/>
                      </a:endParaRPr>
                    </a:p>
                  </a:txBody>
                  <a:tcPr marL="68580" marR="68580" marT="0" marB="0"/>
                </a:tc>
                <a:tc>
                  <a:txBody>
                    <a:bodyPr/>
                    <a:lstStyle/>
                    <a:p>
                      <a:pPr algn="ctr">
                        <a:spcAft>
                          <a:spcPts val="0"/>
                        </a:spcAft>
                      </a:pPr>
                      <a:r>
                        <a:rPr lang="ru-RU" sz="2000">
                          <a:effectLst/>
                        </a:rPr>
                        <a:t>3,51</a:t>
                      </a:r>
                      <a:endParaRPr lang="ru-RU" sz="2000">
                        <a:effectLst/>
                        <a:latin typeface="Times New Roman"/>
                        <a:ea typeface="Calibri"/>
                      </a:endParaRPr>
                    </a:p>
                  </a:txBody>
                  <a:tcPr marL="68580" marR="68580" marT="0" marB="0" anchor="ctr"/>
                </a:tc>
                <a:tc>
                  <a:txBody>
                    <a:bodyPr/>
                    <a:lstStyle/>
                    <a:p>
                      <a:pPr algn="ctr">
                        <a:spcAft>
                          <a:spcPts val="0"/>
                        </a:spcAft>
                      </a:pPr>
                      <a:r>
                        <a:rPr lang="ru-RU" sz="2000" dirty="0">
                          <a:effectLst/>
                        </a:rPr>
                        <a:t>3,57</a:t>
                      </a:r>
                      <a:endParaRPr lang="ru-RU" sz="2000" dirty="0">
                        <a:effectLst/>
                        <a:latin typeface="Times New Roman"/>
                        <a:ea typeface="Calibri"/>
                      </a:endParaRPr>
                    </a:p>
                  </a:txBody>
                  <a:tcPr marL="68580" marR="68580" marT="0" marB="0" anchor="ctr"/>
                </a:tc>
                <a:tc>
                  <a:txBody>
                    <a:bodyPr/>
                    <a:lstStyle/>
                    <a:p>
                      <a:pPr algn="ctr">
                        <a:spcAft>
                          <a:spcPts val="0"/>
                        </a:spcAft>
                      </a:pPr>
                      <a:r>
                        <a:rPr lang="ru-RU" sz="2000" dirty="0">
                          <a:effectLst/>
                        </a:rPr>
                        <a:t>5,87</a:t>
                      </a:r>
                      <a:endParaRPr lang="ru-RU" sz="2000" dirty="0">
                        <a:effectLst/>
                        <a:latin typeface="Times New Roman"/>
                        <a:ea typeface="Calibri"/>
                      </a:endParaRPr>
                    </a:p>
                  </a:txBody>
                  <a:tcPr marL="68580" marR="68580" marT="0" marB="0" anchor="ctr"/>
                </a:tc>
              </a:tr>
              <a:tr h="638248">
                <a:tc>
                  <a:txBody>
                    <a:bodyPr/>
                    <a:lstStyle/>
                    <a:p>
                      <a:pPr algn="just"/>
                      <a:r>
                        <a:rPr lang="ru-RU" sz="2000" dirty="0">
                          <a:effectLst/>
                        </a:rPr>
                        <a:t>Средний тестовый балл</a:t>
                      </a:r>
                      <a:endParaRPr lang="ru-RU" sz="2000" dirty="0">
                        <a:effectLst/>
                        <a:latin typeface="Calibri"/>
                      </a:endParaRPr>
                    </a:p>
                  </a:txBody>
                  <a:tcPr marL="68580" marR="68580" marT="0" marB="0"/>
                </a:tc>
                <a:tc>
                  <a:txBody>
                    <a:bodyPr/>
                    <a:lstStyle/>
                    <a:p>
                      <a:pPr algn="ctr">
                        <a:spcAft>
                          <a:spcPts val="0"/>
                        </a:spcAft>
                      </a:pPr>
                      <a:r>
                        <a:rPr lang="ru-RU" sz="2000">
                          <a:effectLst/>
                        </a:rPr>
                        <a:t>52,4</a:t>
                      </a:r>
                      <a:endParaRPr lang="ru-RU" sz="2000">
                        <a:effectLst/>
                        <a:latin typeface="Times New Roman"/>
                        <a:ea typeface="Calibri"/>
                      </a:endParaRPr>
                    </a:p>
                  </a:txBody>
                  <a:tcPr marL="68580" marR="68580" marT="0" marB="0" anchor="ctr"/>
                </a:tc>
                <a:tc>
                  <a:txBody>
                    <a:bodyPr/>
                    <a:lstStyle/>
                    <a:p>
                      <a:pPr algn="ctr">
                        <a:spcAft>
                          <a:spcPts val="0"/>
                        </a:spcAft>
                      </a:pPr>
                      <a:r>
                        <a:rPr lang="ru-RU" sz="2000" dirty="0">
                          <a:effectLst/>
                        </a:rPr>
                        <a:t>54,8</a:t>
                      </a:r>
                      <a:endParaRPr lang="ru-RU" sz="2000" dirty="0">
                        <a:effectLst/>
                        <a:latin typeface="Times New Roman"/>
                        <a:ea typeface="Calibri"/>
                      </a:endParaRPr>
                    </a:p>
                  </a:txBody>
                  <a:tcPr marL="68580" marR="68580" marT="0" marB="0" anchor="ctr"/>
                </a:tc>
                <a:tc>
                  <a:txBody>
                    <a:bodyPr/>
                    <a:lstStyle/>
                    <a:p>
                      <a:pPr algn="ctr">
                        <a:spcAft>
                          <a:spcPts val="0"/>
                        </a:spcAft>
                      </a:pPr>
                      <a:r>
                        <a:rPr lang="ru-RU" sz="2000" dirty="0">
                          <a:effectLst/>
                        </a:rPr>
                        <a:t>54,6</a:t>
                      </a:r>
                      <a:endParaRPr lang="ru-RU" sz="2000" dirty="0">
                        <a:effectLst/>
                        <a:latin typeface="Times New Roman"/>
                        <a:ea typeface="Calibri"/>
                      </a:endParaRPr>
                    </a:p>
                  </a:txBody>
                  <a:tcPr marL="68580" marR="68580" marT="0" marB="0" anchor="ctr"/>
                </a:tc>
              </a:tr>
              <a:tr h="609400">
                <a:tc>
                  <a:txBody>
                    <a:bodyPr/>
                    <a:lstStyle/>
                    <a:p>
                      <a:pPr algn="just"/>
                      <a:r>
                        <a:rPr lang="ru-RU" sz="2000" dirty="0">
                          <a:effectLst/>
                        </a:rPr>
                        <a:t>Получили от 81 до 99 баллов, %</a:t>
                      </a:r>
                      <a:endParaRPr lang="ru-RU" sz="2000" dirty="0">
                        <a:effectLst/>
                        <a:latin typeface="Calibri"/>
                      </a:endParaRPr>
                    </a:p>
                  </a:txBody>
                  <a:tcPr marL="68580" marR="68580" marT="0" marB="0"/>
                </a:tc>
                <a:tc>
                  <a:txBody>
                    <a:bodyPr/>
                    <a:lstStyle/>
                    <a:p>
                      <a:pPr algn="ctr">
                        <a:spcAft>
                          <a:spcPts val="0"/>
                        </a:spcAft>
                      </a:pPr>
                      <a:r>
                        <a:rPr lang="ru-RU" sz="2000">
                          <a:effectLst/>
                        </a:rPr>
                        <a:t>3,80</a:t>
                      </a:r>
                      <a:endParaRPr lang="ru-RU" sz="2000">
                        <a:effectLst/>
                        <a:latin typeface="Times New Roman"/>
                        <a:ea typeface="Calibri"/>
                      </a:endParaRPr>
                    </a:p>
                  </a:txBody>
                  <a:tcPr marL="68580" marR="68580" marT="0" marB="0" anchor="ctr"/>
                </a:tc>
                <a:tc>
                  <a:txBody>
                    <a:bodyPr/>
                    <a:lstStyle/>
                    <a:p>
                      <a:pPr algn="ctr">
                        <a:spcAft>
                          <a:spcPts val="0"/>
                        </a:spcAft>
                      </a:pPr>
                      <a:r>
                        <a:rPr lang="ru-RU" sz="2000" dirty="0">
                          <a:effectLst/>
                        </a:rPr>
                        <a:t>7,52</a:t>
                      </a:r>
                      <a:endParaRPr lang="ru-RU" sz="2000" dirty="0">
                        <a:effectLst/>
                        <a:latin typeface="Times New Roman"/>
                        <a:ea typeface="Calibri"/>
                      </a:endParaRPr>
                    </a:p>
                  </a:txBody>
                  <a:tcPr marL="68580" marR="68580" marT="0" marB="0" anchor="ctr"/>
                </a:tc>
                <a:tc>
                  <a:txBody>
                    <a:bodyPr/>
                    <a:lstStyle/>
                    <a:p>
                      <a:pPr algn="ctr">
                        <a:spcAft>
                          <a:spcPts val="0"/>
                        </a:spcAft>
                      </a:pPr>
                      <a:r>
                        <a:rPr lang="ru-RU" sz="2000" dirty="0">
                          <a:effectLst/>
                        </a:rPr>
                        <a:t>7,31</a:t>
                      </a:r>
                      <a:endParaRPr lang="ru-RU" sz="2000" dirty="0">
                        <a:effectLst/>
                        <a:latin typeface="Times New Roman"/>
                        <a:ea typeface="Calibri"/>
                      </a:endParaRPr>
                    </a:p>
                  </a:txBody>
                  <a:tcPr marL="68580" marR="68580" marT="0" marB="0" anchor="ctr"/>
                </a:tc>
              </a:tr>
              <a:tr h="609400">
                <a:tc>
                  <a:txBody>
                    <a:bodyPr/>
                    <a:lstStyle/>
                    <a:p>
                      <a:pPr algn="just"/>
                      <a:r>
                        <a:rPr lang="ru-RU" sz="2000" dirty="0">
                          <a:effectLst/>
                        </a:rPr>
                        <a:t>Получили 100 баллов, чел.</a:t>
                      </a:r>
                      <a:endParaRPr lang="ru-RU" sz="2000" dirty="0">
                        <a:effectLst/>
                        <a:latin typeface="Calibri"/>
                      </a:endParaRPr>
                    </a:p>
                  </a:txBody>
                  <a:tcPr marL="68580" marR="68580" marT="0" marB="0"/>
                </a:tc>
                <a:tc>
                  <a:txBody>
                    <a:bodyPr/>
                    <a:lstStyle/>
                    <a:p>
                      <a:pPr algn="ctr">
                        <a:spcAft>
                          <a:spcPts val="0"/>
                        </a:spcAft>
                      </a:pPr>
                      <a:r>
                        <a:rPr lang="ru-RU" sz="2000">
                          <a:effectLst/>
                        </a:rPr>
                        <a:t>1</a:t>
                      </a:r>
                      <a:endParaRPr lang="ru-RU" sz="2000">
                        <a:effectLst/>
                        <a:latin typeface="Times New Roman"/>
                        <a:ea typeface="Calibri"/>
                      </a:endParaRPr>
                    </a:p>
                  </a:txBody>
                  <a:tcPr marL="68580" marR="68580" marT="0" marB="0" anchor="ctr"/>
                </a:tc>
                <a:tc>
                  <a:txBody>
                    <a:bodyPr/>
                    <a:lstStyle/>
                    <a:p>
                      <a:pPr algn="ctr">
                        <a:spcAft>
                          <a:spcPts val="0"/>
                        </a:spcAft>
                      </a:pPr>
                      <a:r>
                        <a:rPr lang="ru-RU" sz="2000" dirty="0">
                          <a:effectLst/>
                        </a:rPr>
                        <a:t>2</a:t>
                      </a:r>
                      <a:endParaRPr lang="ru-RU" sz="2000" dirty="0">
                        <a:effectLst/>
                        <a:latin typeface="Times New Roman"/>
                        <a:ea typeface="Calibri"/>
                      </a:endParaRPr>
                    </a:p>
                  </a:txBody>
                  <a:tcPr marL="68580" marR="68580" marT="0" marB="0" anchor="ctr"/>
                </a:tc>
                <a:tc>
                  <a:txBody>
                    <a:bodyPr/>
                    <a:lstStyle/>
                    <a:p>
                      <a:pPr algn="ctr">
                        <a:spcAft>
                          <a:spcPts val="0"/>
                        </a:spcAft>
                      </a:pPr>
                      <a:r>
                        <a:rPr lang="ru-RU" sz="2000" dirty="0">
                          <a:effectLst/>
                        </a:rPr>
                        <a:t>1</a:t>
                      </a:r>
                      <a:endParaRPr lang="ru-RU" sz="2000" dirty="0">
                        <a:effectLst/>
                        <a:latin typeface="Times New Roman"/>
                        <a:ea typeface="Calibri"/>
                      </a:endParaRPr>
                    </a:p>
                  </a:txBody>
                  <a:tcPr marL="68580" marR="68580" marT="0" marB="0" anchor="ctr"/>
                </a:tc>
              </a:tr>
            </a:tbl>
          </a:graphicData>
        </a:graphic>
      </p:graphicFrame>
    </p:spTree>
    <p:extLst>
      <p:ext uri="{BB962C8B-B14F-4D97-AF65-F5344CB8AC3E}">
        <p14:creationId xmlns:p14="http://schemas.microsoft.com/office/powerpoint/2010/main" val="3783271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408372"/>
            <a:ext cx="8784976" cy="1039427"/>
          </a:xfrm>
        </p:spPr>
        <p:txBody>
          <a:bodyPr>
            <a:normAutofit fontScale="90000"/>
          </a:bodyPr>
          <a:lstStyle/>
          <a:p>
            <a:r>
              <a:rPr lang="ru-RU" b="1" dirty="0"/>
              <a:t>Распределение участников ЕГЭ по количеству набранных баллов(%) </a:t>
            </a:r>
            <a:r>
              <a:rPr lang="ru-RU" dirty="0"/>
              <a:t/>
            </a:r>
            <a:br>
              <a:rPr lang="ru-RU" dirty="0"/>
            </a:br>
            <a:endParaRPr lang="ru-RU" dirty="0"/>
          </a:p>
        </p:txBody>
      </p:sp>
      <p:pic>
        <p:nvPicPr>
          <p:cNvPr id="5122"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95536" y="1916832"/>
            <a:ext cx="8342288" cy="46652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2747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Средний процент выполнения заданий ЕГЭ по учебному предмету «Физика» по региону</a:t>
            </a:r>
            <a:endParaRPr lang="ru-RU"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3528" y="1772816"/>
            <a:ext cx="8515693" cy="4650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13103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группа </a:t>
            </a:r>
            <a:r>
              <a:rPr lang="ru-RU" b="1" dirty="0"/>
              <a:t>обучающихся, не преодолевших минимальный балл </a:t>
            </a:r>
            <a:endParaRPr lang="ru-RU" dirty="0"/>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9512" y="1844824"/>
            <a:ext cx="8749095" cy="4824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53752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smtClean="0"/>
              <a:t>группа </a:t>
            </a:r>
            <a:r>
              <a:rPr lang="ru-RU" b="1" dirty="0"/>
              <a:t>обучающихся, набравших до 60 </a:t>
            </a:r>
            <a:r>
              <a:rPr lang="ru-RU" b="1" dirty="0" smtClean="0"/>
              <a:t>баллов</a:t>
            </a:r>
            <a:endParaRPr lang="ru-RU" dirty="0"/>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1844824"/>
            <a:ext cx="8364592" cy="4794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34355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тека">
  <a:themeElements>
    <a:clrScheme name="Аптека">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Аптека">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птека">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235</TotalTime>
  <Words>2933</Words>
  <Application>Microsoft Office PowerPoint</Application>
  <PresentationFormat>Экран (4:3)</PresentationFormat>
  <Paragraphs>268</Paragraphs>
  <Slides>38</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38</vt:i4>
      </vt:variant>
    </vt:vector>
  </HeadingPairs>
  <TitlesOfParts>
    <vt:vector size="39" baseType="lpstr">
      <vt:lpstr>Аптека</vt:lpstr>
      <vt:lpstr>Результаты ЕГЭ-2020 по физике</vt:lpstr>
      <vt:lpstr>Количество участвующих</vt:lpstr>
      <vt:lpstr>Основные УМК по предмету «Физика» в 2019-2020 учебном году</vt:lpstr>
      <vt:lpstr>Диаграмма распределения тестовых баллов по предмету «Физика»  в 2020 г.</vt:lpstr>
      <vt:lpstr>Динамика результатов ЕГЭ по предмету «Физика»</vt:lpstr>
      <vt:lpstr>Распределение участников ЕГЭ по количеству набранных баллов(%)  </vt:lpstr>
      <vt:lpstr>Средний процент выполнения заданий ЕГЭ по учебному предмету «Физика» по региону</vt:lpstr>
      <vt:lpstr>группа обучающихся, не преодолевших минимальный балл </vt:lpstr>
      <vt:lpstr>группа обучающихся, набравших до 60 баллов</vt:lpstr>
      <vt:lpstr>группа обучающихся, набравших от 61 до 80 баллов</vt:lpstr>
      <vt:lpstr>группа обучающихся, набравших свыше 81 балла</vt:lpstr>
      <vt:lpstr> Средний процент усвоения по разделам в среднем по региону</vt:lpstr>
      <vt:lpstr>Задания 27-32</vt:lpstr>
      <vt:lpstr>Задача 27</vt:lpstr>
      <vt:lpstr>Задача 28</vt:lpstr>
      <vt:lpstr>Задача 29</vt:lpstr>
      <vt:lpstr>Задача 30</vt:lpstr>
      <vt:lpstr>Задача 31</vt:lpstr>
      <vt:lpstr>Задача 32</vt:lpstr>
      <vt:lpstr>Не сформированные умения в группе до 36 баллов</vt:lpstr>
      <vt:lpstr>Не сформированные умения в группе от 36 до 60 баллов</vt:lpstr>
      <vt:lpstr>Не сформированные умения от 60 до 80 баллов</vt:lpstr>
      <vt:lpstr>Не сформированные умения от 81 до 100 баллов</vt:lpstr>
      <vt:lpstr>самыми сложными для участников были задания</vt:lpstr>
      <vt:lpstr>Вероятные причины затруднений</vt:lpstr>
      <vt:lpstr>Вероятные причины затруднений</vt:lpstr>
      <vt:lpstr>Вероятные причины затруднений</vt:lpstr>
      <vt:lpstr>Вероятные причины затруднений</vt:lpstr>
      <vt:lpstr>Перечень элементов содержания, усвоение которых школьниками региона можно считать достаточным</vt:lpstr>
      <vt:lpstr>Перечень элементов содержания, умений и видов деятельности, усвоение которых школьниками региона нельзя считать достаточным: </vt:lpstr>
      <vt:lpstr>Перечень элементов содержания, умений и видов деятельности, усвоение которых школьниками региона нельзя считать достаточным: </vt:lpstr>
      <vt:lpstr>Перечень элементов содержания, умений и видов деятельности, усвоение которых школьниками региона нельзя считать достаточным: </vt:lpstr>
      <vt:lpstr>Рекомендации для участников ЕГЭ</vt:lpstr>
      <vt:lpstr>Рекомендации для участников ЕГЭ</vt:lpstr>
      <vt:lpstr>разработать меры по повышению математической грамотности участников ЕГЭ</vt:lpstr>
      <vt:lpstr>Актуальные ссылки</vt:lpstr>
      <vt:lpstr>преподавание физики в образовательных организациях с высокой долей слабых обучающихся</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Результаты ЕГЭ-2020 по физике</dc:title>
  <dc:creator>Анна Вячеславовна Пешкова</dc:creator>
  <cp:lastModifiedBy>Анна Вячеславовна Пешкова</cp:lastModifiedBy>
  <cp:revision>26</cp:revision>
  <dcterms:created xsi:type="dcterms:W3CDTF">2020-10-13T08:14:26Z</dcterms:created>
  <dcterms:modified xsi:type="dcterms:W3CDTF">2020-10-15T09:12:10Z</dcterms:modified>
</cp:coreProperties>
</file>