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93" r:id="rId3"/>
    <p:sldId id="258" r:id="rId4"/>
    <p:sldId id="257" r:id="rId5"/>
    <p:sldId id="286" r:id="rId6"/>
    <p:sldId id="259" r:id="rId7"/>
    <p:sldId id="260" r:id="rId8"/>
    <p:sldId id="261" r:id="rId9"/>
    <p:sldId id="265" r:id="rId10"/>
    <p:sldId id="262" r:id="rId11"/>
    <p:sldId id="266" r:id="rId12"/>
    <p:sldId id="263" r:id="rId13"/>
    <p:sldId id="267" r:id="rId14"/>
    <p:sldId id="274" r:id="rId15"/>
    <p:sldId id="287" r:id="rId16"/>
    <p:sldId id="264" r:id="rId17"/>
    <p:sldId id="275" r:id="rId18"/>
    <p:sldId id="277" r:id="rId19"/>
    <p:sldId id="268" r:id="rId20"/>
    <p:sldId id="276" r:id="rId21"/>
    <p:sldId id="269" r:id="rId22"/>
    <p:sldId id="278" r:id="rId23"/>
    <p:sldId id="270" r:id="rId24"/>
    <p:sldId id="279" r:id="rId25"/>
    <p:sldId id="271" r:id="rId26"/>
    <p:sldId id="280" r:id="rId27"/>
    <p:sldId id="288" r:id="rId28"/>
    <p:sldId id="283" r:id="rId29"/>
    <p:sldId id="289" r:id="rId30"/>
    <p:sldId id="272" r:id="rId31"/>
    <p:sldId id="281" r:id="rId32"/>
    <p:sldId id="290" r:id="rId33"/>
    <p:sldId id="284" r:id="rId34"/>
    <p:sldId id="291" r:id="rId35"/>
    <p:sldId id="273" r:id="rId36"/>
    <p:sldId id="282" r:id="rId37"/>
    <p:sldId id="292" r:id="rId38"/>
    <p:sldId id="28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8" d="100"/>
          <a:sy n="68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00544-239E-4DA8-9833-9DC16BB68051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AA89D-F5A6-4B9D-800A-404F00A6E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0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AA89D-F5A6-4B9D-800A-404F00A6EE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6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AA89D-F5A6-4B9D-800A-404F00A6EE9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2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AA89D-F5A6-4B9D-800A-404F00A6EE9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0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AA89D-F5A6-4B9D-800A-404F00A6EE9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7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155028-226B-403D-AF5C-5273977C7D0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68473B-094B-4DC3-A5FD-AC19CD85A5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obraztsi_i_opisaniya_proverochnyh_rabot_2020" TargetMode="External"/><Relationship Id="rId2" Type="http://schemas.openxmlformats.org/officeDocument/2006/relationships/hyperlink" Target="https://vpr-ege.ru/vpr/344-ofitsialnyj-sajt-vpr-2019-fioko-fip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ВПР - 2020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254037"/>
              </p:ext>
            </p:extLst>
          </p:nvPr>
        </p:nvGraphicFramePr>
        <p:xfrm>
          <a:off x="683568" y="2348880"/>
          <a:ext cx="77469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56"/>
                <a:gridCol w="3384376"/>
                <a:gridCol w="35854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умений применять изученные понятия, результаты, методы для задач практического характера и задач из смежных дисциплин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Составлять числовые выражения при решении практических задач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представлений о числе и числовых системах от натуральных до действительных чисел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Знать свойства чисел и арифметических действий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23415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dirty="0" smtClean="0"/>
              <a:t>Площадь </a:t>
            </a:r>
            <a:r>
              <a:rPr lang="ru-RU" dirty="0"/>
              <a:t>земель фермерского хозяйства, отведённых под посадку сельскохозяйственных культур, составляет 72 га и распределена между зерновыми и зернобобовыми культурами в отношении 7:2 соответственно. Сколько гектаров занимают зернобобовые культуры</a:t>
            </a:r>
            <a:r>
              <a:rPr lang="ru-RU" dirty="0" smtClean="0"/>
              <a:t>?</a:t>
            </a:r>
          </a:p>
          <a:p>
            <a:pPr marL="41148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Проверяется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умение решать задачи на части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ru-RU" dirty="0"/>
              <a:t>На координатной прямой отмечены числа a и b . Отметьте на прямой какую-нибудь точку x так, чтобы при этом выполнялись три условия: </a:t>
            </a:r>
            <a:r>
              <a:rPr lang="ru-RU" dirty="0" smtClean="0"/>
              <a:t>x − </a:t>
            </a:r>
            <a:r>
              <a:rPr lang="ru-RU" dirty="0"/>
              <a:t>a </a:t>
            </a:r>
            <a:r>
              <a:rPr lang="ru-RU" dirty="0" smtClean="0"/>
              <a:t> </a:t>
            </a:r>
            <a:r>
              <a:rPr lang="ru-RU" dirty="0"/>
              <a:t>&gt; 0 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x −</a:t>
            </a:r>
            <a:r>
              <a:rPr lang="ru-RU" dirty="0"/>
              <a:t>b</a:t>
            </a:r>
            <a:r>
              <a:rPr lang="ru-RU" dirty="0" smtClean="0"/>
              <a:t> </a:t>
            </a:r>
            <a:r>
              <a:rPr lang="ru-RU" dirty="0"/>
              <a:t>&lt; 0 и </a:t>
            </a:r>
            <a:r>
              <a:rPr lang="ru-RU" dirty="0" smtClean="0"/>
              <a:t>a² </a:t>
            </a:r>
            <a:r>
              <a:rPr lang="ru-RU" dirty="0"/>
              <a:t>x &gt; </a:t>
            </a:r>
            <a:r>
              <a:rPr lang="ru-RU" dirty="0" smtClean="0"/>
              <a:t>0</a:t>
            </a:r>
          </a:p>
          <a:p>
            <a:pPr marL="41148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Проверяется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знание свойств целых чисел и правил арифметических действий.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</p:spTree>
    <p:extLst>
      <p:ext uri="{BB962C8B-B14F-4D97-AF65-F5344CB8AC3E}">
        <p14:creationId xmlns:p14="http://schemas.microsoft.com/office/powerpoint/2010/main" val="41161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332049"/>
              </p:ext>
            </p:extLst>
          </p:nvPr>
        </p:nvGraphicFramePr>
        <p:xfrm>
          <a:off x="323528" y="2060848"/>
          <a:ext cx="842493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39"/>
                <a:gridCol w="3456384"/>
                <a:gridCol w="4608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Овладение системой функциональных понятий, развитие умения использовать функционально-графические представления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Строить график линейной функции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умения применять изученные понятия, результаты, методы для задач практического характера и задач из смежных дисциплин, умения извлекать информацию, представленную в таблицах, на диаграммах, графиках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Читать информацию, представленную в виде таблицы, диаграммы, графика; использовать графики реальных процессов и зависимостей для определения их свойств / извлекать, интерпретировать информацию, представленную в таблицах и на диаграммах, отражающую свойства и характеристики реальных процессов и явлений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11960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3584721" cy="387781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ru-RU" dirty="0"/>
              <a:t>На рисунке изображён график линейной функции. Напишите формулу, которая задаёт эту линейную функцию. </a:t>
            </a:r>
            <a:endParaRPr lang="ru-RU" dirty="0" smtClean="0"/>
          </a:p>
          <a:p>
            <a:pPr marL="411480" lvl="1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Проверяет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владение понятиями «функция», «график функции», «способы задания функции».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4" t="38370" r="18894" b="22057"/>
          <a:stretch/>
        </p:blipFill>
        <p:spPr bwMode="auto">
          <a:xfrm>
            <a:off x="4932040" y="2060848"/>
            <a:ext cx="3798690" cy="40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4873" y="1412776"/>
            <a:ext cx="7745505" cy="44538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ru-RU" sz="1800" dirty="0"/>
              <a:t>Потребление электроэнергии измеряется в киловатт-часах ( кВт ч⋅ ). Жирными точками показано потребление электроэнергии в некоторой стране в течение 2016 года в миллиардах кВт ч⋅ . Для наглядности точки соединены линиями. Данные округлены до 5 млрд кВт </a:t>
            </a:r>
            <a:r>
              <a:rPr lang="ru-RU" sz="1800" dirty="0" smtClean="0"/>
              <a:t>ч</a:t>
            </a:r>
          </a:p>
          <a:p>
            <a:pPr marL="411480" lvl="1" indent="0">
              <a:buNone/>
            </a:pP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Проверка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умения извлекать и анализировать информацию, представленную в таблицах, на диаграммах, графиках.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2" t="24467" r="19138" b="12491"/>
          <a:stretch/>
        </p:blipFill>
        <p:spPr bwMode="auto">
          <a:xfrm>
            <a:off x="1043608" y="3206322"/>
            <a:ext cx="7200800" cy="356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3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0"/>
            <a:ext cx="7745505" cy="446449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Решение. Середина года приходится на летние месяцы в Северном полушарии. Вероятно, снижение потребления электроэнергии связано с тем, что удлиняется световой день и на улице тепло, поэтому меньше электричества расходуется на освещение и отопление. В Южном полушарии это не так. Можно предположить, что эта страна находится в Северном полушарии, и зимы в ней довольно </a:t>
            </a:r>
            <a:r>
              <a:rPr lang="ru-RU" dirty="0" smtClean="0"/>
              <a:t>суровые</a:t>
            </a:r>
          </a:p>
          <a:p>
            <a:r>
              <a:rPr lang="ru-RU" dirty="0"/>
              <a:t>Имеется рассуждение, в котором делаются правдоподобные предположения о географическом положении страны, приведено объяснение разницы в потреблении электроэнергии в разные </a:t>
            </a:r>
            <a:r>
              <a:rPr lang="ru-RU" dirty="0" smtClean="0"/>
              <a:t>периоды – </a:t>
            </a:r>
            <a:r>
              <a:rPr lang="ru-RU" b="1" dirty="0" smtClean="0"/>
              <a:t>2 балла</a:t>
            </a:r>
          </a:p>
          <a:p>
            <a:r>
              <a:rPr lang="ru-RU" dirty="0"/>
              <a:t>В решении присутствует утверждение о том, что летом теплее, чем зимой, но нет явных выводов и предположений о географическом положении страны </a:t>
            </a:r>
            <a:r>
              <a:rPr lang="ru-RU" b="1" dirty="0"/>
              <a:t>1 </a:t>
            </a:r>
            <a:r>
              <a:rPr lang="ru-RU" b="1" dirty="0" smtClean="0"/>
              <a:t>балл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не соответствует ни одному из критериев, перечисленных </a:t>
            </a:r>
            <a:r>
              <a:rPr lang="ru-RU" dirty="0" smtClean="0"/>
              <a:t>выше – </a:t>
            </a:r>
            <a:r>
              <a:rPr lang="ru-RU" b="1" dirty="0" smtClean="0"/>
              <a:t>0 баллов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ответов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6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64403"/>
              </p:ext>
            </p:extLst>
          </p:nvPr>
        </p:nvGraphicFramePr>
        <p:xfrm>
          <a:off x="323528" y="2247900"/>
          <a:ext cx="849694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888432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 извлекать информацию, представленную в таблицах, на диаграммах, графиках, описывать и анализировать массивы данных с помощью подходящих статистических характеристик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Читать информацию, представленную в виде таблицы, диаграммы, графика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представлений о числе и числовых системах от натуральных до действительных чисел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Оценивать значение квадратного корня из положительного числа / знать геометрическую интерпретацию целых, рациональных, действительных чисел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31786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5"/>
            <a:ext cx="8640960" cy="25922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ru-RU" sz="1800" dirty="0"/>
              <a:t>На соревнованиях по фигурному катанию каждый элемент имеет базовую стоимость и судейскую оценку. Девять судей независимо друг от друга выставляют за каждый элемент свои оценки от –5 до +5 баллов. Затем самая высокая и самая низкая оценки отбрасываются. Среднее арифметическое оставшихся семи оценок, округлённое до сотых, прибавляется к базовой стоимости. Полученная сумма является итоговой оценкой за элемент. Фигуристу Артёму Петрову судьи поставили оценки за три элемента. Эти оценки и базовая стоимость каждого элемента показаны в таблице. Определите, за какой элемент Артём Петров получил наиболее высокую оценку. В ответе запишите этот элемент и оценку за него.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75975"/>
              </p:ext>
            </p:extLst>
          </p:nvPr>
        </p:nvGraphicFramePr>
        <p:xfrm>
          <a:off x="179511" y="4797152"/>
          <a:ext cx="88730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258"/>
                <a:gridCol w="1499874"/>
                <a:gridCol w="642804"/>
                <a:gridCol w="642804"/>
                <a:gridCol w="642804"/>
                <a:gridCol w="571381"/>
                <a:gridCol w="642804"/>
                <a:gridCol w="785648"/>
                <a:gridCol w="714226"/>
                <a:gridCol w="714226"/>
                <a:gridCol w="714226"/>
              </a:tblGrid>
              <a:tr h="741680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Элементы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Базовая стоимость</a:t>
                      </a:r>
                      <a:endParaRPr lang="ru-RU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Оценки судей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Сальхов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Каскад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Лутц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37890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мения читать информацию, представленную в таблицах, на диаграммах, графиках и определять статистические характеристики данных.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ru-RU" dirty="0"/>
              <a:t>Отметьте на координатной прямой </a:t>
            </a:r>
            <a:r>
              <a:rPr lang="ru-RU" dirty="0" smtClean="0"/>
              <a:t>числа√10 </a:t>
            </a:r>
            <a:r>
              <a:rPr lang="ru-RU" dirty="0"/>
              <a:t>и √</a:t>
            </a:r>
            <a:r>
              <a:rPr lang="ru-RU" dirty="0" smtClean="0"/>
              <a:t>34 </a:t>
            </a:r>
            <a:r>
              <a:rPr lang="ru-RU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27446" r="23210" b="64734"/>
          <a:stretch/>
        </p:blipFill>
        <p:spPr bwMode="auto">
          <a:xfrm>
            <a:off x="669336" y="2699321"/>
            <a:ext cx="7846758" cy="8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123728" y="3573016"/>
            <a:ext cx="4414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умение сравнивать действительные числа.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3" t="18015" r="18410" b="39835"/>
          <a:stretch/>
        </p:blipFill>
        <p:spPr bwMode="auto">
          <a:xfrm>
            <a:off x="1187624" y="4077072"/>
            <a:ext cx="6552728" cy="253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7763"/>
              </p:ext>
            </p:extLst>
          </p:nvPr>
        </p:nvGraphicFramePr>
        <p:xfrm>
          <a:off x="395537" y="2247900"/>
          <a:ext cx="842493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75"/>
                <a:gridCol w="3884089"/>
                <a:gridCol w="41081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Овладение символьным языком алгебры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Выполнять несложные преобразования дробно-линейных выражений, использовать формулы сокращённого умножения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представлений о простейших вероятностных моделях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Оценивать вероятность события в простейших случаях / оценивать вероятность реальных событий и явлений в различных ситуациях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2702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vpr-ege.ru/vpr/344-ofitsialnyj-sajt-vpr-2019-fioko-fipi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fioco.ru/obraztsi_i_opisaniya_proverochnyh_rabot_2020</a:t>
            </a:r>
            <a:r>
              <a:rPr lang="ru-RU" dirty="0" smtClean="0"/>
              <a:t> - образцы и описания проверочных работ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Официальные сайты ВПР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15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 startAt="9"/>
                </a:pPr>
                <a:r>
                  <a:rPr lang="ru-RU" sz="2000" dirty="0" smtClean="0"/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dirty="0"/>
                          <m:t>xy</m:t>
                        </m:r>
                        <m:r>
                          <m:rPr>
                            <m:nor/>
                          </m:rPr>
                          <a:rPr lang="ru-RU" sz="2000" dirty="0"/>
                          <m:t>+</m:t>
                        </m:r>
                        <m:r>
                          <m:rPr>
                            <m:nor/>
                          </m:rPr>
                          <a:rPr lang="ru-RU" sz="2000" dirty="0"/>
                          <m:t>y</m:t>
                        </m:r>
                        <m:r>
                          <m:rPr>
                            <m:nor/>
                          </m:rPr>
                          <a:rPr lang="ru-RU" sz="2000" dirty="0"/>
                          <m:t>²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8х</m:t>
                        </m:r>
                      </m:den>
                    </m:f>
                  </m:oMath>
                </a14:m>
                <a:r>
                  <a:rPr lang="ru-RU" sz="2000" dirty="0" smtClean="0"/>
                  <a:t> 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4х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х+у</m:t>
                        </m:r>
                      </m:den>
                    </m:f>
                  </m:oMath>
                </a14:m>
                <a:r>
                  <a:rPr lang="ru-RU" sz="2000" dirty="0" smtClean="0"/>
                  <a:t>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при </a:t>
                </a:r>
                <a:r>
                  <a:rPr lang="ru-RU" sz="2000" dirty="0"/>
                  <a:t>x = </a:t>
                </a:r>
                <a:r>
                  <a:rPr lang="ru-RU" sz="2000" dirty="0" smtClean="0"/>
                  <a:t>√3 </a:t>
                </a:r>
                <a:r>
                  <a:rPr lang="ru-RU" sz="2000" dirty="0"/>
                  <a:t>, y = −</a:t>
                </a:r>
                <a:r>
                  <a:rPr lang="ru-RU" sz="2000" dirty="0" smtClean="0"/>
                  <a:t>5,2  </a:t>
                </a:r>
              </a:p>
              <a:p>
                <a:pPr marL="0" indent="0">
                  <a:buNone/>
                </a:pPr>
                <a:r>
                  <a:rPr lang="ru-RU" sz="1800" dirty="0">
                    <a:solidFill>
                      <a:schemeClr val="accent1">
                        <a:lumMod val="75000"/>
                      </a:schemeClr>
                    </a:solidFill>
                  </a:rPr>
                  <a:t>умение выполнять преобразования буквенных дробно-рациональных выражений.</a:t>
                </a:r>
                <a:endParaRPr lang="ru-RU" sz="18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 startAt="10"/>
                </a:pPr>
                <a:r>
                  <a:rPr lang="ru-RU" sz="2000" dirty="0"/>
                  <a:t>На фестивале выступают группы — по одной от каждой из заявленных стран, среди этих стран Румыния, Болгария и Греция. Порядок выступления определяется жребием. Какова вероятность того, что группа из Румынии будет выступать до группы из Болгарии, но после группы из Греции</a:t>
                </a:r>
                <a:r>
                  <a:rPr lang="ru-RU" sz="2000" dirty="0" smtClean="0"/>
                  <a:t>?</a:t>
                </a:r>
              </a:p>
              <a:p>
                <a:pPr marL="411480" lvl="1" indent="0">
                  <a:buNone/>
                </a:pPr>
                <a:r>
                  <a:rPr lang="ru-RU" sz="1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проверка </a:t>
                </a:r>
                <a:r>
                  <a:rPr lang="ru-RU" sz="1800" dirty="0">
                    <a:solidFill>
                      <a:schemeClr val="accent1">
                        <a:lumMod val="75000"/>
                      </a:schemeClr>
                    </a:solidFill>
                  </a:rPr>
                  <a:t>умения в простейших случаях оценивать вероятность события.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66" r="-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</p:spTree>
    <p:extLst>
      <p:ext uri="{BB962C8B-B14F-4D97-AF65-F5344CB8AC3E}">
        <p14:creationId xmlns:p14="http://schemas.microsoft.com/office/powerpoint/2010/main" val="40660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05045"/>
              </p:ext>
            </p:extLst>
          </p:nvPr>
        </p:nvGraphicFramePr>
        <p:xfrm>
          <a:off x="395536" y="2204864"/>
          <a:ext cx="8424936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16"/>
                <a:gridCol w="3744416"/>
                <a:gridCol w="42634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Умение применять изученные понятия, результаты, методы для решения задач практического характера и задач из смежных дисциплин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Решать задачи на покупки; находить процент от числа, число по проценту от него, процентное отношение двух чисел, процентное снижение или процентное повышение величины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Овладение геометрическим языком, формирование систематических знаний о плоских фигурах и их свойствах, использование геометрических понятий и теорем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Оперировать на базовом уровне понятиями геометрических фигур, извлекать информацию о геометрических фигурах, представленную на чертежах в явном виде, применять для решения задач геометрические факты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10238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ru-RU" dirty="0"/>
              <a:t>Свежие абрикосы содержат 88% воды, а сушеные абрикосы (курага) — 30%. Сколько требуется свежих абрикосов для приготовления 72 кг кураги</a:t>
            </a:r>
            <a:r>
              <a:rPr lang="ru-RU" dirty="0" smtClean="0"/>
              <a:t>?</a:t>
            </a:r>
          </a:p>
          <a:p>
            <a:pPr marL="411480" lvl="1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умение решать текстовые задачи на проценты, в том числе задачи в несколько действий.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11"/>
            </a:pPr>
            <a:r>
              <a:rPr lang="ru-RU" dirty="0"/>
              <a:t>На клетчатой бумаге с размером клетки 1 1× отмечены точки A и B . Найдите расстояние между этими </a:t>
            </a:r>
            <a:r>
              <a:rPr lang="ru-RU" dirty="0" smtClean="0"/>
              <a:t>точками.</a:t>
            </a:r>
          </a:p>
          <a:p>
            <a:pPr marL="411480" lvl="1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умение оперировать свойствами геометрических фигур, а также знание геометрических фактов и умение применять их при решении практических задач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11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6259774" cy="1054250"/>
          </a:xfrm>
        </p:spPr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8" t="44558" r="17824" b="35923"/>
          <a:stretch/>
        </p:blipFill>
        <p:spPr bwMode="auto">
          <a:xfrm>
            <a:off x="6228184" y="0"/>
            <a:ext cx="2856284" cy="20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819190"/>
              </p:ext>
            </p:extLst>
          </p:nvPr>
        </p:nvGraphicFramePr>
        <p:xfrm>
          <a:off x="698500" y="2247900"/>
          <a:ext cx="774699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16"/>
                <a:gridCol w="3744416"/>
                <a:gridCol w="35854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Овладение геометрическим языком, формирование систематических знаний о плоских фигурах и их свойствах, использование геометрических понятий и теорем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Оперировать на базовом уровне понятиями геометрических фигур, применять для решения задач геометрические факты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Овладение геометрическим языком; формирование систематических знаний о плоских фигурах и их свойствах, использование геометрических понятий и теорем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Оперировать на базовом уровне понятиями геометрических фигур, приводить примеры и </a:t>
                      </a:r>
                      <a:r>
                        <a:rPr lang="ru-RU" dirty="0" err="1" smtClean="0"/>
                        <a:t>контрпримеры</a:t>
                      </a:r>
                      <a:r>
                        <a:rPr lang="ru-RU" dirty="0" smtClean="0"/>
                        <a:t> для подтверждения высказываний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9774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ru-RU" dirty="0"/>
              <a:t>Дан треугольник ABC . Известно, что AB BC = = 25 , AC = 40 . Найдите синус угла A . </a:t>
            </a:r>
            <a:endParaRPr lang="ru-RU" dirty="0" smtClean="0"/>
          </a:p>
          <a:p>
            <a:pPr marL="411480" lvl="1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умение оперировать свойствами геометрических фигур, а также знание геометрических фактов и умение применять их при решении практических задач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13"/>
            </a:pPr>
            <a:r>
              <a:rPr lang="ru-RU" dirty="0"/>
              <a:t>Укажите номер верного утверждения. </a:t>
            </a:r>
            <a:endParaRPr lang="ru-RU" dirty="0" smtClean="0"/>
          </a:p>
          <a:p>
            <a:pPr marL="868680" lvl="1" indent="-457200">
              <a:buAutoNum type="arabicParenR"/>
            </a:pPr>
            <a:r>
              <a:rPr lang="ru-RU" dirty="0" smtClean="0"/>
              <a:t>Если </a:t>
            </a:r>
            <a:r>
              <a:rPr lang="ru-RU" dirty="0"/>
              <a:t>в параллелограмме две стороны равны, то такой параллелограмм является ромбом. </a:t>
            </a:r>
            <a:endParaRPr lang="ru-RU" dirty="0" smtClean="0"/>
          </a:p>
          <a:p>
            <a:pPr marL="868680" lvl="1" indent="-457200">
              <a:buAutoNum type="arabicParenR"/>
            </a:pPr>
            <a:r>
              <a:rPr lang="ru-RU" dirty="0" smtClean="0"/>
              <a:t>Если </a:t>
            </a:r>
            <a:r>
              <a:rPr lang="ru-RU" dirty="0"/>
              <a:t>в четырёхугольнике две диагонали равны и перпендикулярны, то такой четырёхугольник — квадрат. </a:t>
            </a:r>
            <a:endParaRPr lang="ru-RU" dirty="0" smtClean="0"/>
          </a:p>
          <a:p>
            <a:pPr marL="868680" lvl="1" indent="-457200">
              <a:buAutoNum type="arabicParenR"/>
            </a:pPr>
            <a:r>
              <a:rPr lang="ru-RU" dirty="0" smtClean="0"/>
              <a:t>Если </a:t>
            </a:r>
            <a:r>
              <a:rPr lang="ru-RU" dirty="0"/>
              <a:t>в ромбе диагонали равны, то такой ромб является квадратом. </a:t>
            </a:r>
            <a:endParaRPr lang="ru-RU" dirty="0" smtClean="0"/>
          </a:p>
          <a:p>
            <a:pPr marL="868680" lvl="1" indent="-457200">
              <a:buAutoNum type="arabicParenR"/>
            </a:pPr>
            <a:r>
              <a:rPr lang="ru-RU" dirty="0" smtClean="0"/>
              <a:t>Углы </a:t>
            </a:r>
            <a:r>
              <a:rPr lang="ru-RU" dirty="0"/>
              <a:t>при меньшем основании трапеции тупые</a:t>
            </a:r>
            <a:r>
              <a:rPr lang="ru-RU" dirty="0" smtClean="0"/>
              <a:t>.</a:t>
            </a:r>
          </a:p>
          <a:p>
            <a:pPr marL="411480" lvl="1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умение оперировать свойствами геометрических фигур, а также знание геометрических фактов и умение применять их при решении практических задач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</p:spTree>
    <p:extLst>
      <p:ext uri="{BB962C8B-B14F-4D97-AF65-F5344CB8AC3E}">
        <p14:creationId xmlns:p14="http://schemas.microsoft.com/office/powerpoint/2010/main" val="7899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986228"/>
              </p:ext>
            </p:extLst>
          </p:nvPr>
        </p:nvGraphicFramePr>
        <p:xfrm>
          <a:off x="323528" y="2276872"/>
          <a:ext cx="842493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927"/>
                <a:gridCol w="4206481"/>
                <a:gridCol w="36865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умений моделировать реальные ситуации на языке геометрии, исследовать построенную модель с использованием геометрических понятий и теорем, аппарата алгебры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Использовать свойства геометрических фигур для решения задач практического содержания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умения использовать функционально графические представления для описания реальных зависимостей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Представлять данные в виде таблиц, диаграмм, графиков / иллюстрировать с помощью графика реальную зависимость или процесс по их характеристикам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33726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5688632" cy="43924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5"/>
            </a:pPr>
            <a:r>
              <a:rPr lang="ru-RU" dirty="0"/>
              <a:t>У стекольщика есть квадратное стекло. Сторона квадрата равна 40 см. Нужно вырезать из этого стекла восьмиугольник, у которого все стороны равны и все углы равны. Для этого нужно наметить линии и по этим линиям отрезать от квадрата четыре одинаковых прямоугольных треугольника по углам (см. рисунок). Найдите приближённо длину катета одного такого треугольника в миллиметрах, считая, что 2 равен 1,41. Запишите решение и ответ. </a:t>
            </a:r>
            <a:endParaRPr lang="ru-RU" dirty="0" smtClean="0"/>
          </a:p>
          <a:p>
            <a:pPr marL="411480" lvl="1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умение оперировать свойствами геометрических фигур, а также знание геометрических фактов и умение применять их при решении практических задач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8" t="20427" r="18875" b="53557"/>
          <a:stretch/>
        </p:blipFill>
        <p:spPr bwMode="auto">
          <a:xfrm>
            <a:off x="6372200" y="2636912"/>
            <a:ext cx="2245160" cy="26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Оценивание</a:t>
            </a:r>
            <a:endParaRPr lang="ru-RU" sz="4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7" t="18036" r="17809" b="15580"/>
          <a:stretch/>
        </p:blipFill>
        <p:spPr bwMode="auto">
          <a:xfrm>
            <a:off x="971600" y="2060848"/>
            <a:ext cx="7488832" cy="45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88439" y="2060848"/>
            <a:ext cx="5248057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dirty="0"/>
              <a:t>В 2012 году на основных хлебородных территориях России случилась аномальная засуха. Она повсеместно нанесла значительный ущерб посевам пшеницы, а на 8% площадей полностью погубила урожай. Погодные условия мешали не только российским хлеборобам. В 2015 году в Индии длительная жара привела к выгоранию части площадей, занятых пшеницей. Кроме того, на урожайности пшеницы в Индии в том году негативно сказались чрезмерные осадки и град, последовавшие за засухой. В США из-за падения закупочных цен на пшеницу в 2017 году фермеры сократили на 1,5 млн га посевные площади, отведённые под пшеницу. Засуха и поздние метели в США в том же году стали причиной рекордно низкой урожайности зерновых. В Китайской Народной Республике в большинстве хлебородных районов на протяжении последних десяти лет погода благоприятствовала сельскому хозяйству. Постепенно повышающаяся культура земледелия в КНР способствует небыстрому, но устойчивому росту производства пшеницы, составляющей наряду с рисом основу рациона населения. В 2015 году урожай составил 130 млн тонн – на 10 млн тонн больше, чем четырьмя годами раньше. Однако 2016 год оказался менее удачным и суммарный урожай снизился на 2 млн тонн по сравнению с 2015 годом. Но уже в 2017 году снова наблюдался резкий рост по сравнению с прошлым годом, а суммарный урожай пшеницы в 2017 году оказался на 10% выше, чем в 2011 году.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1</a:t>
            </a:r>
            <a:r>
              <a:rPr lang="ru-RU" sz="1600" dirty="0"/>
              <a:t>) На основании прочитанного определите, какой стране соответствует каждый из трёх графиков.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Ответ</a:t>
            </a:r>
            <a:r>
              <a:rPr lang="ru-RU" sz="1600" dirty="0"/>
              <a:t>: 1) — ____________________; 2) — ____________________; 3) — </a:t>
            </a:r>
            <a:r>
              <a:rPr lang="ru-RU" sz="1600" dirty="0" smtClean="0"/>
              <a:t>____________________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400" dirty="0"/>
              <a:t>2) По имеющемуся описанию постройте схематично график производства пшеницы в Китае в 2011–2017 гг.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r>
              <a:rPr lang="ru-RU" sz="1800" dirty="0" smtClean="0"/>
              <a:t>16. Годовое производство пшеницы — это суммарная масса всех сортов пшеницы, выращенной в стране в течение года. Обычно измеряется в млн тонн. На диаграмме показано производство пшеницы в млн тонн в России, США и Индии за семь лет начиная с 2011 года. Рассмотрите диаграмму и прочтите фрагмент сопровождающей статьи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21237" r="19043" b="19111"/>
          <a:stretch/>
        </p:blipFill>
        <p:spPr bwMode="auto">
          <a:xfrm>
            <a:off x="251520" y="2060848"/>
            <a:ext cx="353691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3355" y="5013176"/>
            <a:ext cx="3372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умения извлекать из текста необходимую информацию, представлять данные в виде диаграмм, графиков.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Решение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t="18494" r="17552" b="12376"/>
          <a:stretch/>
        </p:blipFill>
        <p:spPr bwMode="auto">
          <a:xfrm>
            <a:off x="1115616" y="2132856"/>
            <a:ext cx="7056784" cy="44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16832"/>
            <a:ext cx="7745505" cy="3877815"/>
          </a:xfrm>
        </p:spPr>
        <p:txBody>
          <a:bodyPr>
            <a:noAutofit/>
          </a:bodyPr>
          <a:lstStyle/>
          <a:p>
            <a:r>
              <a:rPr lang="ru-RU" sz="1800" dirty="0"/>
              <a:t>Личностные </a:t>
            </a:r>
            <a:r>
              <a:rPr lang="ru-RU" sz="1800" dirty="0" smtClean="0"/>
              <a:t>УУД: </a:t>
            </a:r>
            <a:r>
              <a:rPr lang="ru-RU" sz="1800" dirty="0"/>
              <a:t>личностное, профессиональное, жизненное самоопределение. </a:t>
            </a:r>
            <a:endParaRPr lang="ru-RU" sz="1800" dirty="0" smtClean="0"/>
          </a:p>
          <a:p>
            <a:r>
              <a:rPr lang="ru-RU" sz="1800" dirty="0" smtClean="0"/>
              <a:t>Регулятивные УУД: </a:t>
            </a:r>
            <a:r>
              <a:rPr lang="ru-RU" sz="1800" dirty="0"/>
              <a:t>планирование, контроль и коррекция, </a:t>
            </a:r>
            <a:r>
              <a:rPr lang="ru-RU" sz="1800" dirty="0" err="1"/>
              <a:t>саморегуляция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err="1" smtClean="0"/>
              <a:t>Общеучебные</a:t>
            </a:r>
            <a:r>
              <a:rPr lang="ru-RU" sz="1800" dirty="0" smtClean="0"/>
              <a:t> УУД: </a:t>
            </a:r>
            <a:r>
              <a:rPr lang="ru-RU" sz="1800" dirty="0"/>
              <a:t>поиск и выделение необходимой информации, структурирование знаний, осознанное и произвольное построение речевого высказывания в письменной форме, выбор наиболее эффективных способов решения задач в зависимости от конкретных условий, рефлексия способов и условий действия, контроль и оценка процесса и результатов деятельности, моделирование, преобразование модели. </a:t>
            </a:r>
            <a:endParaRPr lang="ru-RU" sz="1800" dirty="0" smtClean="0"/>
          </a:p>
          <a:p>
            <a:r>
              <a:rPr lang="ru-RU" sz="1800" dirty="0" smtClean="0"/>
              <a:t>Логические УУД: </a:t>
            </a:r>
            <a:r>
              <a:rPr lang="ru-RU" sz="1800" dirty="0"/>
              <a:t>анализ объектов в целях выделения признаков; синтез, в том числе выведение следствий; установление причинно-следственных связей; построение логической цепи рассуждений; доказательство. </a:t>
            </a:r>
            <a:endParaRPr lang="ru-RU" sz="1800" dirty="0" smtClean="0"/>
          </a:p>
          <a:p>
            <a:r>
              <a:rPr lang="ru-RU" sz="1800" dirty="0" smtClean="0"/>
              <a:t>Коммуникативные УУД: </a:t>
            </a:r>
            <a:r>
              <a:rPr lang="ru-RU" sz="1800" dirty="0"/>
              <a:t>умение с достаточной полнотой и точностью выражать свои мысли в соответствии с задачами и условиями коммуникации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Кроме предметных оцениваются следующие результаты: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210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677755"/>
              </p:ext>
            </p:extLst>
          </p:nvPr>
        </p:nvGraphicFramePr>
        <p:xfrm>
          <a:off x="107504" y="2060848"/>
          <a:ext cx="878497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68"/>
                <a:gridCol w="4040428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Овладение геометрическим языком, формирование систематических знаний о плоских фигурах и их свойствах, использование геометрических понятий и теорем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Оперировать на базовом уровне понятиями геометрических фигур / применять геометрические факты для решения задач, в том числе предполагающих несколько шагов решения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Развитие умения применять изученные понятия, результаты, методы для решения задач практического характера, умений моделировать реальные ситуации на языке алгебры, исследовать построенные модели с использованием аппарата алгебры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Решать задачи разных типов (на производительность, движение) / решать простые и сложные задачи разных типов, выбирать соответствующие уравнения или системы уравнений для составления математической модели заданной реальной ситуации или прикладной задачи, выполнять оценку правдоподобия результатов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18909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736849" cy="387781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17"/>
            </a:pPr>
            <a:r>
              <a:rPr lang="ru-RU" dirty="0"/>
              <a:t>В прямоугольном треугольнике ABC с гипотенузой AB провели высоту CD и биссектрису CL . Найдите величину угла DCL , если ∠ =° CAB 25 . Ответ дайте в градусах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Запишите решение и ответ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умение оперировать свойствами геометрических фигур, а также знание геометрических фактов и умение применять их при решении практических задач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7" t="31135" r="21926" b="35680"/>
          <a:stretch/>
        </p:blipFill>
        <p:spPr bwMode="auto">
          <a:xfrm>
            <a:off x="6372200" y="2708920"/>
            <a:ext cx="1892133" cy="341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5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Решение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17911" r="17552" b="13064"/>
          <a:stretch/>
        </p:blipFill>
        <p:spPr bwMode="auto">
          <a:xfrm>
            <a:off x="611560" y="1628800"/>
            <a:ext cx="8101158" cy="50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6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8"/>
            </a:pPr>
            <a:r>
              <a:rPr lang="ru-RU" dirty="0"/>
              <a:t>Расстояние между пунктами А и В по реке равно 45 км. Из А в </a:t>
            </a:r>
            <a:r>
              <a:rPr lang="ru-RU" dirty="0" err="1"/>
              <a:t>В</a:t>
            </a:r>
            <a:r>
              <a:rPr lang="ru-RU" dirty="0"/>
              <a:t> одновременно отправились плот и моторная лодка. Моторная лодка, прибыв в пункт В, тотчас повернула обратно и возвратилась в А. К этому времени плот проплыл 28 км. Найдите скорость лодки в неподвижной воде, если скорость течения реки равна 4 км/ч.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Запишите решение и ответ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роверка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умения решать текстовые задачи на производительность, движение.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/>
              <a:t>Демо</a:t>
            </a:r>
            <a:r>
              <a:rPr lang="ru-RU" sz="4400" dirty="0"/>
              <a:t>-вариант</a:t>
            </a:r>
          </a:p>
        </p:txBody>
      </p:sp>
    </p:spTree>
    <p:extLst>
      <p:ext uri="{BB962C8B-B14F-4D97-AF65-F5344CB8AC3E}">
        <p14:creationId xmlns:p14="http://schemas.microsoft.com/office/powerpoint/2010/main" val="15990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Решение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9108" r="17681" b="9172"/>
          <a:stretch/>
        </p:blipFill>
        <p:spPr bwMode="auto">
          <a:xfrm>
            <a:off x="1187624" y="1628800"/>
            <a:ext cx="6912768" cy="509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0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741789"/>
              </p:ext>
            </p:extLst>
          </p:nvPr>
        </p:nvGraphicFramePr>
        <p:xfrm>
          <a:off x="698500" y="2247900"/>
          <a:ext cx="77469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56"/>
                <a:gridCol w="3384376"/>
                <a:gridCol w="35854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умений точно и грамотно выражать свои мысли с применением математической терминологии и символики, проводить классификации, логические обоснования, доказательства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Решать простые и сложные задачи разных типов, а также задачи повышенной трудности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22875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9"/>
            </a:pPr>
            <a:r>
              <a:rPr lang="ru-RU" dirty="0"/>
              <a:t>Сумма ста натуральных чисел равна 5000. Все эти числа разбили на три группы, причём во всех группах разное количество чисел. Известно, что: – в первой группе 29 чисел, их среднее арифметическое равно 21; – среднее арифметическое чисел второй группы равно 50; – среднее арифметическое чисел третьей группы – целое число. Найдите количество чисел в третьей группе. Запишите решение и ответ</a:t>
            </a:r>
            <a:r>
              <a:rPr lang="ru-RU" dirty="0" smtClean="0"/>
              <a:t>.</a:t>
            </a:r>
          </a:p>
          <a:p>
            <a:pPr marL="411480" lvl="1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роверка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логического мышления, умения проводить математические рассуждения.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Демо</a:t>
            </a:r>
            <a:r>
              <a:rPr lang="ru-RU" dirty="0"/>
              <a:t>-вариант</a:t>
            </a:r>
          </a:p>
        </p:txBody>
      </p:sp>
    </p:spTree>
    <p:extLst>
      <p:ext uri="{BB962C8B-B14F-4D97-AF65-F5344CB8AC3E}">
        <p14:creationId xmlns:p14="http://schemas.microsoft.com/office/powerpoint/2010/main" val="1701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Решение</a:t>
            </a:r>
            <a:endParaRPr lang="ru-RU" sz="4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9" t="28109" r="17424" b="13749"/>
          <a:stretch/>
        </p:blipFill>
        <p:spPr bwMode="auto">
          <a:xfrm>
            <a:off x="323528" y="2204864"/>
            <a:ext cx="854229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4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Правильное решение каждого из заданий 1–5, 7, 9–14, 17 оценивается 1 баллом. Задание считается выполненным верно, если ученик дал верный ответ: записал правильное число, правильную величину; изобразил правильный рисунок. Выполнение заданий 6, 8, 15, 16, 18, 19 оценивается от 0 до 2 баллов. Максимальный первичный балл — 25.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Система оценивания и ответы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82481"/>
              </p:ext>
            </p:extLst>
          </p:nvPr>
        </p:nvGraphicFramePr>
        <p:xfrm>
          <a:off x="467544" y="5013176"/>
          <a:ext cx="813690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4"/>
                <a:gridCol w="1368152"/>
                <a:gridCol w="1368152"/>
                <a:gridCol w="1368152"/>
                <a:gridCol w="12241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Отметка по пятибалльной шкале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Первичные 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21-25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7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заданиях 1–3, 5, 7, 9–14</a:t>
            </a:r>
            <a:r>
              <a:rPr lang="ru-RU" dirty="0"/>
              <a:t> необходимо записать только ответ.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заданиях 4 и 8</a:t>
            </a:r>
            <a:r>
              <a:rPr lang="ru-RU" dirty="0"/>
              <a:t> нужно отметить точки на числовой прямой.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задании 6 </a:t>
            </a:r>
            <a:r>
              <a:rPr lang="ru-RU" dirty="0"/>
              <a:t>требуется записать обоснованный ответ.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задании 16 </a:t>
            </a:r>
            <a:r>
              <a:rPr lang="ru-RU" dirty="0"/>
              <a:t>требуется дать ответ в пункте 1 и схематично построить график в пункте 2.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заданиях 15, 17–19 </a:t>
            </a:r>
            <a:r>
              <a:rPr lang="ru-RU" dirty="0"/>
              <a:t>требуется записать решение и ответ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Структура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531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26528"/>
              </p:ext>
            </p:extLst>
          </p:nvPr>
        </p:nvGraphicFramePr>
        <p:xfrm>
          <a:off x="698500" y="2247900"/>
          <a:ext cx="77470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164"/>
                <a:gridCol w="1656184"/>
                <a:gridCol w="1440160"/>
                <a:gridCol w="1944216"/>
                <a:gridCol w="18572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сложности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заданий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Максимальный первичный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от максимального первичного балла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Базовый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Распределение заданий проверочной работы по уровню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38022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 Числа и вычисления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Алгебраические выражения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Уравнения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/>
              <a:t>Функции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 </a:t>
            </a:r>
            <a:r>
              <a:rPr lang="ru-RU" dirty="0"/>
              <a:t>Координаты на прямой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 </a:t>
            </a:r>
            <a:r>
              <a:rPr lang="ru-RU" dirty="0"/>
              <a:t>Геометрия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 </a:t>
            </a:r>
            <a:r>
              <a:rPr lang="ru-RU" dirty="0"/>
              <a:t>Статистика и теория вероятностей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Проверяемые элементы содержания</a:t>
            </a:r>
          </a:p>
        </p:txBody>
      </p:sp>
    </p:spTree>
    <p:extLst>
      <p:ext uri="{BB962C8B-B14F-4D97-AF65-F5344CB8AC3E}">
        <p14:creationId xmlns:p14="http://schemas.microsoft.com/office/powerpoint/2010/main" val="16081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 Выполнять вычисления и преобразования выражений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</a:t>
            </a:r>
            <a:r>
              <a:rPr lang="ru-RU" dirty="0"/>
              <a:t>Решать задачи разных типов на производительность, покупки, движение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 </a:t>
            </a:r>
            <a:r>
              <a:rPr lang="ru-RU" dirty="0"/>
              <a:t>Решать уравнения, неравенства и их системы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/>
              <a:t>Оперировать понятиями «функция», «график функции», «способы задания функции»; уметь строить график линейной функции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 </a:t>
            </a:r>
            <a:r>
              <a:rPr lang="ru-RU" dirty="0"/>
              <a:t>Оперировать понятиями геометрических фигур, применять геометрические факты для решения задач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6.1 </a:t>
            </a:r>
            <a:r>
              <a:rPr lang="ru-RU" dirty="0"/>
              <a:t>Извлекать информацию, представленную в таблицах, на диаграммах, графиках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6.2 </a:t>
            </a:r>
            <a:r>
              <a:rPr lang="ru-RU" dirty="0"/>
              <a:t>Иллюстрировать с помощью графика реальную зависимость или процесс по их характеристикам; строить диаграммы и графики на основе данных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Проверяемые требования к уровню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16465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7776"/>
              </p:ext>
            </p:extLst>
          </p:nvPr>
        </p:nvGraphicFramePr>
        <p:xfrm>
          <a:off x="611560" y="2072452"/>
          <a:ext cx="774699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56"/>
                <a:gridCol w="3384376"/>
                <a:gridCol w="35854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Умения, виды деятельности (в соответствии с ФГОС)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Блоки ПООП ООО: выпускник научится / 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представлений о числе и числовых системах от натуральных до действительных чисел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Оперировать на базовом уровне понятиями «обыкновенная дробь», «смешанное число», «десятичная дробь»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Овладение приёмами решения уравнений, систем уравнений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Оперировать на базовом уровне понятиями «уравнение», «корень уравнения»; решать линейные и квадратные уравнения / решать квадратные уравнения и уравнения, сводимые к ним с помощью тождественных преобразований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заданий проверочной работы по позициям кодификаторов</a:t>
            </a:r>
          </a:p>
        </p:txBody>
      </p:sp>
    </p:spTree>
    <p:extLst>
      <p:ext uri="{BB962C8B-B14F-4D97-AF65-F5344CB8AC3E}">
        <p14:creationId xmlns:p14="http://schemas.microsoft.com/office/powerpoint/2010/main" val="13998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Найдите значение выражения </a:t>
            </a:r>
            <a:r>
              <a:rPr lang="ru-RU" dirty="0" smtClean="0"/>
              <a:t>3: (6/7– </a:t>
            </a:r>
            <a:r>
              <a:rPr lang="ru-RU" dirty="0"/>
              <a:t>¾) </a:t>
            </a:r>
            <a:endParaRPr lang="ru-RU" dirty="0" smtClean="0"/>
          </a:p>
          <a:p>
            <a:pPr marL="355600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Проверяется владение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понятиями «отрицательное число», «обыкновенная дробь», «десятичная дробь», вычислительными навыками.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dirty="0"/>
              <a:t>Найдите значение выражения </a:t>
            </a:r>
            <a:r>
              <a:rPr lang="ru-RU" dirty="0" smtClean="0"/>
              <a:t>4,5*5,4 - 6,1</a:t>
            </a:r>
          </a:p>
          <a:p>
            <a:pPr marL="411480" lvl="1" indent="0">
              <a:buNone/>
            </a:pPr>
            <a:r>
              <a:rPr lang="ru-RU" dirty="0" smtClean="0"/>
              <a:t> Решите </a:t>
            </a:r>
            <a:r>
              <a:rPr lang="ru-RU" dirty="0"/>
              <a:t>уравнение (5х-2)(-х+3)=</a:t>
            </a:r>
            <a:r>
              <a:rPr lang="ru-RU" dirty="0" smtClean="0"/>
              <a:t>0</a:t>
            </a:r>
          </a:p>
          <a:p>
            <a:pPr marL="411480" lvl="1" indent="0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Проверяется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умение решать линейные, квадратные уравнения, а также системы уравнений.</a:t>
            </a:r>
          </a:p>
          <a:p>
            <a:pPr marL="457200" indent="-457200">
              <a:buFont typeface="+mj-lt"/>
              <a:buAutoNum type="arabicPeriod" startAt="2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Демо</a:t>
            </a:r>
            <a:r>
              <a:rPr lang="ru-RU" dirty="0" smtClean="0"/>
              <a:t>-вариант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1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428</TotalTime>
  <Words>2895</Words>
  <Application>Microsoft Office PowerPoint</Application>
  <PresentationFormat>Экран (4:3)</PresentationFormat>
  <Paragraphs>280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Твердый переплет</vt:lpstr>
      <vt:lpstr>ВПР - 2020</vt:lpstr>
      <vt:lpstr>Официальные сайты ВПР</vt:lpstr>
      <vt:lpstr>Кроме предметных оцениваются следующие результаты:</vt:lpstr>
      <vt:lpstr>Структура работы</vt:lpstr>
      <vt:lpstr>Распределение заданий проверочной работы по уровню сложности</vt:lpstr>
      <vt:lpstr>Проверяемые элементы содержания</vt:lpstr>
      <vt:lpstr>Проверяемые требования к уровню подготовки</vt:lpstr>
      <vt:lpstr>Распределение заданий проверочной работы по позициям кодификаторов</vt:lpstr>
      <vt:lpstr>Демо-вариант</vt:lpstr>
      <vt:lpstr>Распределение заданий проверочной работы по позициям кодификаторов</vt:lpstr>
      <vt:lpstr>Демо-вариант</vt:lpstr>
      <vt:lpstr>Распределение заданий проверочной работы по позициям кодификаторов</vt:lpstr>
      <vt:lpstr>Демо-вариант</vt:lpstr>
      <vt:lpstr>Демо-вариант</vt:lpstr>
      <vt:lpstr>Пример ответов</vt:lpstr>
      <vt:lpstr>Распределение заданий проверочной работы по позициям кодификаторов</vt:lpstr>
      <vt:lpstr>Демо-вариант</vt:lpstr>
      <vt:lpstr>Демо-вариант</vt:lpstr>
      <vt:lpstr>Распределение заданий проверочной работы по позициям кодификаторов</vt:lpstr>
      <vt:lpstr>Демо-вариант</vt:lpstr>
      <vt:lpstr>Распределение заданий проверочной работы по позициям кодификаторов</vt:lpstr>
      <vt:lpstr>Демо-вариант</vt:lpstr>
      <vt:lpstr>Распределение заданий проверочной работы по позициям кодификаторов</vt:lpstr>
      <vt:lpstr>Демо-вариант</vt:lpstr>
      <vt:lpstr>Распределение заданий проверочной работы по позициям кодификаторов</vt:lpstr>
      <vt:lpstr>Демо-вариант</vt:lpstr>
      <vt:lpstr>Оценивание</vt:lpstr>
      <vt:lpstr>16. Годовое производство пшеницы — это суммарная масса всех сортов пшеницы, выращенной в стране в течение года. Обычно измеряется в млн тонн. На диаграмме показано производство пшеницы в млн тонн в России, США и Индии за семь лет начиная с 2011 года. Рассмотрите диаграмму и прочтите фрагмент сопровождающей статьи</vt:lpstr>
      <vt:lpstr>Решение</vt:lpstr>
      <vt:lpstr>Распределение заданий проверочной работы по позициям кодификаторов</vt:lpstr>
      <vt:lpstr>Демо-вариант</vt:lpstr>
      <vt:lpstr>Решение</vt:lpstr>
      <vt:lpstr>Демо-вариант</vt:lpstr>
      <vt:lpstr>Решение</vt:lpstr>
      <vt:lpstr>Распределение заданий проверочной работы по позициям кодификаторов</vt:lpstr>
      <vt:lpstr>Демо-вариант</vt:lpstr>
      <vt:lpstr>Решение</vt:lpstr>
      <vt:lpstr>Система оценивания и ответы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Вячеславовна Пешкова</dc:creator>
  <cp:lastModifiedBy>Анна Вячеславовна Пешкова</cp:lastModifiedBy>
  <cp:revision>63</cp:revision>
  <dcterms:created xsi:type="dcterms:W3CDTF">2020-09-15T07:00:58Z</dcterms:created>
  <dcterms:modified xsi:type="dcterms:W3CDTF">2020-10-09T10:25:08Z</dcterms:modified>
</cp:coreProperties>
</file>