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15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notesSlides/notesSlide16.xml" ContentType="application/vnd.openxmlformats-officedocument.presentationml.notesSlide+xml"/>
  <Override PartName="/ppt/charts/chart52.xml" ContentType="application/vnd.openxmlformats-officedocument.drawingml.chart+xml"/>
  <Override PartName="/ppt/notesSlides/notesSlide17.xml" ContentType="application/vnd.openxmlformats-officedocument.presentationml.notesSlide+xml"/>
  <Override PartName="/ppt/charts/chart53.xml" ContentType="application/vnd.openxmlformats-officedocument.drawingml.chart+xml"/>
  <Override PartName="/ppt/notesSlides/notesSlide18.xml" ContentType="application/vnd.openxmlformats-officedocument.presentationml.notesSlid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notesSlides/notesSlide19.xml" ContentType="application/vnd.openxmlformats-officedocument.presentationml.notesSlide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2"/>
  </p:sldMasterIdLst>
  <p:notesMasterIdLst>
    <p:notesMasterId r:id="rId152"/>
  </p:notesMasterIdLst>
  <p:handoutMasterIdLst>
    <p:handoutMasterId r:id="rId153"/>
  </p:handoutMasterIdLst>
  <p:sldIdLst>
    <p:sldId id="256" r:id="rId3"/>
    <p:sldId id="259" r:id="rId4"/>
    <p:sldId id="372" r:id="rId5"/>
    <p:sldId id="261" r:id="rId6"/>
    <p:sldId id="354" r:id="rId7"/>
    <p:sldId id="332" r:id="rId8"/>
    <p:sldId id="458" r:id="rId9"/>
    <p:sldId id="373" r:id="rId10"/>
    <p:sldId id="399" r:id="rId11"/>
    <p:sldId id="374" r:id="rId12"/>
    <p:sldId id="375" r:id="rId13"/>
    <p:sldId id="376" r:id="rId14"/>
    <p:sldId id="263" r:id="rId15"/>
    <p:sldId id="264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12" r:id="rId25"/>
    <p:sldId id="415" r:id="rId26"/>
    <p:sldId id="417" r:id="rId27"/>
    <p:sldId id="416" r:id="rId28"/>
    <p:sldId id="414" r:id="rId29"/>
    <p:sldId id="413" r:id="rId30"/>
    <p:sldId id="409" r:id="rId31"/>
    <p:sldId id="411" r:id="rId32"/>
    <p:sldId id="410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8" r:id="rId43"/>
    <p:sldId id="427" r:id="rId44"/>
    <p:sldId id="429" r:id="rId45"/>
    <p:sldId id="430" r:id="rId46"/>
    <p:sldId id="433" r:id="rId47"/>
    <p:sldId id="432" r:id="rId48"/>
    <p:sldId id="434" r:id="rId49"/>
    <p:sldId id="435" r:id="rId50"/>
    <p:sldId id="436" r:id="rId51"/>
    <p:sldId id="265" r:id="rId52"/>
    <p:sldId id="431" r:id="rId53"/>
    <p:sldId id="441" r:id="rId54"/>
    <p:sldId id="442" r:id="rId55"/>
    <p:sldId id="437" r:id="rId56"/>
    <p:sldId id="443" r:id="rId57"/>
    <p:sldId id="444" r:id="rId58"/>
    <p:sldId id="438" r:id="rId59"/>
    <p:sldId id="445" r:id="rId60"/>
    <p:sldId id="439" r:id="rId61"/>
    <p:sldId id="446" r:id="rId62"/>
    <p:sldId id="447" r:id="rId63"/>
    <p:sldId id="440" r:id="rId64"/>
    <p:sldId id="448" r:id="rId65"/>
    <p:sldId id="268" r:id="rId66"/>
    <p:sldId id="269" r:id="rId67"/>
    <p:sldId id="336" r:id="rId68"/>
    <p:sldId id="337" r:id="rId69"/>
    <p:sldId id="400" r:id="rId70"/>
    <p:sldId id="451" r:id="rId71"/>
    <p:sldId id="452" r:id="rId72"/>
    <p:sldId id="453" r:id="rId73"/>
    <p:sldId id="449" r:id="rId74"/>
    <p:sldId id="456" r:id="rId75"/>
    <p:sldId id="459" r:id="rId76"/>
    <p:sldId id="457" r:id="rId77"/>
    <p:sldId id="276" r:id="rId78"/>
    <p:sldId id="281" r:id="rId79"/>
    <p:sldId id="283" r:id="rId80"/>
    <p:sldId id="365" r:id="rId81"/>
    <p:sldId id="377" r:id="rId82"/>
    <p:sldId id="454" r:id="rId83"/>
    <p:sldId id="355" r:id="rId84"/>
    <p:sldId id="338" r:id="rId85"/>
    <p:sldId id="455" r:id="rId86"/>
    <p:sldId id="286" r:id="rId87"/>
    <p:sldId id="367" r:id="rId88"/>
    <p:sldId id="465" r:id="rId89"/>
    <p:sldId id="471" r:id="rId90"/>
    <p:sldId id="472" r:id="rId91"/>
    <p:sldId id="473" r:id="rId92"/>
    <p:sldId id="474" r:id="rId93"/>
    <p:sldId id="475" r:id="rId94"/>
    <p:sldId id="476" r:id="rId95"/>
    <p:sldId id="477" r:id="rId96"/>
    <p:sldId id="478" r:id="rId97"/>
    <p:sldId id="479" r:id="rId98"/>
    <p:sldId id="480" r:id="rId99"/>
    <p:sldId id="481" r:id="rId100"/>
    <p:sldId id="482" r:id="rId101"/>
    <p:sldId id="483" r:id="rId102"/>
    <p:sldId id="484" r:id="rId103"/>
    <p:sldId id="485" r:id="rId104"/>
    <p:sldId id="486" r:id="rId105"/>
    <p:sldId id="487" r:id="rId106"/>
    <p:sldId id="488" r:id="rId107"/>
    <p:sldId id="368" r:id="rId108"/>
    <p:sldId id="379" r:id="rId109"/>
    <p:sldId id="460" r:id="rId110"/>
    <p:sldId id="461" r:id="rId111"/>
    <p:sldId id="466" r:id="rId112"/>
    <p:sldId id="489" r:id="rId113"/>
    <p:sldId id="462" r:id="rId114"/>
    <p:sldId id="467" r:id="rId115"/>
    <p:sldId id="490" r:id="rId116"/>
    <p:sldId id="463" r:id="rId117"/>
    <p:sldId id="468" r:id="rId118"/>
    <p:sldId id="491" r:id="rId119"/>
    <p:sldId id="464" r:id="rId120"/>
    <p:sldId id="469" r:id="rId121"/>
    <p:sldId id="492" r:id="rId122"/>
    <p:sldId id="493" r:id="rId123"/>
    <p:sldId id="512" r:id="rId124"/>
    <p:sldId id="494" r:id="rId125"/>
    <p:sldId id="495" r:id="rId126"/>
    <p:sldId id="505" r:id="rId127"/>
    <p:sldId id="513" r:id="rId128"/>
    <p:sldId id="514" r:id="rId129"/>
    <p:sldId id="496" r:id="rId130"/>
    <p:sldId id="497" r:id="rId131"/>
    <p:sldId id="498" r:id="rId132"/>
    <p:sldId id="499" r:id="rId133"/>
    <p:sldId id="339" r:id="rId134"/>
    <p:sldId id="470" r:id="rId135"/>
    <p:sldId id="500" r:id="rId136"/>
    <p:sldId id="506" r:id="rId137"/>
    <p:sldId id="501" r:id="rId138"/>
    <p:sldId id="502" r:id="rId139"/>
    <p:sldId id="503" r:id="rId140"/>
    <p:sldId id="507" r:id="rId141"/>
    <p:sldId id="504" r:id="rId142"/>
    <p:sldId id="388" r:id="rId143"/>
    <p:sldId id="508" r:id="rId144"/>
    <p:sldId id="509" r:id="rId145"/>
    <p:sldId id="510" r:id="rId146"/>
    <p:sldId id="511" r:id="rId147"/>
    <p:sldId id="397" r:id="rId148"/>
    <p:sldId id="326" r:id="rId149"/>
    <p:sldId id="327" r:id="rId150"/>
    <p:sldId id="324" r:id="rId15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4A49FB-59F6-4753-92E3-782903A7D321}">
          <p14:sldIdLst>
            <p14:sldId id="256"/>
            <p14:sldId id="259"/>
            <p14:sldId id="372"/>
            <p14:sldId id="261"/>
            <p14:sldId id="354"/>
            <p14:sldId id="332"/>
            <p14:sldId id="458"/>
            <p14:sldId id="373"/>
            <p14:sldId id="399"/>
            <p14:sldId id="374"/>
            <p14:sldId id="375"/>
            <p14:sldId id="376"/>
            <p14:sldId id="263"/>
            <p14:sldId id="264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12"/>
            <p14:sldId id="415"/>
            <p14:sldId id="417"/>
            <p14:sldId id="416"/>
            <p14:sldId id="414"/>
            <p14:sldId id="413"/>
            <p14:sldId id="409"/>
            <p14:sldId id="411"/>
            <p14:sldId id="410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8"/>
            <p14:sldId id="427"/>
            <p14:sldId id="429"/>
            <p14:sldId id="430"/>
            <p14:sldId id="433"/>
            <p14:sldId id="432"/>
            <p14:sldId id="434"/>
            <p14:sldId id="435"/>
            <p14:sldId id="436"/>
          </p14:sldIdLst>
        </p14:section>
        <p14:section name="ГИА-9 Оценивание" id="{7D336E04-CC71-4FAC-8DF5-7AA18F2591FC}">
          <p14:sldIdLst>
            <p14:sldId id="265"/>
            <p14:sldId id="431"/>
            <p14:sldId id="441"/>
            <p14:sldId id="442"/>
            <p14:sldId id="437"/>
            <p14:sldId id="443"/>
            <p14:sldId id="444"/>
            <p14:sldId id="438"/>
            <p14:sldId id="445"/>
            <p14:sldId id="439"/>
            <p14:sldId id="446"/>
            <p14:sldId id="447"/>
            <p14:sldId id="440"/>
            <p14:sldId id="448"/>
            <p14:sldId id="268"/>
            <p14:sldId id="269"/>
            <p14:sldId id="336"/>
            <p14:sldId id="337"/>
            <p14:sldId id="400"/>
            <p14:sldId id="451"/>
            <p14:sldId id="452"/>
            <p14:sldId id="453"/>
            <p14:sldId id="449"/>
            <p14:sldId id="456"/>
            <p14:sldId id="459"/>
            <p14:sldId id="457"/>
          </p14:sldIdLst>
        </p14:section>
        <p14:section name="ЕГЭ" id="{AD208C76-DA0A-4AA8-A588-F76158CE9BA2}">
          <p14:sldIdLst>
            <p14:sldId id="276"/>
            <p14:sldId id="281"/>
            <p14:sldId id="283"/>
            <p14:sldId id="365"/>
            <p14:sldId id="377"/>
            <p14:sldId id="454"/>
            <p14:sldId id="355"/>
            <p14:sldId id="338"/>
            <p14:sldId id="455"/>
            <p14:sldId id="286"/>
            <p14:sldId id="367"/>
            <p14:sldId id="465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368"/>
            <p14:sldId id="379"/>
            <p14:sldId id="460"/>
            <p14:sldId id="461"/>
            <p14:sldId id="466"/>
            <p14:sldId id="489"/>
            <p14:sldId id="462"/>
            <p14:sldId id="467"/>
            <p14:sldId id="490"/>
            <p14:sldId id="463"/>
            <p14:sldId id="468"/>
            <p14:sldId id="491"/>
            <p14:sldId id="464"/>
            <p14:sldId id="469"/>
            <p14:sldId id="492"/>
            <p14:sldId id="493"/>
            <p14:sldId id="512"/>
            <p14:sldId id="494"/>
            <p14:sldId id="495"/>
            <p14:sldId id="505"/>
            <p14:sldId id="513"/>
            <p14:sldId id="514"/>
            <p14:sldId id="496"/>
            <p14:sldId id="497"/>
            <p14:sldId id="498"/>
            <p14:sldId id="499"/>
            <p14:sldId id="339"/>
            <p14:sldId id="470"/>
            <p14:sldId id="500"/>
            <p14:sldId id="506"/>
            <p14:sldId id="501"/>
            <p14:sldId id="502"/>
            <p14:sldId id="503"/>
            <p14:sldId id="507"/>
            <p14:sldId id="504"/>
            <p14:sldId id="388"/>
            <p14:sldId id="508"/>
            <p14:sldId id="509"/>
            <p14:sldId id="510"/>
            <p14:sldId id="511"/>
            <p14:sldId id="397"/>
          </p14:sldIdLst>
        </p14:section>
        <p14:section name="ИТОГИ, источники" id="{39F511FE-796B-4423-A339-B35B2996ADB7}">
          <p14:sldIdLst>
            <p14:sldId id="326"/>
            <p14:sldId id="327"/>
            <p14:sldId id="32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8242" autoAdjust="0"/>
  </p:normalViewPr>
  <p:slideViewPr>
    <p:cSldViewPr>
      <p:cViewPr varScale="1">
        <p:scale>
          <a:sx n="82" d="100"/>
          <a:sy n="82" d="100"/>
        </p:scale>
        <p:origin x="-9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viewProps" Target="view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53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2018\&#1084;&#1077;&#1090;&#1086;&#1076;&#1080;&#1095;&#1077;&#1089;&#1082;&#1080;&#1077;%20&#1087;&#1080;&#1089;&#1100;&#1084;&#1072;\&#1054;&#1043;&#1069;%20&#1072;&#1085;&#1072;&#1083;&#1080;&#1079;%20&#1088;&#1077;&#1079;&#1091;&#1083;&#1100;&#1090;&#1072;&#1090;&#1086;&#1074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5.xlsx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6.xlsx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7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64;&#1074;&#1077;&#1094;&#1086;&#1074;&#1072;%20&#1057;&#1042;\&#1040;&#1053;&#1040;&#1051;&#1048;&#1047;%20&#1045;&#1043;&#1069;\&#1040;&#1085;&#1072;&#1083;&#1080;&#1079;%202018\&#1044;&#1083;&#1103;%20&#1056;&#1086;&#1089;&#1086;&#1073;&#1088;&#1085;&#1072;&#1076;&#1079;&#1086;&#1088;&#1072;\2018%20&#1045;&#1043;&#1069;%20(1-&#1103;%20&#1095;&#1072;&#1089;&#1090;&#1100;)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451\&#1086;&#1090;&#1076;&#1077;&#1083;%20&#1084;&#1086;&#1085;&#1080;&#1090;&#1086;&#1088;&#1080;&#1085;&#1075;&#1072;%20&#1080;%20&#1072;&#1085;&#1072;&#1083;&#1080;&#1079;&#1072;\&#1044;&#1083;&#1103;%20&#1048;&#1074;&#1072;&#1085;&#1072;\&#1045;&#1043;&#1069;-2019%20&#1076;&#1083;&#1103;%20&#1056;&#1086;&#1089;&#1086;&#1073;&#1088;&#1085;&#1072;&#1076;&#1079;&#1086;&#1088;&#1072;\&#1044;&#1083;&#1103;%20&#1056;&#1086;&#1089;&#1086;&#1073;&#1088;&#1085;&#1072;&#1076;&#1079;&#1086;&#1088;&#1072;\2019%20&#1045;&#1043;&#1069;%20(1-&#1103;%20&#1095;&#1072;&#1089;&#1090;&#1100;)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2018\&#1086;&#1090;&#1095;&#1077;&#1090;\&#1084;&#1072;&#1090;&#1077;&#1084;&#1072;&#1090;&#1080;&#1082;&#1072;%2015-16-17.xlsx" TargetMode="External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Средний балл</c:v>
                </c:pt>
                <c:pt idx="1">
                  <c:v>успешность</c:v>
                </c:pt>
                <c:pt idx="2">
                  <c:v>справляемость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16.5</c:v>
                </c:pt>
                <c:pt idx="1">
                  <c:v>55.6</c:v>
                </c:pt>
                <c:pt idx="2">
                  <c:v>98.4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31-455A-AB2C-6004D8468D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646090534979424E-2"/>
                  <c:y val="-7.6509453054769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31-455A-AB2C-6004D8468D3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Средний балл</c:v>
                </c:pt>
                <c:pt idx="1">
                  <c:v>успешность</c:v>
                </c:pt>
                <c:pt idx="2">
                  <c:v>справляемость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20.8</c:v>
                </c:pt>
                <c:pt idx="1">
                  <c:v>82.7</c:v>
                </c:pt>
                <c:pt idx="2">
                  <c:v>99.6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31-455A-AB2C-6004D8468D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843621399176953E-3"/>
                  <c:y val="-0.107591153616258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31-455A-AB2C-6004D8468D34}"/>
                </c:ext>
              </c:extLst>
            </c:dLbl>
            <c:dLbl>
              <c:idx val="2"/>
              <c:layout>
                <c:manualLayout>
                  <c:x val="-1.6460905349794238E-3"/>
                  <c:y val="-1.9127316198445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31-455A-AB2C-6004D8468D3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Средний балл</c:v>
                </c:pt>
                <c:pt idx="1">
                  <c:v>успешность</c:v>
                </c:pt>
                <c:pt idx="2">
                  <c:v>справляемость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14.6</c:v>
                </c:pt>
                <c:pt idx="1">
                  <c:v>59.6</c:v>
                </c:pt>
                <c:pt idx="2">
                  <c:v>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231-455A-AB2C-6004D8468D3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6460905349794238E-3"/>
                  <c:y val="-8.36820083682008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31-455A-AB2C-6004D8468D3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Средний балл</c:v>
                </c:pt>
                <c:pt idx="1">
                  <c:v>успешность</c:v>
                </c:pt>
                <c:pt idx="2">
                  <c:v>справляемость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54.2</c:v>
                </c:pt>
                <c:pt idx="2">
                  <c:v>98.45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231-455A-AB2C-6004D8468D3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460905349793937E-3"/>
                  <c:y val="-5.2600119545726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31-455A-AB2C-6004D8468D3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Средний балл</c:v>
                </c:pt>
                <c:pt idx="1">
                  <c:v>успешность</c:v>
                </c:pt>
                <c:pt idx="2">
                  <c:v>справляемость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63.6</c:v>
                </c:pt>
                <c:pt idx="2">
                  <c:v>98.7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231-455A-AB2C-6004D8468D3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3168724279835391E-2"/>
                  <c:y val="-7.41183502689778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31-455A-AB2C-6004D8468D3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Средний балл</c:v>
                </c:pt>
                <c:pt idx="1">
                  <c:v>успешность</c:v>
                </c:pt>
                <c:pt idx="2">
                  <c:v>справляемость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15.4</c:v>
                </c:pt>
                <c:pt idx="1">
                  <c:v>55.3</c:v>
                </c:pt>
                <c:pt idx="2">
                  <c:v>98.1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231-455A-AB2C-6004D8468D3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Средний балл</c:v>
                </c:pt>
                <c:pt idx="1">
                  <c:v>успешность</c:v>
                </c:pt>
                <c:pt idx="2">
                  <c:v>справляемость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15.7</c:v>
                </c:pt>
                <c:pt idx="1">
                  <c:v>55.7</c:v>
                </c:pt>
                <c:pt idx="2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7A-45F1-8C01-19EED857192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82716049382715E-3"/>
                  <c:y val="-7.17274357441720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7A-45F1-8C01-19EED8571927}"/>
                </c:ext>
              </c:extLst>
            </c:dLbl>
            <c:dLbl>
              <c:idx val="1"/>
              <c:layout>
                <c:manualLayout>
                  <c:x val="1.6460905349794238E-3"/>
                  <c:y val="-6.4554692169754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7A-45F1-8C01-19EED8571927}"/>
                </c:ext>
              </c:extLst>
            </c:dLbl>
            <c:dLbl>
              <c:idx val="2"/>
              <c:layout>
                <c:manualLayout>
                  <c:x val="2.1399176954732511E-2"/>
                  <c:y val="-5.73819485953377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7A-45F1-8C01-19EED857192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Средний балл</c:v>
                </c:pt>
                <c:pt idx="1">
                  <c:v>успешность</c:v>
                </c:pt>
                <c:pt idx="2">
                  <c:v>справляемость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15.6</c:v>
                </c:pt>
                <c:pt idx="1">
                  <c:v>56</c:v>
                </c:pt>
                <c:pt idx="2">
                  <c:v>98.3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7A-45F1-8C01-19EED85719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8284928"/>
        <c:axId val="148286464"/>
      </c:barChart>
      <c:catAx>
        <c:axId val="14828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286464"/>
        <c:crosses val="autoZero"/>
        <c:auto val="1"/>
        <c:lblAlgn val="ctr"/>
        <c:lblOffset val="100"/>
        <c:noMultiLvlLbl val="0"/>
      </c:catAx>
      <c:valAx>
        <c:axId val="148286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284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E5-401E-AEB6-DEA53C4303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E5-401E-AEB6-DEA53C4303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E5-401E-AEB6-DEA53C4303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E5-401E-AEB6-DEA53C4303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</c:v>
                </c:pt>
                <c:pt idx="1">
                  <c:v>0.439</c:v>
                </c:pt>
                <c:pt idx="2">
                  <c:v>0.40799999999999997</c:v>
                </c:pt>
                <c:pt idx="3">
                  <c:v>0.153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0E5-401E-AEB6-DEA53C430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15-4326-8573-A26FD1B103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15-4326-8573-A26FD1B103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15-4326-8573-A26FD1B103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15-4326-8573-A26FD1B103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1.6E-2</c:v>
                </c:pt>
                <c:pt idx="1">
                  <c:v>0.44600000000000001</c:v>
                </c:pt>
                <c:pt idx="2">
                  <c:v>0.35399999999999998</c:v>
                </c:pt>
                <c:pt idx="3">
                  <c:v>0.184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15-4326-8573-A26FD1B10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15-4326-8573-A26FD1B103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15-4326-8573-A26FD1B103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15-4326-8573-A26FD1B103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15-4326-8573-A26FD1B103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8.9999999999999993E-3</c:v>
                </c:pt>
                <c:pt idx="1">
                  <c:v>0.45600000000000002</c:v>
                </c:pt>
                <c:pt idx="2">
                  <c:v>0.39800000000000002</c:v>
                </c:pt>
                <c:pt idx="3">
                  <c:v>0.13700000000000001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15-4326-8573-A26FD1B10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15-4326-8573-A26FD1B103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15-4326-8573-A26FD1B103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15-4326-8573-A26FD1B103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15-4326-8573-A26FD1B103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1.2E-2</c:v>
                </c:pt>
                <c:pt idx="1">
                  <c:v>0.42</c:v>
                </c:pt>
                <c:pt idx="2">
                  <c:v>0.45</c:v>
                </c:pt>
                <c:pt idx="3">
                  <c:v>0.11799999999999999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15-4326-8573-A26FD1B10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15-4326-8573-A26FD1B103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15-4326-8573-A26FD1B103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15-4326-8573-A26FD1B103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15-4326-8573-A26FD1B103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3.3000000000000002E-2</c:v>
                </c:pt>
                <c:pt idx="1">
                  <c:v>0.435</c:v>
                </c:pt>
                <c:pt idx="2">
                  <c:v>0.42099999999999999</c:v>
                </c:pt>
                <c:pt idx="3">
                  <c:v>0.112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15-4326-8573-A26FD1B10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651310160815535E-2"/>
          <c:y val="2.8772318891534591E-2"/>
          <c:w val="0.93803929757399107"/>
          <c:h val="0.9063060070240192"/>
        </c:manualLayout>
      </c:layout>
      <c:scatterChart>
        <c:scatterStyle val="lineMarker"/>
        <c:varyColors val="0"/>
        <c:ser>
          <c:idx val="0"/>
          <c:order val="0"/>
          <c:tx>
            <c:strRef>
              <c:f>Математика!$D$1</c:f>
              <c:strCache>
                <c:ptCount val="1"/>
                <c:pt idx="0">
                  <c:v>2016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xVal>
            <c:numRef>
              <c:f>Математика!$A$2:$A$21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Математика!$D$2:$D$21</c:f>
              <c:numCache>
                <c:formatCode>General</c:formatCode>
                <c:ptCount val="20"/>
                <c:pt idx="0">
                  <c:v>86.35</c:v>
                </c:pt>
                <c:pt idx="1">
                  <c:v>79.52</c:v>
                </c:pt>
                <c:pt idx="2">
                  <c:v>90.64</c:v>
                </c:pt>
                <c:pt idx="3">
                  <c:v>70.87</c:v>
                </c:pt>
                <c:pt idx="4">
                  <c:v>80.069999999999993</c:v>
                </c:pt>
                <c:pt idx="5">
                  <c:v>86.85</c:v>
                </c:pt>
                <c:pt idx="6">
                  <c:v>77.489999999999995</c:v>
                </c:pt>
                <c:pt idx="7">
                  <c:v>96</c:v>
                </c:pt>
                <c:pt idx="8">
                  <c:v>62.22</c:v>
                </c:pt>
                <c:pt idx="9">
                  <c:v>83.37</c:v>
                </c:pt>
                <c:pt idx="10">
                  <c:v>66.83</c:v>
                </c:pt>
                <c:pt idx="11">
                  <c:v>56.36</c:v>
                </c:pt>
                <c:pt idx="12">
                  <c:v>57.17</c:v>
                </c:pt>
                <c:pt idx="13">
                  <c:v>60.46</c:v>
                </c:pt>
                <c:pt idx="14">
                  <c:v>62.88</c:v>
                </c:pt>
                <c:pt idx="15">
                  <c:v>84.69</c:v>
                </c:pt>
                <c:pt idx="16">
                  <c:v>61.17</c:v>
                </c:pt>
                <c:pt idx="17">
                  <c:v>78.2</c:v>
                </c:pt>
                <c:pt idx="18">
                  <c:v>88.67</c:v>
                </c:pt>
                <c:pt idx="19">
                  <c:v>65.290000000000006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5CD-4329-9414-35627CE92A25}"/>
            </c:ext>
          </c:extLst>
        </c:ser>
        <c:ser>
          <c:idx val="1"/>
          <c:order val="1"/>
          <c:tx>
            <c:strRef>
              <c:f>Математика!$F$1</c:f>
              <c:strCache>
                <c:ptCount val="1"/>
                <c:pt idx="0">
                  <c:v>2017</c:v>
                </c:pt>
              </c:strCache>
            </c:strRef>
          </c:tx>
          <c:spPr>
            <a:ln w="28575">
              <a:solidFill>
                <a:schemeClr val="accent2"/>
              </a:solidFill>
              <a:prstDash val="sysDash"/>
            </a:ln>
          </c:spPr>
          <c:xVal>
            <c:numRef>
              <c:f>Математика!$A$2:$A$21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Математика!$F$2:$F$21</c:f>
              <c:numCache>
                <c:formatCode>0.00</c:formatCode>
                <c:ptCount val="20"/>
                <c:pt idx="0">
                  <c:v>77.105721011155453</c:v>
                </c:pt>
                <c:pt idx="1">
                  <c:v>97.420939514891003</c:v>
                </c:pt>
                <c:pt idx="2">
                  <c:v>81.874936035206218</c:v>
                </c:pt>
                <c:pt idx="3">
                  <c:v>83.635247159963157</c:v>
                </c:pt>
                <c:pt idx="4">
                  <c:v>90.911882100092114</c:v>
                </c:pt>
                <c:pt idx="5">
                  <c:v>67.557056596049534</c:v>
                </c:pt>
                <c:pt idx="6">
                  <c:v>54.170504554293316</c:v>
                </c:pt>
                <c:pt idx="7">
                  <c:v>70.013304677105722</c:v>
                </c:pt>
                <c:pt idx="8">
                  <c:v>78.661344795824377</c:v>
                </c:pt>
                <c:pt idx="9">
                  <c:v>75.66267526353495</c:v>
                </c:pt>
                <c:pt idx="10">
                  <c:v>73.902364138778026</c:v>
                </c:pt>
                <c:pt idx="11">
                  <c:v>38.604032340599737</c:v>
                </c:pt>
                <c:pt idx="12">
                  <c:v>58.837375908300075</c:v>
                </c:pt>
                <c:pt idx="13">
                  <c:v>61.754170504554295</c:v>
                </c:pt>
                <c:pt idx="14">
                  <c:v>70.299866953228943</c:v>
                </c:pt>
                <c:pt idx="15">
                  <c:v>84.883839934500045</c:v>
                </c:pt>
                <c:pt idx="16">
                  <c:v>50.588476102753042</c:v>
                </c:pt>
                <c:pt idx="17">
                  <c:v>76.102753044724182</c:v>
                </c:pt>
                <c:pt idx="18">
                  <c:v>77.556033159349084</c:v>
                </c:pt>
                <c:pt idx="19">
                  <c:v>69.685804932964899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5CD-4329-9414-35627CE92A25}"/>
            </c:ext>
          </c:extLst>
        </c:ser>
        <c:ser>
          <c:idx val="2"/>
          <c:order val="2"/>
          <c:tx>
            <c:strRef>
              <c:f>Математика!$H$1</c:f>
              <c:strCache>
                <c:ptCount val="1"/>
                <c:pt idx="0">
                  <c:v>2019</c:v>
                </c:pt>
              </c:strCache>
            </c:strRef>
          </c:tx>
          <c:xVal>
            <c:numRef>
              <c:f>Математика!$A$2:$A$21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Математика!$H$2:$H$21</c:f>
              <c:numCache>
                <c:formatCode>General</c:formatCode>
                <c:ptCount val="20"/>
                <c:pt idx="0">
                  <c:v>86.7</c:v>
                </c:pt>
                <c:pt idx="1">
                  <c:v>83.2</c:v>
                </c:pt>
                <c:pt idx="2">
                  <c:v>88.3</c:v>
                </c:pt>
                <c:pt idx="3">
                  <c:v>68</c:v>
                </c:pt>
                <c:pt idx="4">
                  <c:v>90.6</c:v>
                </c:pt>
                <c:pt idx="5">
                  <c:v>74.7</c:v>
                </c:pt>
                <c:pt idx="6">
                  <c:v>70.8</c:v>
                </c:pt>
                <c:pt idx="7">
                  <c:v>91.3</c:v>
                </c:pt>
                <c:pt idx="8">
                  <c:v>80.400000000000006</c:v>
                </c:pt>
                <c:pt idx="9">
                  <c:v>71.7</c:v>
                </c:pt>
                <c:pt idx="10">
                  <c:v>66.900000000000006</c:v>
                </c:pt>
                <c:pt idx="11">
                  <c:v>54.5</c:v>
                </c:pt>
                <c:pt idx="12">
                  <c:v>81</c:v>
                </c:pt>
                <c:pt idx="13">
                  <c:v>53.7</c:v>
                </c:pt>
                <c:pt idx="14">
                  <c:v>72.3</c:v>
                </c:pt>
                <c:pt idx="15">
                  <c:v>80.8</c:v>
                </c:pt>
                <c:pt idx="16">
                  <c:v>32.299999999999997</c:v>
                </c:pt>
                <c:pt idx="17">
                  <c:v>41.3</c:v>
                </c:pt>
                <c:pt idx="18">
                  <c:v>83.9</c:v>
                </c:pt>
                <c:pt idx="19">
                  <c:v>65.400000000000006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5CD-4329-9414-35627CE92A25}"/>
            </c:ext>
          </c:extLst>
        </c:ser>
        <c:ser>
          <c:idx val="3"/>
          <c:order val="3"/>
          <c:tx>
            <c:v>среднее</c:v>
          </c:tx>
          <c:spPr>
            <a:ln>
              <a:solidFill>
                <a:schemeClr val="tx1"/>
              </a:solidFill>
            </a:ln>
          </c:spPr>
          <c:xVal>
            <c:numRef>
              <c:f>Математика!$A$2:$A$21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Математика!$L$2:$L$21</c:f>
              <c:numCache>
                <c:formatCode>0.00</c:formatCode>
                <c:ptCount val="20"/>
                <c:pt idx="0">
                  <c:v>83.385240337051812</c:v>
                </c:pt>
                <c:pt idx="1">
                  <c:v>86.713646504963663</c:v>
                </c:pt>
                <c:pt idx="2">
                  <c:v>86.93831201173542</c:v>
                </c:pt>
                <c:pt idx="3">
                  <c:v>74.168415719987721</c:v>
                </c:pt>
                <c:pt idx="4">
                  <c:v>87.193960700030701</c:v>
                </c:pt>
                <c:pt idx="5">
                  <c:v>76.369018865349844</c:v>
                </c:pt>
                <c:pt idx="6">
                  <c:v>67.486834851431112</c:v>
                </c:pt>
                <c:pt idx="7">
                  <c:v>85.771101559035245</c:v>
                </c:pt>
                <c:pt idx="8">
                  <c:v>73.760448265274789</c:v>
                </c:pt>
                <c:pt idx="9">
                  <c:v>76.910891754511638</c:v>
                </c:pt>
                <c:pt idx="10">
                  <c:v>69.210788046259339</c:v>
                </c:pt>
                <c:pt idx="11">
                  <c:v>49.82134411353325</c:v>
                </c:pt>
                <c:pt idx="12">
                  <c:v>65.669125302766687</c:v>
                </c:pt>
                <c:pt idx="13">
                  <c:v>58.638056834851433</c:v>
                </c:pt>
                <c:pt idx="14">
                  <c:v>68.493288984409659</c:v>
                </c:pt>
                <c:pt idx="15">
                  <c:v>83.457946644833342</c:v>
                </c:pt>
                <c:pt idx="16">
                  <c:v>48.019492034251016</c:v>
                </c:pt>
                <c:pt idx="17">
                  <c:v>65.200917681574722</c:v>
                </c:pt>
                <c:pt idx="18">
                  <c:v>83.375344386449697</c:v>
                </c:pt>
                <c:pt idx="19">
                  <c:v>66.791934977654975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5CD-4329-9414-35627CE92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913984"/>
        <c:axId val="107915520"/>
      </c:scatterChart>
      <c:valAx>
        <c:axId val="107913984"/>
        <c:scaling>
          <c:orientation val="minMax"/>
          <c:max val="20"/>
          <c:min val="1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7915520"/>
        <c:crosses val="autoZero"/>
        <c:crossBetween val="midCat"/>
        <c:majorUnit val="1"/>
        <c:minorUnit val="0.2"/>
      </c:valAx>
      <c:valAx>
        <c:axId val="10791552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913984"/>
        <c:crosses val="autoZero"/>
        <c:crossBetween val="midCat"/>
        <c:majorUnit val="20"/>
      </c:valAx>
    </c:plotArea>
    <c:legend>
      <c:legendPos val="r"/>
      <c:layout>
        <c:manualLayout>
          <c:xMode val="edge"/>
          <c:yMode val="edge"/>
          <c:x val="0.84710128913443827"/>
          <c:y val="0.66154002571525194"/>
          <c:w val="0.10730760864836647"/>
          <c:h val="0.1845783637038401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651310160815535E-2"/>
          <c:y val="2.8772318891534591E-2"/>
          <c:w val="0.93803929757399107"/>
          <c:h val="0.9063060070240192"/>
        </c:manualLayout>
      </c:layout>
      <c:scatterChart>
        <c:scatterStyle val="lineMarker"/>
        <c:varyColors val="0"/>
        <c:ser>
          <c:idx val="0"/>
          <c:order val="0"/>
          <c:tx>
            <c:strRef>
              <c:f>Математика!$D$1</c:f>
              <c:strCache>
                <c:ptCount val="1"/>
                <c:pt idx="0">
                  <c:v>2016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xVal>
            <c:numRef>
              <c:f>Математика!$A$22:$A$27</c:f>
              <c:numCache>
                <c:formatCode>General</c:formatCod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numCache>
            </c:numRef>
          </c:xVal>
          <c:yVal>
            <c:numRef>
              <c:f>Математика!$D$22:$D$27</c:f>
              <c:numCache>
                <c:formatCode>General</c:formatCode>
                <c:ptCount val="6"/>
                <c:pt idx="0">
                  <c:v>9.69</c:v>
                </c:pt>
                <c:pt idx="1">
                  <c:v>10.36</c:v>
                </c:pt>
                <c:pt idx="2">
                  <c:v>3.19</c:v>
                </c:pt>
                <c:pt idx="3">
                  <c:v>21.9</c:v>
                </c:pt>
                <c:pt idx="4">
                  <c:v>7.93</c:v>
                </c:pt>
                <c:pt idx="5">
                  <c:v>1.84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5CD-4329-9414-35627CE92A25}"/>
            </c:ext>
          </c:extLst>
        </c:ser>
        <c:ser>
          <c:idx val="1"/>
          <c:order val="1"/>
          <c:tx>
            <c:strRef>
              <c:f>Математика!$E$1</c:f>
              <c:strCache>
                <c:ptCount val="1"/>
                <c:pt idx="0">
                  <c:v>2017</c:v>
                </c:pt>
              </c:strCache>
            </c:strRef>
          </c:tx>
          <c:spPr>
            <a:ln w="28575">
              <a:solidFill>
                <a:schemeClr val="accent2"/>
              </a:solidFill>
              <a:prstDash val="sysDash"/>
            </a:ln>
          </c:spPr>
          <c:xVal>
            <c:numRef>
              <c:f>Математика!$A$22:$A$27</c:f>
              <c:numCache>
                <c:formatCode>General</c:formatCod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numCache>
            </c:numRef>
          </c:xVal>
          <c:yVal>
            <c:numRef>
              <c:f>Математика!$E$22:$E$27</c:f>
              <c:numCache>
                <c:formatCode>0.00</c:formatCode>
                <c:ptCount val="6"/>
                <c:pt idx="0">
                  <c:v>14.660730733804114</c:v>
                </c:pt>
                <c:pt idx="1">
                  <c:v>16.569440180124857</c:v>
                </c:pt>
                <c:pt idx="2">
                  <c:v>4.3035513253505266</c:v>
                </c:pt>
                <c:pt idx="3">
                  <c:v>17.628697165080339</c:v>
                </c:pt>
                <c:pt idx="4">
                  <c:v>4.8715586940947704</c:v>
                </c:pt>
                <c:pt idx="5">
                  <c:v>0.55265581823764198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5CD-4329-9414-35627CE92A25}"/>
            </c:ext>
          </c:extLst>
        </c:ser>
        <c:ser>
          <c:idx val="2"/>
          <c:order val="2"/>
          <c:tx>
            <c:strRef>
              <c:f>Математика!$F$1</c:f>
              <c:strCache>
                <c:ptCount val="1"/>
                <c:pt idx="0">
                  <c:v>2019</c:v>
                </c:pt>
              </c:strCache>
            </c:strRef>
          </c:tx>
          <c:xVal>
            <c:numRef>
              <c:f>Математика!$A$22:$A$27</c:f>
              <c:numCache>
                <c:formatCode>General</c:formatCod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numCache>
            </c:numRef>
          </c:xVal>
          <c:yVal>
            <c:numRef>
              <c:f>Математика!$F$22:$F$27</c:f>
              <c:numCache>
                <c:formatCode>General</c:formatCode>
                <c:ptCount val="6"/>
                <c:pt idx="0">
                  <c:v>24.9</c:v>
                </c:pt>
                <c:pt idx="1">
                  <c:v>12.6</c:v>
                </c:pt>
                <c:pt idx="2">
                  <c:v>5.3</c:v>
                </c:pt>
                <c:pt idx="3">
                  <c:v>11.9</c:v>
                </c:pt>
                <c:pt idx="4">
                  <c:v>5.7</c:v>
                </c:pt>
                <c:pt idx="5">
                  <c:v>0.3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5CD-4329-9414-35627CE92A25}"/>
            </c:ext>
          </c:extLst>
        </c:ser>
        <c:ser>
          <c:idx val="3"/>
          <c:order val="3"/>
          <c:tx>
            <c:v>среднее</c:v>
          </c:tx>
          <c:spPr>
            <a:ln>
              <a:solidFill>
                <a:schemeClr val="tx1"/>
              </a:solidFill>
            </a:ln>
          </c:spPr>
          <c:xVal>
            <c:numRef>
              <c:f>Математика!$A$22:$A$27</c:f>
              <c:numCache>
                <c:formatCode>General</c:formatCod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numCache>
            </c:numRef>
          </c:xVal>
          <c:yVal>
            <c:numRef>
              <c:f>Математика!$J$22:$J$27</c:f>
              <c:numCache>
                <c:formatCode>General</c:formatCode>
                <c:ptCount val="6"/>
                <c:pt idx="0">
                  <c:v>16.416910244601372</c:v>
                </c:pt>
                <c:pt idx="1">
                  <c:v>13.176480060041619</c:v>
                </c:pt>
                <c:pt idx="2">
                  <c:v>4.2645171084501756</c:v>
                </c:pt>
                <c:pt idx="3">
                  <c:v>17.142899055026778</c:v>
                </c:pt>
                <c:pt idx="4">
                  <c:v>6.1671862313649228</c:v>
                </c:pt>
                <c:pt idx="5">
                  <c:v>0.89755193941254729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5CD-4329-9414-35627CE92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813504"/>
        <c:axId val="107823488"/>
      </c:scatterChart>
      <c:valAx>
        <c:axId val="107813504"/>
        <c:scaling>
          <c:orientation val="minMax"/>
          <c:max val="26"/>
          <c:min val="21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7823488"/>
        <c:crosses val="autoZero"/>
        <c:crossBetween val="midCat"/>
        <c:majorUnit val="1"/>
      </c:valAx>
      <c:valAx>
        <c:axId val="1078234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813504"/>
        <c:crosses val="autoZero"/>
        <c:crossBetween val="midCat"/>
        <c:majorUnit val="20"/>
      </c:valAx>
    </c:plotArea>
    <c:legend>
      <c:legendPos val="r"/>
      <c:layout>
        <c:manualLayout>
          <c:xMode val="edge"/>
          <c:yMode val="edge"/>
          <c:x val="0.85299452383266905"/>
          <c:y val="9.5492749598768786E-2"/>
          <c:w val="0.10730760864836647"/>
          <c:h val="0.261087677847800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1</a:t>
            </a:r>
            <a:endParaRPr lang="ru-RU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Математика!$L$2</c:f>
              <c:strCache>
                <c:ptCount val="1"/>
                <c:pt idx="0">
                  <c:v>83,39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(Математика!$D$1,Математика!$F$1,Математика!$H$1)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(Математика!$D$2,Математика!$F$2,Математика!$H$2)</c:f>
              <c:numCache>
                <c:formatCode>0.00</c:formatCode>
                <c:ptCount val="3"/>
                <c:pt idx="0" formatCode="General">
                  <c:v>86.35</c:v>
                </c:pt>
                <c:pt idx="1">
                  <c:v>77.105721011155453</c:v>
                </c:pt>
                <c:pt idx="2" formatCode="General">
                  <c:v>86.7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CAD-44AF-9227-4EAEE1660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879040"/>
        <c:axId val="107893120"/>
      </c:lineChart>
      <c:catAx>
        <c:axId val="10787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893120"/>
        <c:crosses val="autoZero"/>
        <c:auto val="1"/>
        <c:lblAlgn val="ctr"/>
        <c:lblOffset val="100"/>
        <c:noMultiLvlLbl val="0"/>
      </c:catAx>
      <c:valAx>
        <c:axId val="107893120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87904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2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Математика!$L$3</c:f>
              <c:strCache>
                <c:ptCount val="1"/>
                <c:pt idx="0">
                  <c:v>86,71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(Математика!$D$1,Математика!$F$1,Математика!$H$1)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(Математика!$D$3,Математика!$F$3,Математика!$H$3)</c:f>
              <c:numCache>
                <c:formatCode>0.00</c:formatCode>
                <c:ptCount val="3"/>
                <c:pt idx="0" formatCode="General">
                  <c:v>79.52</c:v>
                </c:pt>
                <c:pt idx="1">
                  <c:v>97.420939514891003</c:v>
                </c:pt>
                <c:pt idx="2" formatCode="General">
                  <c:v>83.2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8C0-4883-AE9B-38D450ABE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97472"/>
        <c:axId val="110299008"/>
      </c:lineChart>
      <c:catAx>
        <c:axId val="11029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299008"/>
        <c:crosses val="autoZero"/>
        <c:auto val="1"/>
        <c:lblAlgn val="ctr"/>
        <c:lblOffset val="100"/>
        <c:noMultiLvlLbl val="0"/>
      </c:catAx>
      <c:valAx>
        <c:axId val="110299008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297472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Математика!$L$4</c:f>
              <c:strCache>
                <c:ptCount val="1"/>
                <c:pt idx="0">
                  <c:v>86,94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(Математика!$D$1,Математика!$F$1,Математика!$H$1)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(Математика!$D$4,Математика!$F$4,Математика!$H$4)</c:f>
              <c:numCache>
                <c:formatCode>0.00</c:formatCode>
                <c:ptCount val="3"/>
                <c:pt idx="0" formatCode="General">
                  <c:v>90.64</c:v>
                </c:pt>
                <c:pt idx="1">
                  <c:v>81.874936035206218</c:v>
                </c:pt>
                <c:pt idx="2" formatCode="General">
                  <c:v>88.3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A5D-4FEE-BA77-B13275B6E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356352"/>
        <c:axId val="110357888"/>
      </c:lineChart>
      <c:catAx>
        <c:axId val="11035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357888"/>
        <c:crosses val="autoZero"/>
        <c:auto val="1"/>
        <c:lblAlgn val="ctr"/>
        <c:lblOffset val="100"/>
        <c:noMultiLvlLbl val="0"/>
      </c:catAx>
      <c:valAx>
        <c:axId val="110357888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356352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5E-4FC0-B6C8-23719C954C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5E-4FC0-B6C8-23719C954C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5E-4FC0-B6C8-23719C954C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5E-4FC0-B6C8-23719C954C90}"/>
              </c:ext>
            </c:extLst>
          </c:dPt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1.6E-2</c:v>
                </c:pt>
                <c:pt idx="1">
                  <c:v>0.42799999999999999</c:v>
                </c:pt>
                <c:pt idx="2">
                  <c:v>0.315</c:v>
                </c:pt>
                <c:pt idx="3">
                  <c:v>0.24099999999999999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45E-4FC0-B6C8-23719C954C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45E-4FC0-B6C8-23719C954C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45E-4FC0-B6C8-23719C954C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45E-4FC0-B6C8-23719C954C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45E-4FC0-B6C8-23719C954C90}"/>
              </c:ext>
            </c:extLst>
          </c:dPt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45E-4FC0-B6C8-23719C954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Математика!$L$5</c:f>
              <c:strCache>
                <c:ptCount val="1"/>
                <c:pt idx="0">
                  <c:v>74,17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(Математика!$D$1,Математика!$F$1,Математика!$H$1)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(Математика!$D$5,Математика!$F$5,Математика!$H$5)</c:f>
              <c:numCache>
                <c:formatCode>0.00</c:formatCode>
                <c:ptCount val="3"/>
                <c:pt idx="0" formatCode="General">
                  <c:v>70.87</c:v>
                </c:pt>
                <c:pt idx="1">
                  <c:v>83.635247159963157</c:v>
                </c:pt>
                <c:pt idx="2" formatCode="General">
                  <c:v>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49B-4420-BF7D-1C11F2DC2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303744"/>
        <c:axId val="140309632"/>
      </c:lineChart>
      <c:catAx>
        <c:axId val="14030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309632"/>
        <c:crosses val="autoZero"/>
        <c:auto val="1"/>
        <c:lblAlgn val="ctr"/>
        <c:lblOffset val="100"/>
        <c:noMultiLvlLbl val="0"/>
      </c:catAx>
      <c:valAx>
        <c:axId val="140309632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30374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5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Математика!$L$6</c:f>
              <c:strCache>
                <c:ptCount val="1"/>
                <c:pt idx="0">
                  <c:v>87,19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(Математика!$D$1,Математика!$F$1,Математика!$H$1)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(Математика!$D$6,Математика!$F$6,Математика!$H$6)</c:f>
              <c:numCache>
                <c:formatCode>0.00</c:formatCode>
                <c:ptCount val="3"/>
                <c:pt idx="0" formatCode="General">
                  <c:v>80.069999999999993</c:v>
                </c:pt>
                <c:pt idx="1">
                  <c:v>90.911882100092114</c:v>
                </c:pt>
                <c:pt idx="2" formatCode="General">
                  <c:v>90.6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36E-4CE6-ACA3-B9A7935AE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383360"/>
        <c:axId val="140384896"/>
      </c:lineChart>
      <c:catAx>
        <c:axId val="14038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384896"/>
        <c:crosses val="autoZero"/>
        <c:auto val="1"/>
        <c:lblAlgn val="ctr"/>
        <c:lblOffset val="100"/>
        <c:noMultiLvlLbl val="0"/>
      </c:catAx>
      <c:valAx>
        <c:axId val="140384896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38336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6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Математика!$L$7</c:f>
              <c:strCache>
                <c:ptCount val="1"/>
                <c:pt idx="0">
                  <c:v>76,37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(Математика!$D$1,Математика!$F$1,Математика!$H$1)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(Математика!$D$7,Математика!$F$7,Математика!$H$7)</c:f>
              <c:numCache>
                <c:formatCode>0.00</c:formatCode>
                <c:ptCount val="3"/>
                <c:pt idx="0" formatCode="General">
                  <c:v>86.85</c:v>
                </c:pt>
                <c:pt idx="1">
                  <c:v>67.557056596049534</c:v>
                </c:pt>
                <c:pt idx="2" formatCode="General">
                  <c:v>74.7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BB-4AC6-A321-940000EB6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438144"/>
        <c:axId val="140448128"/>
      </c:lineChart>
      <c:catAx>
        <c:axId val="14043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448128"/>
        <c:crosses val="autoZero"/>
        <c:auto val="1"/>
        <c:lblAlgn val="ctr"/>
        <c:lblOffset val="100"/>
        <c:noMultiLvlLbl val="0"/>
      </c:catAx>
      <c:valAx>
        <c:axId val="140448128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43814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7</a:t>
            </a:r>
          </a:p>
        </c:rich>
      </c:tx>
      <c:layout>
        <c:manualLayout>
          <c:xMode val="edge"/>
          <c:yMode val="edge"/>
          <c:x val="0.33291351544019959"/>
          <c:y val="1.4345487148834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144356955380571E-2"/>
          <c:y val="0.15927492413095601"/>
          <c:w val="0.90792581848321596"/>
          <c:h val="0.73321727930385105"/>
        </c:manualLayout>
      </c:layout>
      <c:lineChart>
        <c:grouping val="standard"/>
        <c:varyColors val="0"/>
        <c:ser>
          <c:idx val="0"/>
          <c:order val="0"/>
          <c:tx>
            <c:strRef>
              <c:f>Математика!$L$8</c:f>
              <c:strCache>
                <c:ptCount val="1"/>
                <c:pt idx="0">
                  <c:v>67,49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(Математика!$D$8;Математика!$F$8;Математика!$H$8)</c:f>
              <c:numCache>
                <c:formatCode>0.00</c:formatCode>
                <c:ptCount val="3"/>
                <c:pt idx="0" formatCode="General">
                  <c:v>77.489999999999995</c:v>
                </c:pt>
                <c:pt idx="1">
                  <c:v>54.170504554293316</c:v>
                </c:pt>
                <c:pt idx="2" formatCode="General">
                  <c:v>70.8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2F2-4EE5-8AA3-0F3839561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505472"/>
        <c:axId val="140507008"/>
      </c:lineChart>
      <c:catAx>
        <c:axId val="14050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507008"/>
        <c:crosses val="autoZero"/>
        <c:auto val="1"/>
        <c:lblAlgn val="ctr"/>
        <c:lblOffset val="100"/>
        <c:noMultiLvlLbl val="0"/>
      </c:catAx>
      <c:valAx>
        <c:axId val="140507008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505472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6452842243403782"/>
          <c:y val="0.5892044092603731"/>
          <c:w val="0.13547157756596215"/>
          <c:h val="9.1083846167807486E-2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8</a:t>
            </a:r>
            <a:endParaRPr lang="ru-RU" baseline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Математика!$L$9</c:f>
              <c:strCache>
                <c:ptCount val="1"/>
                <c:pt idx="0">
                  <c:v>85,77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(Математика!$D$9;Математика!$F$9;Математика!$H$9)</c:f>
              <c:numCache>
                <c:formatCode>0.00</c:formatCode>
                <c:ptCount val="3"/>
                <c:pt idx="0" formatCode="General">
                  <c:v>96</c:v>
                </c:pt>
                <c:pt idx="1">
                  <c:v>70.013304677105722</c:v>
                </c:pt>
                <c:pt idx="2" formatCode="General">
                  <c:v>91.3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AA2-4828-9945-92762D59F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560256"/>
        <c:axId val="140561792"/>
      </c:lineChart>
      <c:catAx>
        <c:axId val="14056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561792"/>
        <c:crosses val="autoZero"/>
        <c:auto val="1"/>
        <c:lblAlgn val="ctr"/>
        <c:lblOffset val="100"/>
        <c:noMultiLvlLbl val="0"/>
      </c:catAx>
      <c:valAx>
        <c:axId val="140561792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56025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9</a:t>
            </a:r>
            <a:endParaRPr lang="ru-RU" baseline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Математика!$L$10</c:f>
              <c:strCache>
                <c:ptCount val="1"/>
                <c:pt idx="0">
                  <c:v>73,76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(Математика!$D$10;Математика!$F$10;Математика!$H$10)</c:f>
              <c:numCache>
                <c:formatCode>0.00</c:formatCode>
                <c:ptCount val="3"/>
                <c:pt idx="0" formatCode="General">
                  <c:v>62.22</c:v>
                </c:pt>
                <c:pt idx="1">
                  <c:v>78.661344795824377</c:v>
                </c:pt>
                <c:pt idx="2" formatCode="General">
                  <c:v>80.400000000000006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821-46E7-861F-4AC603CC7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43712"/>
        <c:axId val="140649600"/>
      </c:lineChart>
      <c:catAx>
        <c:axId val="14064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649600"/>
        <c:crosses val="autoZero"/>
        <c:auto val="1"/>
        <c:lblAlgn val="ctr"/>
        <c:lblOffset val="100"/>
        <c:noMultiLvlLbl val="0"/>
      </c:catAx>
      <c:valAx>
        <c:axId val="140649600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643712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10</a:t>
            </a:r>
            <a:endParaRPr lang="ru-RU" baseline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Математика!$L$11</c:f>
              <c:strCache>
                <c:ptCount val="1"/>
                <c:pt idx="0">
                  <c:v>76,91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(Математика!$D$11;Математика!$F$11;Математика!$H$11)</c:f>
              <c:numCache>
                <c:formatCode>0.00</c:formatCode>
                <c:ptCount val="3"/>
                <c:pt idx="0" formatCode="General">
                  <c:v>83.37</c:v>
                </c:pt>
                <c:pt idx="1">
                  <c:v>75.66267526353495</c:v>
                </c:pt>
                <c:pt idx="2" formatCode="General">
                  <c:v>71.7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91A-4230-9B8A-9D14CE514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3648"/>
        <c:axId val="1645184"/>
      </c:lineChart>
      <c:catAx>
        <c:axId val="164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45184"/>
        <c:crosses val="autoZero"/>
        <c:auto val="1"/>
        <c:lblAlgn val="ctr"/>
        <c:lblOffset val="100"/>
        <c:noMultiLvlLbl val="0"/>
      </c:catAx>
      <c:valAx>
        <c:axId val="1645184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3648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11</a:t>
            </a:r>
          </a:p>
        </c:rich>
      </c:tx>
      <c:layout>
        <c:manualLayout>
          <c:xMode val="edge"/>
          <c:yMode val="edge"/>
          <c:x val="0.23980661676549694"/>
          <c:y val="1.54043645699614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Математика!$L$12</c:f>
              <c:strCache>
                <c:ptCount val="1"/>
                <c:pt idx="0">
                  <c:v>69,21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(Математика!$D$12;Математика!$F$12;Математика!$H$12)</c:f>
              <c:numCache>
                <c:formatCode>0.00</c:formatCode>
                <c:ptCount val="3"/>
                <c:pt idx="0" formatCode="General">
                  <c:v>66.83</c:v>
                </c:pt>
                <c:pt idx="1">
                  <c:v>73.902364138778026</c:v>
                </c:pt>
                <c:pt idx="2" formatCode="General">
                  <c:v>66.900000000000006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FDF-4873-8792-81559F2EC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0720"/>
        <c:axId val="1732992"/>
      </c:lineChart>
      <c:catAx>
        <c:axId val="171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2992"/>
        <c:crosses val="autoZero"/>
        <c:auto val="1"/>
        <c:lblAlgn val="ctr"/>
        <c:lblOffset val="100"/>
        <c:noMultiLvlLbl val="0"/>
      </c:catAx>
      <c:valAx>
        <c:axId val="1732992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072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5575649260947639"/>
          <c:y val="0.60907524569428706"/>
          <c:w val="0.13594332780770824"/>
          <c:h val="9.1083846167807486E-2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12</a:t>
            </a:r>
            <a:endParaRPr lang="ru-RU" baseline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Математика!$L$13</c:f>
              <c:strCache>
                <c:ptCount val="1"/>
                <c:pt idx="0">
                  <c:v>49,82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(Математика!$D$13;Математика!$F$13;Математика!$H$13)</c:f>
              <c:numCache>
                <c:formatCode>0.00</c:formatCode>
                <c:ptCount val="3"/>
                <c:pt idx="0" formatCode="General">
                  <c:v>56.36</c:v>
                </c:pt>
                <c:pt idx="1">
                  <c:v>38.604032340599737</c:v>
                </c:pt>
                <c:pt idx="2" formatCode="General">
                  <c:v>54.5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989-4F99-B5AC-6CBCBE531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63104"/>
        <c:axId val="140064640"/>
      </c:lineChart>
      <c:catAx>
        <c:axId val="14006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064640"/>
        <c:crosses val="autoZero"/>
        <c:auto val="1"/>
        <c:lblAlgn val="ctr"/>
        <c:lblOffset val="100"/>
        <c:noMultiLvlLbl val="0"/>
      </c:catAx>
      <c:valAx>
        <c:axId val="140064640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06310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Математика!$L$14</c:f>
              <c:strCache>
                <c:ptCount val="1"/>
                <c:pt idx="0">
                  <c:v>65,67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(Математика!$D$14;Математика!$F$14;Математика!$H$14)</c:f>
              <c:numCache>
                <c:formatCode>0.00</c:formatCode>
                <c:ptCount val="3"/>
                <c:pt idx="0" formatCode="General">
                  <c:v>57.17</c:v>
                </c:pt>
                <c:pt idx="1">
                  <c:v>58.837375908300075</c:v>
                </c:pt>
                <c:pt idx="2" formatCode="General">
                  <c:v>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AF1-4D1F-9EE8-F8A8C632E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130176"/>
        <c:axId val="140131712"/>
      </c:lineChart>
      <c:catAx>
        <c:axId val="14013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131712"/>
        <c:crosses val="autoZero"/>
        <c:auto val="1"/>
        <c:lblAlgn val="ctr"/>
        <c:lblOffset val="100"/>
        <c:noMultiLvlLbl val="0"/>
      </c:catAx>
      <c:valAx>
        <c:axId val="140131712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13017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6F-48D8-A3F9-24B51C8907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6F-48D8-A3F9-24B51C8907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6F-48D8-A3F9-24B51C8907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6F-48D8-A3F9-24B51C890764}"/>
              </c:ext>
            </c:extLst>
          </c:dPt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4.0000000000000001E-3</c:v>
                </c:pt>
                <c:pt idx="1">
                  <c:v>0.16900000000000001</c:v>
                </c:pt>
                <c:pt idx="2">
                  <c:v>0.48599999999999999</c:v>
                </c:pt>
                <c:pt idx="3">
                  <c:v>0.34100000000000003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96F-48D8-A3F9-24B51C890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14</a:t>
            </a:r>
            <a:endParaRPr lang="ru-RU" baseline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Математика!$L$15</c:f>
              <c:strCache>
                <c:ptCount val="1"/>
                <c:pt idx="0">
                  <c:v>58,64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(Математика!$D$15;Математика!$F$15;Математика!$H$15)</c:f>
              <c:numCache>
                <c:formatCode>0.00</c:formatCode>
                <c:ptCount val="3"/>
                <c:pt idx="0" formatCode="General">
                  <c:v>60.46</c:v>
                </c:pt>
                <c:pt idx="1">
                  <c:v>61.754170504554295</c:v>
                </c:pt>
                <c:pt idx="2" formatCode="General">
                  <c:v>53.7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42-427B-B548-3AE637C0A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176768"/>
        <c:axId val="89527424"/>
      </c:lineChart>
      <c:catAx>
        <c:axId val="14017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527424"/>
        <c:crosses val="autoZero"/>
        <c:auto val="1"/>
        <c:lblAlgn val="ctr"/>
        <c:lblOffset val="100"/>
        <c:noMultiLvlLbl val="0"/>
      </c:catAx>
      <c:valAx>
        <c:axId val="89527424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176768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15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Математика!$L$16</c:f>
              <c:strCache>
                <c:ptCount val="1"/>
                <c:pt idx="0">
                  <c:v>68,49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(Математика!$D$16;Математика!$F$16;Математика!$H$16)</c:f>
              <c:numCache>
                <c:formatCode>0.00</c:formatCode>
                <c:ptCount val="3"/>
                <c:pt idx="0" formatCode="General">
                  <c:v>62.88</c:v>
                </c:pt>
                <c:pt idx="1">
                  <c:v>70.299866953228943</c:v>
                </c:pt>
                <c:pt idx="2" formatCode="General">
                  <c:v>72.3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9C-482B-840F-3694030AC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558336"/>
        <c:axId val="142559872"/>
      </c:lineChart>
      <c:catAx>
        <c:axId val="14255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559872"/>
        <c:crosses val="autoZero"/>
        <c:auto val="1"/>
        <c:lblAlgn val="ctr"/>
        <c:lblOffset val="100"/>
        <c:noMultiLvlLbl val="0"/>
      </c:catAx>
      <c:valAx>
        <c:axId val="142559872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55833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16</a:t>
            </a:r>
            <a:endParaRPr lang="ru-RU" baseline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Математика!$L$17</c:f>
              <c:strCache>
                <c:ptCount val="1"/>
                <c:pt idx="0">
                  <c:v>83,46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(Математика!$D$17;Математика!$F$17;Математика!$H$17)</c:f>
              <c:numCache>
                <c:formatCode>0.00</c:formatCode>
                <c:ptCount val="3"/>
                <c:pt idx="0" formatCode="General">
                  <c:v>84.69</c:v>
                </c:pt>
                <c:pt idx="1">
                  <c:v>84.883839934500045</c:v>
                </c:pt>
                <c:pt idx="2" formatCode="General">
                  <c:v>80.8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651-4ED4-96FA-0CE5AB115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21312"/>
        <c:axId val="142627200"/>
      </c:lineChart>
      <c:catAx>
        <c:axId val="14262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627200"/>
        <c:crosses val="autoZero"/>
        <c:auto val="1"/>
        <c:lblAlgn val="ctr"/>
        <c:lblOffset val="100"/>
        <c:noMultiLvlLbl val="0"/>
      </c:catAx>
      <c:valAx>
        <c:axId val="142627200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621312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17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Математика!$L$18</c:f>
              <c:strCache>
                <c:ptCount val="1"/>
                <c:pt idx="0">
                  <c:v>48,02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(Математика!$D$18;Математика!$F$18;Математика!$H$18)</c:f>
              <c:numCache>
                <c:formatCode>0.00</c:formatCode>
                <c:ptCount val="3"/>
                <c:pt idx="0" formatCode="General">
                  <c:v>61.17</c:v>
                </c:pt>
                <c:pt idx="1">
                  <c:v>50.588476102753042</c:v>
                </c:pt>
                <c:pt idx="2" formatCode="General">
                  <c:v>32.299999999999997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7EE-4306-B5E1-FC4083BFE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88640"/>
        <c:axId val="142690176"/>
      </c:lineChart>
      <c:catAx>
        <c:axId val="14268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690176"/>
        <c:crosses val="autoZero"/>
        <c:auto val="1"/>
        <c:lblAlgn val="ctr"/>
        <c:lblOffset val="100"/>
        <c:noMultiLvlLbl val="0"/>
      </c:catAx>
      <c:valAx>
        <c:axId val="142690176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68864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18</a:t>
            </a:r>
            <a:endParaRPr lang="ru-RU" baseline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Математика!$L$19</c:f>
              <c:strCache>
                <c:ptCount val="1"/>
                <c:pt idx="0">
                  <c:v>65,20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(Математика!$D$19;Математика!$F$19;Математика!$H$19)</c:f>
              <c:numCache>
                <c:formatCode>0.00</c:formatCode>
                <c:ptCount val="3"/>
                <c:pt idx="0" formatCode="General">
                  <c:v>78.2</c:v>
                </c:pt>
                <c:pt idx="1">
                  <c:v>76.102753044724182</c:v>
                </c:pt>
                <c:pt idx="2" formatCode="General">
                  <c:v>41.3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42-46D0-B733-733F7F5F2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51616"/>
        <c:axId val="142753152"/>
      </c:lineChart>
      <c:catAx>
        <c:axId val="14275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753152"/>
        <c:crosses val="autoZero"/>
        <c:auto val="1"/>
        <c:lblAlgn val="ctr"/>
        <c:lblOffset val="100"/>
        <c:noMultiLvlLbl val="0"/>
      </c:catAx>
      <c:valAx>
        <c:axId val="142753152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75161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19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Математика!$L$20</c:f>
              <c:strCache>
                <c:ptCount val="1"/>
                <c:pt idx="0">
                  <c:v>83,38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(Математика!$D$20;Математика!$F$20;Математика!$H$20)</c:f>
              <c:numCache>
                <c:formatCode>0.00</c:formatCode>
                <c:ptCount val="3"/>
                <c:pt idx="0" formatCode="General">
                  <c:v>88.67</c:v>
                </c:pt>
                <c:pt idx="1">
                  <c:v>77.556033159349084</c:v>
                </c:pt>
                <c:pt idx="2" formatCode="General">
                  <c:v>83.9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191-47AF-8549-A7F5F8018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02304"/>
        <c:axId val="142308480"/>
      </c:lineChart>
      <c:catAx>
        <c:axId val="14280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308480"/>
        <c:crosses val="autoZero"/>
        <c:auto val="1"/>
        <c:lblAlgn val="ctr"/>
        <c:lblOffset val="100"/>
        <c:noMultiLvlLbl val="0"/>
      </c:catAx>
      <c:valAx>
        <c:axId val="142308480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80230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20</a:t>
            </a:r>
            <a:endParaRPr lang="ru-RU" baseline="0"/>
          </a:p>
        </c:rich>
      </c:tx>
      <c:layout>
        <c:manualLayout>
          <c:xMode val="edge"/>
          <c:yMode val="edge"/>
          <c:x val="0.22005353034574385"/>
          <c:y val="4.06455469216975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07174103237096E-2"/>
          <c:y val="0.16722325870452159"/>
          <c:w val="0.88337270341207352"/>
          <c:h val="0.73321727930385105"/>
        </c:manualLayout>
      </c:layout>
      <c:lineChart>
        <c:grouping val="standard"/>
        <c:varyColors val="0"/>
        <c:ser>
          <c:idx val="0"/>
          <c:order val="0"/>
          <c:tx>
            <c:strRef>
              <c:f>Математика!$L$21</c:f>
              <c:strCache>
                <c:ptCount val="1"/>
                <c:pt idx="0">
                  <c:v>66,79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(Математика!$D$21;Математика!$F$21;Математика!$H$21)</c:f>
              <c:numCache>
                <c:formatCode>0.00</c:formatCode>
                <c:ptCount val="3"/>
                <c:pt idx="0" formatCode="General">
                  <c:v>65.290000000000006</c:v>
                </c:pt>
                <c:pt idx="1">
                  <c:v>69.685804932964899</c:v>
                </c:pt>
                <c:pt idx="2" formatCode="General">
                  <c:v>65.400000000000006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21-488F-B628-4F0DDAA8D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34048"/>
        <c:axId val="142035584"/>
      </c:lineChart>
      <c:catAx>
        <c:axId val="14203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035584"/>
        <c:crosses val="autoZero"/>
        <c:auto val="1"/>
        <c:lblAlgn val="ctr"/>
        <c:lblOffset val="100"/>
        <c:noMultiLvlLbl val="0"/>
      </c:catAx>
      <c:valAx>
        <c:axId val="142035584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034048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2562489063867017"/>
          <c:y val="0.60510107840750427"/>
          <c:w val="0.17219488188976378"/>
          <c:h val="9.1083846167807486E-2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 </a:t>
            </a:r>
            <a:r>
              <a:rPr lang="en-US"/>
              <a:t>21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Математика!$L$22</c:f>
              <c:strCache>
                <c:ptCount val="1"/>
                <c:pt idx="0">
                  <c:v>16,42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(Математика!$D$22;Математика!$F$22;Математика!$H$22)</c:f>
              <c:numCache>
                <c:formatCode>0.00</c:formatCode>
                <c:ptCount val="3"/>
                <c:pt idx="0" formatCode="General">
                  <c:v>9.69</c:v>
                </c:pt>
                <c:pt idx="1">
                  <c:v>14.660730733804114</c:v>
                </c:pt>
                <c:pt idx="2" formatCode="General">
                  <c:v>24.9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862-4746-B9EF-02C2E1BC3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105216"/>
        <c:axId val="142107008"/>
      </c:lineChart>
      <c:catAx>
        <c:axId val="14210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107008"/>
        <c:crosses val="autoZero"/>
        <c:auto val="1"/>
        <c:lblAlgn val="ctr"/>
        <c:lblOffset val="100"/>
        <c:noMultiLvlLbl val="0"/>
      </c:catAx>
      <c:valAx>
        <c:axId val="142107008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10521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 </a:t>
            </a:r>
            <a:r>
              <a:rPr lang="en-US"/>
              <a:t>22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655074365704292E-2"/>
          <c:y val="0.18709409513843558"/>
          <c:w val="0.89745603674540686"/>
          <c:h val="0.73321727930385105"/>
        </c:manualLayout>
      </c:layout>
      <c:lineChart>
        <c:grouping val="standard"/>
        <c:varyColors val="0"/>
        <c:ser>
          <c:idx val="0"/>
          <c:order val="0"/>
          <c:tx>
            <c:strRef>
              <c:f>Математика!$L$23</c:f>
              <c:strCache>
                <c:ptCount val="1"/>
                <c:pt idx="0">
                  <c:v>13,18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(Математика!$D$23;Математика!$F$23;Математика!$H$23)</c:f>
              <c:numCache>
                <c:formatCode>0.00</c:formatCode>
                <c:ptCount val="3"/>
                <c:pt idx="0" formatCode="General">
                  <c:v>10.36</c:v>
                </c:pt>
                <c:pt idx="1">
                  <c:v>16.569440180124857</c:v>
                </c:pt>
                <c:pt idx="2" formatCode="General">
                  <c:v>12.6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7BE-411C-B8C0-2DFADC5DB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185216"/>
        <c:axId val="142186752"/>
      </c:lineChart>
      <c:catAx>
        <c:axId val="14218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186752"/>
        <c:crosses val="autoZero"/>
        <c:auto val="1"/>
        <c:lblAlgn val="ctr"/>
        <c:lblOffset val="100"/>
        <c:noMultiLvlLbl val="0"/>
      </c:catAx>
      <c:valAx>
        <c:axId val="142186752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18521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0895822397200345"/>
          <c:y val="0.6925327587167257"/>
          <c:w val="0.17219488188976378"/>
          <c:h val="9.1083846167807486E-2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 </a:t>
            </a:r>
            <a:r>
              <a:rPr lang="en-US"/>
              <a:t>23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Математика!$L$24</c:f>
              <c:strCache>
                <c:ptCount val="1"/>
                <c:pt idx="0">
                  <c:v>4,26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(Математика!$D$24;Математика!$F$24;Математика!$H$24)</c:f>
              <c:numCache>
                <c:formatCode>0.00</c:formatCode>
                <c:ptCount val="3"/>
                <c:pt idx="0" formatCode="General">
                  <c:v>3.19</c:v>
                </c:pt>
                <c:pt idx="1">
                  <c:v>4.3035513253505266</c:v>
                </c:pt>
                <c:pt idx="2" formatCode="General">
                  <c:v>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6A-48D2-9C79-7C2AF85D0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69056"/>
        <c:axId val="142274944"/>
      </c:lineChart>
      <c:catAx>
        <c:axId val="14226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274944"/>
        <c:crosses val="autoZero"/>
        <c:auto val="1"/>
        <c:lblAlgn val="ctr"/>
        <c:lblOffset val="100"/>
        <c:noMultiLvlLbl val="0"/>
      </c:catAx>
      <c:valAx>
        <c:axId val="142274944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26905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F2-47AB-898B-A6BBE543B1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F2-47AB-898B-A6BBE543B1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F2-47AB-898B-A6BBE543B1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F2-47AB-898B-A6BBE543B192}"/>
              </c:ext>
            </c:extLst>
          </c:dPt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1.4999999999999999E-2</c:v>
                </c:pt>
                <c:pt idx="1">
                  <c:v>0.38800000000000001</c:v>
                </c:pt>
                <c:pt idx="2">
                  <c:v>0.48799999999999999</c:v>
                </c:pt>
                <c:pt idx="3">
                  <c:v>0.109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1F2-47AB-898B-A6BBE543B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 </a:t>
            </a:r>
            <a:r>
              <a:rPr lang="en-US"/>
              <a:t>24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4337825498382484"/>
          <c:w val="0.89745603674540686"/>
          <c:h val="0.73321727930385105"/>
        </c:manualLayout>
      </c:layout>
      <c:lineChart>
        <c:grouping val="standard"/>
        <c:varyColors val="0"/>
        <c:ser>
          <c:idx val="0"/>
          <c:order val="0"/>
          <c:tx>
            <c:strRef>
              <c:f>Математика!$L$25</c:f>
              <c:strCache>
                <c:ptCount val="1"/>
                <c:pt idx="0">
                  <c:v>17,14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(Математика!$D$25;Математика!$F$25;Математика!$H$25)</c:f>
              <c:numCache>
                <c:formatCode>0.00</c:formatCode>
                <c:ptCount val="3"/>
                <c:pt idx="0" formatCode="General">
                  <c:v>21.9</c:v>
                </c:pt>
                <c:pt idx="1">
                  <c:v>17.628697165080339</c:v>
                </c:pt>
                <c:pt idx="2" formatCode="General">
                  <c:v>11.9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F71-4E04-B099-1B51178A8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10496"/>
        <c:axId val="142412032"/>
      </c:lineChart>
      <c:catAx>
        <c:axId val="14241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412032"/>
        <c:crosses val="autoZero"/>
        <c:auto val="1"/>
        <c:lblAlgn val="ctr"/>
        <c:lblOffset val="100"/>
        <c:noMultiLvlLbl val="0"/>
      </c:catAx>
      <c:valAx>
        <c:axId val="142412032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41049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1729155730533687"/>
          <c:y val="0.41036688135514726"/>
          <c:w val="0.17219488188976378"/>
          <c:h val="9.1083846167807486E-2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 </a:t>
            </a:r>
            <a:r>
              <a:rPr lang="en-US"/>
              <a:t>25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Математика!$L$26</c:f>
              <c:strCache>
                <c:ptCount val="1"/>
                <c:pt idx="0">
                  <c:v>6,17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(Математика!$D$26;Математика!$F$26;Математика!$H$26)</c:f>
              <c:numCache>
                <c:formatCode>0.00</c:formatCode>
                <c:ptCount val="3"/>
                <c:pt idx="0" formatCode="General">
                  <c:v>7.93</c:v>
                </c:pt>
                <c:pt idx="1">
                  <c:v>4.8715586940947704</c:v>
                </c:pt>
                <c:pt idx="2" formatCode="General">
                  <c:v>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D44-48F3-A59D-88C7A8B0C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88256"/>
        <c:axId val="143094144"/>
      </c:lineChart>
      <c:catAx>
        <c:axId val="14308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094144"/>
        <c:crosses val="autoZero"/>
        <c:auto val="1"/>
        <c:lblAlgn val="ctr"/>
        <c:lblOffset val="100"/>
        <c:noMultiLvlLbl val="0"/>
      </c:catAx>
      <c:valAx>
        <c:axId val="143094144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08825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 </a:t>
            </a:r>
            <a:r>
              <a:rPr lang="en-US"/>
              <a:t>26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Математика!$L$27</c:f>
              <c:strCache>
                <c:ptCount val="1"/>
                <c:pt idx="0">
                  <c:v>0,90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(Математика!$D$27;Математика!$F$27;Математика!$H$27)</c:f>
              <c:numCache>
                <c:formatCode>0.00</c:formatCode>
                <c:ptCount val="3"/>
                <c:pt idx="0" formatCode="General">
                  <c:v>1.84</c:v>
                </c:pt>
                <c:pt idx="1">
                  <c:v>0.55265581823764198</c:v>
                </c:pt>
                <c:pt idx="2" formatCode="General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94E-42BB-9001-3BB6C5532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80544"/>
        <c:axId val="143182080"/>
      </c:lineChart>
      <c:catAx>
        <c:axId val="14318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182080"/>
        <c:crosses val="autoZero"/>
        <c:auto val="1"/>
        <c:lblAlgn val="ctr"/>
        <c:lblOffset val="100"/>
        <c:noMultiLvlLbl val="0"/>
      </c:catAx>
      <c:valAx>
        <c:axId val="143182080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18054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Не преодолели порог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63516907261592304"/>
          <c:y val="8.0935222580478153E-2"/>
          <c:w val="0.32019203849518812"/>
          <c:h val="0.87076080472612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Математика!$A$245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E4-4DB0-B844-A3AC9B5F28A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E4-4DB0-B844-A3AC9B5F28A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E4-4DB0-B844-A3AC9B5F28A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E4-4DB0-B844-A3AC9B5F28A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DE4-4DB0-B844-A3AC9B5F28A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DE4-4DB0-B844-A3AC9B5F28A9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DE4-4DB0-B844-A3AC9B5F28A9}"/>
              </c:ext>
            </c:extLst>
          </c:dPt>
          <c:cat>
            <c:strRef>
              <c:f>Математика!$B$244:$AA$244</c:f>
              <c:strCache>
                <c:ptCount val="26"/>
                <c:pt idx="0">
                  <c:v>Числа и вычисления</c:v>
                </c:pt>
                <c:pt idx="1">
                  <c:v>Диаграммы, таблицы, графики</c:v>
                </c:pt>
                <c:pt idx="2">
                  <c:v>Числовые неравенства, координатная прямая</c:v>
                </c:pt>
                <c:pt idx="3">
                  <c:v>Числа и вычисления, алгебраические выражения</c:v>
                </c:pt>
                <c:pt idx="4">
                  <c:v>Анализ диаграмм, таблиц, графиков</c:v>
                </c:pt>
                <c:pt idx="5">
                  <c:v>Уравнения, неравенства и их системы</c:v>
                </c:pt>
                <c:pt idx="6">
                  <c:v>Простейшие текстовые задачи</c:v>
                </c:pt>
                <c:pt idx="7">
                  <c:v>Анализ диаграмм</c:v>
                </c:pt>
                <c:pt idx="8">
                  <c:v>Статистика, вероятности</c:v>
                </c:pt>
                <c:pt idx="9">
                  <c:v>Графики функций</c:v>
                </c:pt>
                <c:pt idx="10">
                  <c:v>Арифметические и геометрические прогрессии</c:v>
                </c:pt>
                <c:pt idx="11">
                  <c:v>Алгебраические выражения</c:v>
                </c:pt>
                <c:pt idx="12">
                  <c:v>Расчеты по формулам</c:v>
                </c:pt>
                <c:pt idx="13">
                  <c:v>Уравнения, не­ра­вен­ства и их системы</c:v>
                </c:pt>
                <c:pt idx="14">
                  <c:v>Практические задачи по геометрии</c:v>
                </c:pt>
                <c:pt idx="15">
                  <c:v>Треугольники, четырёхугольники, многоугольники и их элементы</c:v>
                </c:pt>
                <c:pt idx="16">
                  <c:v>Окружность, круг и их элементы</c:v>
                </c:pt>
                <c:pt idx="17">
                  <c:v>Площади фигур</c:v>
                </c:pt>
                <c:pt idx="18">
                  <c:v>Фигуры на квадратной решётке</c:v>
                </c:pt>
                <c:pt idx="19">
                  <c:v>Анализ геометрических высказываний</c:v>
                </c:pt>
                <c:pt idx="20">
                  <c:v>Алгебраические выражения, уравнения, неравенства и их системы</c:v>
                </c:pt>
                <c:pt idx="21">
                  <c:v>Текстовые задачи</c:v>
                </c:pt>
                <c:pt idx="22">
                  <c:v>Функции и их свойства. Графики функций</c:v>
                </c:pt>
                <c:pt idx="23">
                  <c:v>Геометрическая задача на вычисление</c:v>
                </c:pt>
                <c:pt idx="24">
                  <c:v>Геометрическая задача на доказательство</c:v>
                </c:pt>
                <c:pt idx="25">
                  <c:v>Геометрическая задача повышенной сложности</c:v>
                </c:pt>
              </c:strCache>
            </c:strRef>
          </c:cat>
          <c:val>
            <c:numRef>
              <c:f>Математика!$B$245:$AA$245</c:f>
              <c:numCache>
                <c:formatCode>General</c:formatCode>
                <c:ptCount val="26"/>
                <c:pt idx="0">
                  <c:v>20.88</c:v>
                </c:pt>
                <c:pt idx="1">
                  <c:v>46.7</c:v>
                </c:pt>
                <c:pt idx="2">
                  <c:v>39.56</c:v>
                </c:pt>
                <c:pt idx="3">
                  <c:v>10.99</c:v>
                </c:pt>
                <c:pt idx="4">
                  <c:v>53.3</c:v>
                </c:pt>
                <c:pt idx="5">
                  <c:v>8.7899999999999991</c:v>
                </c:pt>
                <c:pt idx="6">
                  <c:v>9.34</c:v>
                </c:pt>
                <c:pt idx="7">
                  <c:v>66.48</c:v>
                </c:pt>
                <c:pt idx="8">
                  <c:v>6.59</c:v>
                </c:pt>
                <c:pt idx="9">
                  <c:v>20.88</c:v>
                </c:pt>
                <c:pt idx="10">
                  <c:v>4.95</c:v>
                </c:pt>
                <c:pt idx="11">
                  <c:v>2.75</c:v>
                </c:pt>
                <c:pt idx="12">
                  <c:v>2.75</c:v>
                </c:pt>
                <c:pt idx="13">
                  <c:v>14.29</c:v>
                </c:pt>
                <c:pt idx="14">
                  <c:v>10.9</c:v>
                </c:pt>
                <c:pt idx="15">
                  <c:v>5.49</c:v>
                </c:pt>
                <c:pt idx="16">
                  <c:v>0.55000000000000004</c:v>
                </c:pt>
                <c:pt idx="17">
                  <c:v>17.03</c:v>
                </c:pt>
                <c:pt idx="18">
                  <c:v>7.14</c:v>
                </c:pt>
                <c:pt idx="19">
                  <c:v>18.13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DE4-4DB0-B844-A3AC9B5F2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202944"/>
        <c:axId val="143204736"/>
      </c:barChart>
      <c:catAx>
        <c:axId val="143202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3204736"/>
        <c:crosses val="autoZero"/>
        <c:auto val="1"/>
        <c:lblAlgn val="ctr"/>
        <c:lblOffset val="100"/>
        <c:noMultiLvlLbl val="0"/>
      </c:catAx>
      <c:valAx>
        <c:axId val="143204736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3202944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Получили отметку "3"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63516907261592304"/>
          <c:y val="8.0935222580478153E-2"/>
          <c:w val="0.32019203849518812"/>
          <c:h val="0.87076080472612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Математика!$A$246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86-4FBD-8C5D-FAC0C33F4F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86-4FBD-8C5D-FAC0C33F4F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86-4FBD-8C5D-FAC0C33F4F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86-4FBD-8C5D-FAC0C33F4F1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986-4FBD-8C5D-FAC0C33F4F1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986-4FBD-8C5D-FAC0C33F4F1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986-4FBD-8C5D-FAC0C33F4F1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986-4FBD-8C5D-FAC0C33F4F1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986-4FBD-8C5D-FAC0C33F4F1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986-4FBD-8C5D-FAC0C33F4F1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986-4FBD-8C5D-FAC0C33F4F1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986-4FBD-8C5D-FAC0C33F4F1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986-4FBD-8C5D-FAC0C33F4F1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986-4FBD-8C5D-FAC0C33F4F1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986-4FBD-8C5D-FAC0C33F4F1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986-4FBD-8C5D-FAC0C33F4F12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C986-4FBD-8C5D-FAC0C33F4F12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C986-4FBD-8C5D-FAC0C33F4F12}"/>
              </c:ext>
            </c:extLst>
          </c:dPt>
          <c:cat>
            <c:strRef>
              <c:f>Математика!$B$244:$AA$244</c:f>
              <c:strCache>
                <c:ptCount val="26"/>
                <c:pt idx="0">
                  <c:v>Числа и вычисления</c:v>
                </c:pt>
                <c:pt idx="1">
                  <c:v>Диаграммы, таблицы, графики</c:v>
                </c:pt>
                <c:pt idx="2">
                  <c:v>Числовые неравенства, координатная прямая</c:v>
                </c:pt>
                <c:pt idx="3">
                  <c:v>Числа и вычисления, алгебраические выражения</c:v>
                </c:pt>
                <c:pt idx="4">
                  <c:v>Анализ диаграмм, таблиц, графиков</c:v>
                </c:pt>
                <c:pt idx="5">
                  <c:v>Уравнения, неравенства и их системы</c:v>
                </c:pt>
                <c:pt idx="6">
                  <c:v>Простейшие текстовые задачи</c:v>
                </c:pt>
                <c:pt idx="7">
                  <c:v>Анализ диаграмм</c:v>
                </c:pt>
                <c:pt idx="8">
                  <c:v>Статистика, вероятности</c:v>
                </c:pt>
                <c:pt idx="9">
                  <c:v>Графики функций</c:v>
                </c:pt>
                <c:pt idx="10">
                  <c:v>Арифметические и геометрические прогрессии</c:v>
                </c:pt>
                <c:pt idx="11">
                  <c:v>Алгебраические выражения</c:v>
                </c:pt>
                <c:pt idx="12">
                  <c:v>Расчеты по формулам</c:v>
                </c:pt>
                <c:pt idx="13">
                  <c:v>Уравнения, не­ра­вен­ства и их системы</c:v>
                </c:pt>
                <c:pt idx="14">
                  <c:v>Практические задачи по геометрии</c:v>
                </c:pt>
                <c:pt idx="15">
                  <c:v>Треугольники, четырёхугольники, многоугольники и их элементы</c:v>
                </c:pt>
                <c:pt idx="16">
                  <c:v>Окружность, круг и их элементы</c:v>
                </c:pt>
                <c:pt idx="17">
                  <c:v>Площади фигур</c:v>
                </c:pt>
                <c:pt idx="18">
                  <c:v>Фигуры на квадратной решётке</c:v>
                </c:pt>
                <c:pt idx="19">
                  <c:v>Анализ геометрических высказываний</c:v>
                </c:pt>
                <c:pt idx="20">
                  <c:v>Алгебраические выражения, уравнения, неравенства и их системы</c:v>
                </c:pt>
                <c:pt idx="21">
                  <c:v>Текстовые задачи</c:v>
                </c:pt>
                <c:pt idx="22">
                  <c:v>Функции и их свойства. Графики функций</c:v>
                </c:pt>
                <c:pt idx="23">
                  <c:v>Геометрическая задача на вычисление</c:v>
                </c:pt>
                <c:pt idx="24">
                  <c:v>Геометрическая задача на доказательство</c:v>
                </c:pt>
                <c:pt idx="25">
                  <c:v>Геометрическая задача повышенной сложности</c:v>
                </c:pt>
              </c:strCache>
            </c:strRef>
          </c:cat>
          <c:val>
            <c:numRef>
              <c:f>Математика!$B$246:$AA$246</c:f>
              <c:numCache>
                <c:formatCode>General</c:formatCode>
                <c:ptCount val="26"/>
                <c:pt idx="0">
                  <c:v>76</c:v>
                </c:pt>
                <c:pt idx="1">
                  <c:v>77</c:v>
                </c:pt>
                <c:pt idx="2">
                  <c:v>79</c:v>
                </c:pt>
                <c:pt idx="3">
                  <c:v>42</c:v>
                </c:pt>
                <c:pt idx="4">
                  <c:v>83</c:v>
                </c:pt>
                <c:pt idx="5">
                  <c:v>51</c:v>
                </c:pt>
                <c:pt idx="6">
                  <c:v>50</c:v>
                </c:pt>
                <c:pt idx="7">
                  <c:v>87</c:v>
                </c:pt>
                <c:pt idx="8">
                  <c:v>63</c:v>
                </c:pt>
                <c:pt idx="9">
                  <c:v>50</c:v>
                </c:pt>
                <c:pt idx="10">
                  <c:v>43</c:v>
                </c:pt>
                <c:pt idx="11">
                  <c:v>25</c:v>
                </c:pt>
                <c:pt idx="12">
                  <c:v>65</c:v>
                </c:pt>
                <c:pt idx="13">
                  <c:v>30</c:v>
                </c:pt>
                <c:pt idx="14">
                  <c:v>60</c:v>
                </c:pt>
                <c:pt idx="15">
                  <c:v>66</c:v>
                </c:pt>
                <c:pt idx="16">
                  <c:v>9</c:v>
                </c:pt>
                <c:pt idx="17">
                  <c:v>19</c:v>
                </c:pt>
                <c:pt idx="18">
                  <c:v>70</c:v>
                </c:pt>
                <c:pt idx="19">
                  <c:v>47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C986-4FBD-8C5D-FAC0C33F4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339520"/>
        <c:axId val="143341056"/>
      </c:barChart>
      <c:catAx>
        <c:axId val="143339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3341056"/>
        <c:crosses val="autoZero"/>
        <c:auto val="1"/>
        <c:lblAlgn val="ctr"/>
        <c:lblOffset val="100"/>
        <c:noMultiLvlLbl val="0"/>
      </c:catAx>
      <c:valAx>
        <c:axId val="1433410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3339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Получили отметку "4"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68949003596772629"/>
          <c:y val="8.0935222580478153E-2"/>
          <c:w val="0.26587109944590265"/>
          <c:h val="0.87076080472612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Математика!$A$247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B4-4E4E-8D0F-483F756EDE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B4-4E4E-8D0F-483F756EDE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B4-4E4E-8D0F-483F756EDE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B4-4E4E-8D0F-483F756EDE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8B4-4E4E-8D0F-483F756EDE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8B4-4E4E-8D0F-483F756EDE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8B4-4E4E-8D0F-483F756EDE9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8B4-4E4E-8D0F-483F756EDE9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8B4-4E4E-8D0F-483F756EDE9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8B4-4E4E-8D0F-483F756EDE9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8B4-4E4E-8D0F-483F756EDE9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8B4-4E4E-8D0F-483F756EDE9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8B4-4E4E-8D0F-483F756EDE9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8B4-4E4E-8D0F-483F756EDE9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8B4-4E4E-8D0F-483F756EDE9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8B4-4E4E-8D0F-483F756EDE9D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D8B4-4E4E-8D0F-483F756EDE9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D8B4-4E4E-8D0F-483F756EDE9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D8B4-4E4E-8D0F-483F756EDE9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D8B4-4E4E-8D0F-483F756EDE9D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D8B4-4E4E-8D0F-483F756EDE9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D8B4-4E4E-8D0F-483F756EDE9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D8B4-4E4E-8D0F-483F756EDE9D}"/>
              </c:ext>
            </c:extLst>
          </c:dPt>
          <c:cat>
            <c:strRef>
              <c:f>Математика!$B$244:$AA$244</c:f>
              <c:strCache>
                <c:ptCount val="26"/>
                <c:pt idx="0">
                  <c:v>Числа и вычисления</c:v>
                </c:pt>
                <c:pt idx="1">
                  <c:v>Диаграммы, таблицы, графики</c:v>
                </c:pt>
                <c:pt idx="2">
                  <c:v>Числовые неравенства, координатная прямая</c:v>
                </c:pt>
                <c:pt idx="3">
                  <c:v>Числа и вычисления, алгебраические выражения</c:v>
                </c:pt>
                <c:pt idx="4">
                  <c:v>Анализ диаграмм, таблиц, графиков</c:v>
                </c:pt>
                <c:pt idx="5">
                  <c:v>Уравнения, неравенства и их системы</c:v>
                </c:pt>
                <c:pt idx="6">
                  <c:v>Простейшие текстовые задачи</c:v>
                </c:pt>
                <c:pt idx="7">
                  <c:v>Анализ диаграмм</c:v>
                </c:pt>
                <c:pt idx="8">
                  <c:v>Статистика, вероятности</c:v>
                </c:pt>
                <c:pt idx="9">
                  <c:v>Графики функций</c:v>
                </c:pt>
                <c:pt idx="10">
                  <c:v>Арифметические и геометрические прогрессии</c:v>
                </c:pt>
                <c:pt idx="11">
                  <c:v>Алгебраические выражения</c:v>
                </c:pt>
                <c:pt idx="12">
                  <c:v>Расчеты по формулам</c:v>
                </c:pt>
                <c:pt idx="13">
                  <c:v>Уравнения, не­ра­вен­ства и их системы</c:v>
                </c:pt>
                <c:pt idx="14">
                  <c:v>Практические задачи по геометрии</c:v>
                </c:pt>
                <c:pt idx="15">
                  <c:v>Треугольники, четырёхугольники, многоугольники и их элементы</c:v>
                </c:pt>
                <c:pt idx="16">
                  <c:v>Окружность, круг и их элементы</c:v>
                </c:pt>
                <c:pt idx="17">
                  <c:v>Площади фигур</c:v>
                </c:pt>
                <c:pt idx="18">
                  <c:v>Фигуры на квадратной решётке</c:v>
                </c:pt>
                <c:pt idx="19">
                  <c:v>Анализ геометрических высказываний</c:v>
                </c:pt>
                <c:pt idx="20">
                  <c:v>Алгебраические выражения, уравнения, неравенства и их системы</c:v>
                </c:pt>
                <c:pt idx="21">
                  <c:v>Текстовые задачи</c:v>
                </c:pt>
                <c:pt idx="22">
                  <c:v>Функции и их свойства. Графики функций</c:v>
                </c:pt>
                <c:pt idx="23">
                  <c:v>Геометрическая задача на вычисление</c:v>
                </c:pt>
                <c:pt idx="24">
                  <c:v>Геометрическая задача на доказательство</c:v>
                </c:pt>
                <c:pt idx="25">
                  <c:v>Геометрическая задача повышенной сложности</c:v>
                </c:pt>
              </c:strCache>
            </c:strRef>
          </c:cat>
          <c:val>
            <c:numRef>
              <c:f>Математика!$B$247:$AA$247</c:f>
              <c:numCache>
                <c:formatCode>General</c:formatCode>
                <c:ptCount val="26"/>
                <c:pt idx="0">
                  <c:v>96</c:v>
                </c:pt>
                <c:pt idx="1">
                  <c:v>87.85</c:v>
                </c:pt>
                <c:pt idx="2">
                  <c:v>95.74</c:v>
                </c:pt>
                <c:pt idx="3">
                  <c:v>85.86</c:v>
                </c:pt>
                <c:pt idx="4">
                  <c:v>96.31</c:v>
                </c:pt>
                <c:pt idx="5">
                  <c:v>92.6</c:v>
                </c:pt>
                <c:pt idx="6">
                  <c:v>85.53</c:v>
                </c:pt>
                <c:pt idx="7">
                  <c:v>94.63</c:v>
                </c:pt>
                <c:pt idx="8">
                  <c:v>94.68</c:v>
                </c:pt>
                <c:pt idx="9">
                  <c:v>86.32</c:v>
                </c:pt>
                <c:pt idx="10">
                  <c:v>83.01</c:v>
                </c:pt>
                <c:pt idx="11">
                  <c:v>73.22</c:v>
                </c:pt>
                <c:pt idx="12">
                  <c:v>94.41</c:v>
                </c:pt>
                <c:pt idx="13">
                  <c:v>64.650000000000006</c:v>
                </c:pt>
                <c:pt idx="14">
                  <c:v>79.92</c:v>
                </c:pt>
                <c:pt idx="15">
                  <c:v>93.28</c:v>
                </c:pt>
                <c:pt idx="16">
                  <c:v>39.51</c:v>
                </c:pt>
                <c:pt idx="17">
                  <c:v>49.4</c:v>
                </c:pt>
                <c:pt idx="18">
                  <c:v>95.25</c:v>
                </c:pt>
                <c:pt idx="19">
                  <c:v>75.41</c:v>
                </c:pt>
                <c:pt idx="20">
                  <c:v>28.56</c:v>
                </c:pt>
                <c:pt idx="21">
                  <c:v>6.99</c:v>
                </c:pt>
                <c:pt idx="22">
                  <c:v>1.73</c:v>
                </c:pt>
                <c:pt idx="23">
                  <c:v>7.19</c:v>
                </c:pt>
                <c:pt idx="24">
                  <c:v>1.03</c:v>
                </c:pt>
                <c:pt idx="25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E-D8B4-4E4E-8D0F-483F756ED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418496"/>
        <c:axId val="143420032"/>
      </c:barChart>
      <c:catAx>
        <c:axId val="143418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3420032"/>
        <c:crosses val="autoZero"/>
        <c:auto val="1"/>
        <c:lblAlgn val="ctr"/>
        <c:lblOffset val="100"/>
        <c:noMultiLvlLbl val="0"/>
      </c:catAx>
      <c:valAx>
        <c:axId val="143420032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3418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Получили</a:t>
            </a:r>
            <a:r>
              <a:rPr lang="ru-RU" baseline="0"/>
              <a:t> отметку "5"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63516907261592304"/>
          <c:y val="8.0935222580478153E-2"/>
          <c:w val="0.32019203849518812"/>
          <c:h val="0.87076080472612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Математика!$A$248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6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8A-41DE-B0F9-917623B4863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8A-41DE-B0F9-917623B48633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8A-41DE-B0F9-917623B48633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8A-41DE-B0F9-917623B48633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8A-41DE-B0F9-917623B48633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38A-41DE-B0F9-917623B48633}"/>
              </c:ext>
            </c:extLst>
          </c:dPt>
          <c:cat>
            <c:strRef>
              <c:f>Математика!$B$244:$AA$244</c:f>
              <c:strCache>
                <c:ptCount val="26"/>
                <c:pt idx="0">
                  <c:v>Числа и вычисления</c:v>
                </c:pt>
                <c:pt idx="1">
                  <c:v>Диаграммы, таблицы, графики</c:v>
                </c:pt>
                <c:pt idx="2">
                  <c:v>Числовые неравенства, координатная прямая</c:v>
                </c:pt>
                <c:pt idx="3">
                  <c:v>Числа и вычисления, алгебраические выражения</c:v>
                </c:pt>
                <c:pt idx="4">
                  <c:v>Анализ диаграмм, таблиц, графиков</c:v>
                </c:pt>
                <c:pt idx="5">
                  <c:v>Уравнения, неравенства и их системы</c:v>
                </c:pt>
                <c:pt idx="6">
                  <c:v>Простейшие текстовые задачи</c:v>
                </c:pt>
                <c:pt idx="7">
                  <c:v>Анализ диаграмм</c:v>
                </c:pt>
                <c:pt idx="8">
                  <c:v>Статистика, вероятности</c:v>
                </c:pt>
                <c:pt idx="9">
                  <c:v>Графики функций</c:v>
                </c:pt>
                <c:pt idx="10">
                  <c:v>Арифметические и геометрические прогрессии</c:v>
                </c:pt>
                <c:pt idx="11">
                  <c:v>Алгебраические выражения</c:v>
                </c:pt>
                <c:pt idx="12">
                  <c:v>Расчеты по формулам</c:v>
                </c:pt>
                <c:pt idx="13">
                  <c:v>Уравнения, не­ра­вен­ства и их системы</c:v>
                </c:pt>
                <c:pt idx="14">
                  <c:v>Практические задачи по геометрии</c:v>
                </c:pt>
                <c:pt idx="15">
                  <c:v>Треугольники, четырёхугольники, многоугольники и их элементы</c:v>
                </c:pt>
                <c:pt idx="16">
                  <c:v>Окружность, круг и их элементы</c:v>
                </c:pt>
                <c:pt idx="17">
                  <c:v>Площади фигур</c:v>
                </c:pt>
                <c:pt idx="18">
                  <c:v>Фигуры на квадратной решётке</c:v>
                </c:pt>
                <c:pt idx="19">
                  <c:v>Анализ геометрических высказываний</c:v>
                </c:pt>
                <c:pt idx="20">
                  <c:v>Алгебраические выражения, уравнения, неравенства и их системы</c:v>
                </c:pt>
                <c:pt idx="21">
                  <c:v>Текстовые задачи</c:v>
                </c:pt>
                <c:pt idx="22">
                  <c:v>Функции и их свойства. Графики функций</c:v>
                </c:pt>
                <c:pt idx="23">
                  <c:v>Геометрическая задача на вычисление</c:v>
                </c:pt>
                <c:pt idx="24">
                  <c:v>Геометрическая задача на доказательство</c:v>
                </c:pt>
                <c:pt idx="25">
                  <c:v>Геометрическая задача повышенной сложности</c:v>
                </c:pt>
              </c:strCache>
            </c:strRef>
          </c:cat>
          <c:val>
            <c:numRef>
              <c:f>Математика!$B$248:$AA$248</c:f>
              <c:numCache>
                <c:formatCode>General</c:formatCode>
                <c:ptCount val="26"/>
                <c:pt idx="0">
                  <c:v>100</c:v>
                </c:pt>
                <c:pt idx="1">
                  <c:v>93</c:v>
                </c:pt>
                <c:pt idx="2">
                  <c:v>99</c:v>
                </c:pt>
                <c:pt idx="3">
                  <c:v>98</c:v>
                </c:pt>
                <c:pt idx="4">
                  <c:v>99</c:v>
                </c:pt>
                <c:pt idx="5">
                  <c:v>99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98</c:v>
                </c:pt>
                <c:pt idx="10">
                  <c:v>96</c:v>
                </c:pt>
                <c:pt idx="11">
                  <c:v>92</c:v>
                </c:pt>
                <c:pt idx="12">
                  <c:v>99</c:v>
                </c:pt>
                <c:pt idx="13">
                  <c:v>95</c:v>
                </c:pt>
                <c:pt idx="14">
                  <c:v>92</c:v>
                </c:pt>
                <c:pt idx="15">
                  <c:v>98</c:v>
                </c:pt>
                <c:pt idx="16">
                  <c:v>81</c:v>
                </c:pt>
                <c:pt idx="17">
                  <c:v>84</c:v>
                </c:pt>
                <c:pt idx="18">
                  <c:v>99</c:v>
                </c:pt>
                <c:pt idx="19">
                  <c:v>94</c:v>
                </c:pt>
                <c:pt idx="20">
                  <c:v>85</c:v>
                </c:pt>
                <c:pt idx="21">
                  <c:v>64</c:v>
                </c:pt>
                <c:pt idx="22">
                  <c:v>31</c:v>
                </c:pt>
                <c:pt idx="23">
                  <c:v>59</c:v>
                </c:pt>
                <c:pt idx="24">
                  <c:v>35</c:v>
                </c:pt>
                <c:pt idx="2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38A-41DE-B0F9-917623B48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459072"/>
        <c:axId val="143460608"/>
      </c:barChart>
      <c:catAx>
        <c:axId val="143459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3460608"/>
        <c:crosses val="autoZero"/>
        <c:auto val="1"/>
        <c:lblAlgn val="ctr"/>
        <c:lblOffset val="100"/>
        <c:noMultiLvlLbl val="0"/>
      </c:catAx>
      <c:valAx>
        <c:axId val="143460608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3459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214</c:v>
                </c:pt>
                <c:pt idx="1">
                  <c:v>56</c:v>
                </c:pt>
                <c:pt idx="2">
                  <c:v>538</c:v>
                </c:pt>
                <c:pt idx="3">
                  <c:v>64</c:v>
                </c:pt>
                <c:pt idx="4">
                  <c:v>66</c:v>
                </c:pt>
                <c:pt idx="5">
                  <c:v>301</c:v>
                </c:pt>
                <c:pt idx="6">
                  <c:v>224</c:v>
                </c:pt>
                <c:pt idx="7">
                  <c:v>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E8-4D46-9162-A539119F2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49248"/>
        <c:axId val="60963840"/>
      </c:barChart>
      <c:catAx>
        <c:axId val="6094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963840"/>
        <c:crosses val="autoZero"/>
        <c:auto val="1"/>
        <c:lblAlgn val="ctr"/>
        <c:lblOffset val="100"/>
        <c:noMultiLvlLbl val="0"/>
      </c:catAx>
      <c:valAx>
        <c:axId val="6096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94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18</c:v>
                </c:pt>
                <c:pt idx="3">
                  <c:v>2</c:v>
                </c:pt>
                <c:pt idx="4">
                  <c:v>0</c:v>
                </c:pt>
                <c:pt idx="5">
                  <c:v>6</c:v>
                </c:pt>
                <c:pt idx="6">
                  <c:v>2</c:v>
                </c:pt>
                <c:pt idx="7">
                  <c:v>3</c:v>
                </c:pt>
                <c:pt idx="8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D7-4284-831A-5DBE93CD4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725696"/>
        <c:axId val="145489280"/>
      </c:barChart>
      <c:catAx>
        <c:axId val="9972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489280"/>
        <c:crosses val="autoZero"/>
        <c:auto val="1"/>
        <c:lblAlgn val="ctr"/>
        <c:lblOffset val="100"/>
        <c:noMultiLvlLbl val="0"/>
      </c:catAx>
      <c:valAx>
        <c:axId val="14548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2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 б</c:v>
                </c:pt>
                <c:pt idx="5">
                  <c:v>2015 п</c:v>
                </c:pt>
                <c:pt idx="6">
                  <c:v>2016 б</c:v>
                </c:pt>
                <c:pt idx="7">
                  <c:v>2016 п</c:v>
                </c:pt>
                <c:pt idx="8">
                  <c:v>2017б</c:v>
                </c:pt>
                <c:pt idx="9">
                  <c:v>2017п</c:v>
                </c:pt>
                <c:pt idx="10">
                  <c:v>2018б</c:v>
                </c:pt>
                <c:pt idx="11">
                  <c:v>2018п</c:v>
                </c:pt>
                <c:pt idx="12">
                  <c:v>2019б</c:v>
                </c:pt>
                <c:pt idx="13">
                  <c:v>2019п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4.9000000000000004</c:v>
                </c:pt>
                <c:pt idx="1">
                  <c:v>7.5</c:v>
                </c:pt>
                <c:pt idx="2">
                  <c:v>6.2</c:v>
                </c:pt>
                <c:pt idx="4">
                  <c:v>7.4</c:v>
                </c:pt>
                <c:pt idx="5">
                  <c:v>21.1</c:v>
                </c:pt>
                <c:pt idx="6">
                  <c:v>4.7</c:v>
                </c:pt>
                <c:pt idx="7">
                  <c:v>15.3</c:v>
                </c:pt>
                <c:pt idx="8">
                  <c:v>3.45</c:v>
                </c:pt>
                <c:pt idx="9">
                  <c:v>14.34</c:v>
                </c:pt>
                <c:pt idx="10">
                  <c:v>3.1</c:v>
                </c:pt>
                <c:pt idx="11">
                  <c:v>7.48</c:v>
                </c:pt>
                <c:pt idx="12">
                  <c:v>2.8</c:v>
                </c:pt>
                <c:pt idx="13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D-4473-AD37-E0CEFA7F33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 б</c:v>
                </c:pt>
                <c:pt idx="5">
                  <c:v>2015 п</c:v>
                </c:pt>
                <c:pt idx="6">
                  <c:v>2016 б</c:v>
                </c:pt>
                <c:pt idx="7">
                  <c:v>2016 п</c:v>
                </c:pt>
                <c:pt idx="8">
                  <c:v>2017б</c:v>
                </c:pt>
                <c:pt idx="9">
                  <c:v>2017п</c:v>
                </c:pt>
                <c:pt idx="10">
                  <c:v>2018б</c:v>
                </c:pt>
                <c:pt idx="11">
                  <c:v>2018п</c:v>
                </c:pt>
                <c:pt idx="12">
                  <c:v>2019б</c:v>
                </c:pt>
                <c:pt idx="13">
                  <c:v>2019п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5.2</c:v>
                </c:pt>
                <c:pt idx="1">
                  <c:v>5.0999999999999996</c:v>
                </c:pt>
                <c:pt idx="2">
                  <c:v>7.2</c:v>
                </c:pt>
                <c:pt idx="3">
                  <c:v>1.37</c:v>
                </c:pt>
                <c:pt idx="4">
                  <c:v>2.2999999999999998</c:v>
                </c:pt>
                <c:pt idx="5">
                  <c:v>15.8</c:v>
                </c:pt>
                <c:pt idx="6">
                  <c:v>0.6</c:v>
                </c:pt>
                <c:pt idx="7">
                  <c:v>13.1</c:v>
                </c:pt>
                <c:pt idx="8">
                  <c:v>0.4</c:v>
                </c:pt>
                <c:pt idx="9">
                  <c:v>6.48</c:v>
                </c:pt>
                <c:pt idx="10">
                  <c:v>1.1000000000000001</c:v>
                </c:pt>
                <c:pt idx="11">
                  <c:v>6.03</c:v>
                </c:pt>
                <c:pt idx="12">
                  <c:v>0.6</c:v>
                </c:pt>
                <c:pt idx="13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8D-4473-AD37-E0CEFA7F3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55392"/>
        <c:axId val="208566912"/>
      </c:barChart>
      <c:catAx>
        <c:axId val="20855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566912"/>
        <c:crosses val="autoZero"/>
        <c:auto val="1"/>
        <c:lblAlgn val="ctr"/>
        <c:lblOffset val="100"/>
        <c:noMultiLvlLbl val="0"/>
      </c:catAx>
      <c:valAx>
        <c:axId val="20856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55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E7-4E06-8CF5-5ADEE20C7D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E7-4E06-8CF5-5ADEE20C7D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E7-4E06-8CF5-5ADEE20C7D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E7-4E06-8CF5-5ADEE20C7DF4}"/>
              </c:ext>
            </c:extLst>
          </c:dPt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1.55E-2</c:v>
                </c:pt>
                <c:pt idx="1">
                  <c:v>0.4425</c:v>
                </c:pt>
                <c:pt idx="2">
                  <c:v>0.41520000000000001</c:v>
                </c:pt>
                <c:pt idx="3">
                  <c:v>0.1268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BE7-4E06-8CF5-5ADEE20C7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0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'3.1'!$C$2</c:f>
              <c:strCache>
                <c:ptCount val="1"/>
                <c:pt idx="0">
                  <c:v>Математика</c:v>
                </c:pt>
              </c:strCache>
            </c:strRef>
          </c:tx>
          <c:invertIfNegative val="0"/>
          <c:cat>
            <c:numRef>
              <c:f>'3.1'!$A$3:$A$103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'3.1'!$C$3:$C$103</c:f>
              <c:numCache>
                <c:formatCode>0.00</c:formatCode>
                <c:ptCount val="101"/>
                <c:pt idx="0">
                  <c:v>2.9682398337785694E-2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0.14841199168892846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0.41555357672899973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0.7123775601068566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1.7215791035915702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2.997922232116355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6.5598100326506383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8.637577916295637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11.219946571682993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11.78391214010092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11.249628970020778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9.0828138913624219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7.7174235678242802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6.7675868210151382</c:v>
                </c:pt>
                <c:pt idx="69">
                  <c:v>0</c:v>
                </c:pt>
                <c:pt idx="70">
                  <c:v>5.4615612941525677</c:v>
                </c:pt>
                <c:pt idx="71">
                  <c:v>0</c:v>
                </c:pt>
                <c:pt idx="72">
                  <c:v>4.0071237756010687</c:v>
                </c:pt>
                <c:pt idx="73">
                  <c:v>0</c:v>
                </c:pt>
                <c:pt idx="74">
                  <c:v>3.4431582071831404</c:v>
                </c:pt>
                <c:pt idx="75">
                  <c:v>0</c:v>
                </c:pt>
                <c:pt idx="76">
                  <c:v>2.3449094686850698</c:v>
                </c:pt>
                <c:pt idx="77">
                  <c:v>0</c:v>
                </c:pt>
                <c:pt idx="78">
                  <c:v>1.5731671119026418</c:v>
                </c:pt>
                <c:pt idx="79">
                  <c:v>0</c:v>
                </c:pt>
                <c:pt idx="80">
                  <c:v>1.4841199168892847</c:v>
                </c:pt>
                <c:pt idx="81">
                  <c:v>0</c:v>
                </c:pt>
                <c:pt idx="82">
                  <c:v>0.7123775601068566</c:v>
                </c:pt>
                <c:pt idx="83">
                  <c:v>0</c:v>
                </c:pt>
                <c:pt idx="84">
                  <c:v>0.56396556841792822</c:v>
                </c:pt>
                <c:pt idx="85">
                  <c:v>0</c:v>
                </c:pt>
                <c:pt idx="86">
                  <c:v>0.4749183734045711</c:v>
                </c:pt>
                <c:pt idx="87">
                  <c:v>0</c:v>
                </c:pt>
                <c:pt idx="88">
                  <c:v>0.23745918670228555</c:v>
                </c:pt>
                <c:pt idx="89">
                  <c:v>0</c:v>
                </c:pt>
                <c:pt idx="90">
                  <c:v>0.26714158504007124</c:v>
                </c:pt>
                <c:pt idx="91">
                  <c:v>0</c:v>
                </c:pt>
                <c:pt idx="92">
                  <c:v>0.11872959335114278</c:v>
                </c:pt>
                <c:pt idx="93">
                  <c:v>0</c:v>
                </c:pt>
                <c:pt idx="94">
                  <c:v>2.9682398337785694E-2</c:v>
                </c:pt>
                <c:pt idx="95">
                  <c:v>0</c:v>
                </c:pt>
                <c:pt idx="96">
                  <c:v>0.11872959335114278</c:v>
                </c:pt>
                <c:pt idx="97">
                  <c:v>0</c:v>
                </c:pt>
                <c:pt idx="98">
                  <c:v>0</c:v>
                </c:pt>
                <c:pt idx="99">
                  <c:v>2.9682398337785694E-2</c:v>
                </c:pt>
                <c:pt idx="100">
                  <c:v>8.9047195013357075E-2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68-4497-B8DA-89972BFDD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3502720"/>
        <c:axId val="143504896"/>
      </c:barChart>
      <c:catAx>
        <c:axId val="143502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43504896"/>
        <c:crosses val="autoZero"/>
        <c:auto val="1"/>
        <c:lblAlgn val="ctr"/>
        <c:lblOffset val="100"/>
        <c:noMultiLvlLbl val="0"/>
      </c:catAx>
      <c:valAx>
        <c:axId val="14350489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4350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0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'3.1'!$C$2</c:f>
              <c:strCache>
                <c:ptCount val="1"/>
                <c:pt idx="0">
                  <c:v>Математика</c:v>
                </c:pt>
              </c:strCache>
            </c:strRef>
          </c:tx>
          <c:invertIfNegative val="0"/>
          <c:cat>
            <c:numRef>
              <c:f>'3.1'!$A$3:$A$103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'3.1'!$C$3:$C$103</c:f>
              <c:numCache>
                <c:formatCode>0.00</c:formatCode>
                <c:ptCount val="101"/>
                <c:pt idx="0">
                  <c:v>3.0048076923076934E-2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6.0096153846153869E-2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0.48076923076923078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0.63100961538461564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1.2319711538461535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2.0733173076923084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3.7259615384615392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6.0396634615384635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7.6622596153846159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7.2415865384615374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8.3834134615384617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8.2932692307692317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7.9026442307692308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8.4435096153846185</c:v>
                </c:pt>
                <c:pt idx="69">
                  <c:v>0</c:v>
                </c:pt>
                <c:pt idx="70">
                  <c:v>8.1430288461538431</c:v>
                </c:pt>
                <c:pt idx="71">
                  <c:v>0</c:v>
                </c:pt>
                <c:pt idx="72">
                  <c:v>5.4086538461538467</c:v>
                </c:pt>
                <c:pt idx="73">
                  <c:v>0</c:v>
                </c:pt>
                <c:pt idx="74">
                  <c:v>5.7692307692307692</c:v>
                </c:pt>
                <c:pt idx="75">
                  <c:v>0</c:v>
                </c:pt>
                <c:pt idx="76">
                  <c:v>3.3954326923076925</c:v>
                </c:pt>
                <c:pt idx="77">
                  <c:v>0</c:v>
                </c:pt>
                <c:pt idx="78">
                  <c:v>3.004807692307693</c:v>
                </c:pt>
                <c:pt idx="79">
                  <c:v>0</c:v>
                </c:pt>
                <c:pt idx="80">
                  <c:v>2.614182692307693</c:v>
                </c:pt>
                <c:pt idx="81">
                  <c:v>0</c:v>
                </c:pt>
                <c:pt idx="82">
                  <c:v>2.6442307692307692</c:v>
                </c:pt>
                <c:pt idx="83">
                  <c:v>0</c:v>
                </c:pt>
                <c:pt idx="84">
                  <c:v>1.4723557692307696</c:v>
                </c:pt>
                <c:pt idx="85">
                  <c:v>0</c:v>
                </c:pt>
                <c:pt idx="86">
                  <c:v>0.81129807692307709</c:v>
                </c:pt>
                <c:pt idx="87">
                  <c:v>0</c:v>
                </c:pt>
                <c:pt idx="88">
                  <c:v>1.021634615384615</c:v>
                </c:pt>
                <c:pt idx="89">
                  <c:v>0</c:v>
                </c:pt>
                <c:pt idx="90">
                  <c:v>1.0516826923076918</c:v>
                </c:pt>
                <c:pt idx="91">
                  <c:v>0</c:v>
                </c:pt>
                <c:pt idx="92">
                  <c:v>0.75120192307692313</c:v>
                </c:pt>
                <c:pt idx="93">
                  <c:v>0</c:v>
                </c:pt>
                <c:pt idx="94">
                  <c:v>0.48076923076923078</c:v>
                </c:pt>
                <c:pt idx="95">
                  <c:v>0</c:v>
                </c:pt>
                <c:pt idx="96">
                  <c:v>0.48076923076923078</c:v>
                </c:pt>
                <c:pt idx="97">
                  <c:v>0</c:v>
                </c:pt>
                <c:pt idx="98">
                  <c:v>0.21033653846153846</c:v>
                </c:pt>
                <c:pt idx="99">
                  <c:v>0.21033653846153846</c:v>
                </c:pt>
                <c:pt idx="100">
                  <c:v>0.33052884615384631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E9-4F08-A764-7D586CB60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3518336"/>
        <c:axId val="143528704"/>
      </c:barChart>
      <c:catAx>
        <c:axId val="14351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43528704"/>
        <c:crosses val="autoZero"/>
        <c:auto val="1"/>
        <c:lblAlgn val="ctr"/>
        <c:lblOffset val="100"/>
        <c:noMultiLvlLbl val="0"/>
      </c:catAx>
      <c:valAx>
        <c:axId val="14352870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4351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4991034070531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B7-4218-B878-A69EE551F9D5}"/>
                </c:ext>
              </c:extLst>
            </c:dLbl>
            <c:dLbl>
              <c:idx val="1"/>
              <c:layout>
                <c:manualLayout>
                  <c:x val="4.9382716049382715E-3"/>
                  <c:y val="-8.3682008368200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B7-4218-B878-A69EE551F9D5}"/>
                </c:ext>
              </c:extLst>
            </c:dLbl>
            <c:dLbl>
              <c:idx val="9"/>
              <c:layout>
                <c:manualLayout>
                  <c:x val="0"/>
                  <c:y val="-5.0209205020920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B7-4218-B878-A69EE551F9D5}"/>
                </c:ext>
              </c:extLst>
            </c:dLbl>
            <c:dLbl>
              <c:idx val="10"/>
              <c:layout>
                <c:manualLayout>
                  <c:x val="-6.5843621399176953E-3"/>
                  <c:y val="-4.781829049611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74-4D22-857F-FD7BE470EC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3.95</c:v>
                </c:pt>
                <c:pt idx="1">
                  <c:v>4.1399999999999997</c:v>
                </c:pt>
                <c:pt idx="2">
                  <c:v>4.24</c:v>
                </c:pt>
                <c:pt idx="3">
                  <c:v>4.29</c:v>
                </c:pt>
                <c:pt idx="4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B7-4218-B878-A69EE551F9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ЯО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6460905349793636E-3"/>
                  <c:y val="-0.10280932456664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B7-4218-B878-A69EE551F9D5}"/>
                </c:ext>
              </c:extLst>
            </c:dLbl>
            <c:dLbl>
              <c:idx val="6"/>
              <c:layout>
                <c:manualLayout>
                  <c:x val="0"/>
                  <c:y val="-5.9772863120143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B7-4218-B878-A69EE551F9D5}"/>
                </c:ext>
              </c:extLst>
            </c:dLbl>
            <c:dLbl>
              <c:idx val="8"/>
              <c:layout>
                <c:manualLayout>
                  <c:x val="3.2921810699588477E-3"/>
                  <c:y val="-5.97728631201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B7-4218-B878-A69EE551F9D5}"/>
                </c:ext>
              </c:extLst>
            </c:dLbl>
            <c:dLbl>
              <c:idx val="10"/>
              <c:layout>
                <c:manualLayout>
                  <c:x val="1.1522633744855968E-2"/>
                  <c:y val="-3.108188882247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74-4D22-857F-FD7BE470EC8B}"/>
                </c:ext>
              </c:extLst>
            </c:dLbl>
            <c:dLbl>
              <c:idx val="11"/>
              <c:layout>
                <c:manualLayout>
                  <c:x val="3.4567901234568023E-2"/>
                  <c:y val="-2.39091452480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74-4D22-857F-FD7BE470EC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4.3</c:v>
                </c:pt>
                <c:pt idx="4">
                  <c:v>4.33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0B7-4218-B878-A69EE551F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441536"/>
        <c:axId val="63447424"/>
      </c:barChart>
      <c:catAx>
        <c:axId val="6344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447424"/>
        <c:crosses val="autoZero"/>
        <c:auto val="1"/>
        <c:lblAlgn val="ctr"/>
        <c:lblOffset val="100"/>
        <c:noMultiLvlLbl val="0"/>
      </c:catAx>
      <c:valAx>
        <c:axId val="63447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441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4991034070531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B7-4218-B878-A69EE551F9D5}"/>
                </c:ext>
              </c:extLst>
            </c:dLbl>
            <c:dLbl>
              <c:idx val="1"/>
              <c:layout>
                <c:manualLayout>
                  <c:x val="4.9382716049382715E-3"/>
                  <c:y val="-8.3682008368200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B7-4218-B878-A69EE551F9D5}"/>
                </c:ext>
              </c:extLst>
            </c:dLbl>
            <c:dLbl>
              <c:idx val="9"/>
              <c:layout>
                <c:manualLayout>
                  <c:x val="0"/>
                  <c:y val="-5.0209205020920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B7-4218-B878-A69EE551F9D5}"/>
                </c:ext>
              </c:extLst>
            </c:dLbl>
            <c:dLbl>
              <c:idx val="10"/>
              <c:layout>
                <c:manualLayout>
                  <c:x val="-6.5843621399176953E-3"/>
                  <c:y val="-4.781829049611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C2-4C36-9DD5-FD70E7E7BE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47.49</c:v>
                </c:pt>
                <c:pt idx="1">
                  <c:v>44.6</c:v>
                </c:pt>
                <c:pt idx="2">
                  <c:v>48.7</c:v>
                </c:pt>
                <c:pt idx="3">
                  <c:v>39.630000000000003</c:v>
                </c:pt>
                <c:pt idx="4">
                  <c:v>45.4</c:v>
                </c:pt>
                <c:pt idx="5">
                  <c:v>46.3</c:v>
                </c:pt>
                <c:pt idx="6">
                  <c:v>47.1</c:v>
                </c:pt>
                <c:pt idx="7">
                  <c:v>49.8</c:v>
                </c:pt>
                <c:pt idx="8">
                  <c:v>56.5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B7-4218-B878-A69EE551F9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ЯО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6460905349793636E-3"/>
                  <c:y val="-0.10280932456664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B7-4218-B878-A69EE551F9D5}"/>
                </c:ext>
              </c:extLst>
            </c:dLbl>
            <c:dLbl>
              <c:idx val="6"/>
              <c:layout>
                <c:manualLayout>
                  <c:x val="0"/>
                  <c:y val="-5.9772863120143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B7-4218-B878-A69EE551F9D5}"/>
                </c:ext>
              </c:extLst>
            </c:dLbl>
            <c:dLbl>
              <c:idx val="8"/>
              <c:layout>
                <c:manualLayout>
                  <c:x val="3.2921810699588477E-3"/>
                  <c:y val="-5.97728631201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B7-4218-B878-A69EE551F9D5}"/>
                </c:ext>
              </c:extLst>
            </c:dLbl>
            <c:dLbl>
              <c:idx val="10"/>
              <c:layout>
                <c:manualLayout>
                  <c:x val="1.1522633744855968E-2"/>
                  <c:y val="-3.108188882247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C2-4C36-9DD5-FD70E7E7BE59}"/>
                </c:ext>
              </c:extLst>
            </c:dLbl>
            <c:dLbl>
              <c:idx val="11"/>
              <c:layout>
                <c:manualLayout>
                  <c:x val="3.4567901234568023E-2"/>
                  <c:y val="-2.39091452480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C2-4C36-9DD5-FD70E7E7BE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46.67</c:v>
                </c:pt>
                <c:pt idx="1">
                  <c:v>45.5</c:v>
                </c:pt>
                <c:pt idx="2">
                  <c:v>47.9</c:v>
                </c:pt>
                <c:pt idx="3">
                  <c:v>47.59</c:v>
                </c:pt>
                <c:pt idx="4">
                  <c:v>48.9</c:v>
                </c:pt>
                <c:pt idx="5">
                  <c:v>47.7</c:v>
                </c:pt>
                <c:pt idx="6">
                  <c:v>46.2</c:v>
                </c:pt>
                <c:pt idx="7">
                  <c:v>51.3</c:v>
                </c:pt>
                <c:pt idx="8">
                  <c:v>58.92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0B7-4218-B878-A69EE551F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496192"/>
        <c:axId val="63497728"/>
      </c:barChart>
      <c:catAx>
        <c:axId val="6349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497728"/>
        <c:crosses val="autoZero"/>
        <c:auto val="1"/>
        <c:lblAlgn val="ctr"/>
        <c:lblOffset val="100"/>
        <c:noMultiLvlLbl val="0"/>
      </c:catAx>
      <c:valAx>
        <c:axId val="634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496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ТБ 2014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Лист1!$A$2:$A$36</c:f>
              <c:numCache>
                <c:formatCode>General</c:formatCode>
                <c:ptCount val="3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</c:numCache>
            </c:numRef>
          </c:xVal>
          <c:yVal>
            <c:numRef>
              <c:f>Лист1!$B$2:$B$36</c:f>
              <c:numCache>
                <c:formatCode>General</c:formatCode>
                <c:ptCount val="35"/>
                <c:pt idx="0">
                  <c:v>0</c:v>
                </c:pt>
                <c:pt idx="1">
                  <c:v>7</c:v>
                </c:pt>
                <c:pt idx="2">
                  <c:v>13</c:v>
                </c:pt>
                <c:pt idx="3">
                  <c:v>20</c:v>
                </c:pt>
                <c:pt idx="4">
                  <c:v>24</c:v>
                </c:pt>
                <c:pt idx="5">
                  <c:v>28</c:v>
                </c:pt>
                <c:pt idx="6">
                  <c:v>32</c:v>
                </c:pt>
                <c:pt idx="7">
                  <c:v>36</c:v>
                </c:pt>
                <c:pt idx="8">
                  <c:v>40</c:v>
                </c:pt>
                <c:pt idx="9">
                  <c:v>44</c:v>
                </c:pt>
                <c:pt idx="10">
                  <c:v>48</c:v>
                </c:pt>
                <c:pt idx="11">
                  <c:v>52</c:v>
                </c:pt>
                <c:pt idx="12">
                  <c:v>56</c:v>
                </c:pt>
                <c:pt idx="13">
                  <c:v>60</c:v>
                </c:pt>
                <c:pt idx="14">
                  <c:v>64</c:v>
                </c:pt>
                <c:pt idx="15">
                  <c:v>68</c:v>
                </c:pt>
                <c:pt idx="16">
                  <c:v>70</c:v>
                </c:pt>
                <c:pt idx="17">
                  <c:v>72</c:v>
                </c:pt>
                <c:pt idx="18">
                  <c:v>73</c:v>
                </c:pt>
                <c:pt idx="19">
                  <c:v>75</c:v>
                </c:pt>
                <c:pt idx="20">
                  <c:v>77</c:v>
                </c:pt>
                <c:pt idx="21">
                  <c:v>79</c:v>
                </c:pt>
                <c:pt idx="22">
                  <c:v>80</c:v>
                </c:pt>
                <c:pt idx="23">
                  <c:v>82</c:v>
                </c:pt>
                <c:pt idx="24">
                  <c:v>84</c:v>
                </c:pt>
                <c:pt idx="25">
                  <c:v>86</c:v>
                </c:pt>
                <c:pt idx="26">
                  <c:v>88</c:v>
                </c:pt>
                <c:pt idx="27">
                  <c:v>89</c:v>
                </c:pt>
                <c:pt idx="28">
                  <c:v>91</c:v>
                </c:pt>
                <c:pt idx="29">
                  <c:v>93</c:v>
                </c:pt>
                <c:pt idx="30">
                  <c:v>95</c:v>
                </c:pt>
                <c:pt idx="31">
                  <c:v>96</c:v>
                </c:pt>
                <c:pt idx="32">
                  <c:v>98</c:v>
                </c:pt>
                <c:pt idx="33">
                  <c:v>100</c:v>
                </c:pt>
                <c:pt idx="34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3A8-46F2-8A82-90A4E1944C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ТБ 2015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Лист1!$A$2:$A$36</c:f>
              <c:numCache>
                <c:formatCode>General</c:formatCode>
                <c:ptCount val="3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</c:numCache>
            </c:numRef>
          </c:xVal>
          <c:yVal>
            <c:numRef>
              <c:f>Лист1!$C$2:$C$36</c:f>
              <c:numCache>
                <c:formatCode>General</c:formatCode>
                <c:ptCount val="35"/>
                <c:pt idx="0">
                  <c:v>0</c:v>
                </c:pt>
                <c:pt idx="1">
                  <c:v>5</c:v>
                </c:pt>
                <c:pt idx="2">
                  <c:v>9</c:v>
                </c:pt>
                <c:pt idx="3">
                  <c:v>14</c:v>
                </c:pt>
                <c:pt idx="4">
                  <c:v>18</c:v>
                </c:pt>
                <c:pt idx="5">
                  <c:v>23</c:v>
                </c:pt>
                <c:pt idx="6">
                  <c:v>27</c:v>
                </c:pt>
                <c:pt idx="7">
                  <c:v>33</c:v>
                </c:pt>
                <c:pt idx="8">
                  <c:v>39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59</c:v>
                </c:pt>
                <c:pt idx="13">
                  <c:v>64</c:v>
                </c:pt>
                <c:pt idx="14">
                  <c:v>68</c:v>
                </c:pt>
                <c:pt idx="15">
                  <c:v>70</c:v>
                </c:pt>
                <c:pt idx="16">
                  <c:v>72</c:v>
                </c:pt>
                <c:pt idx="17">
                  <c:v>74</c:v>
                </c:pt>
                <c:pt idx="18">
                  <c:v>76</c:v>
                </c:pt>
                <c:pt idx="19">
                  <c:v>78</c:v>
                </c:pt>
                <c:pt idx="20">
                  <c:v>80</c:v>
                </c:pt>
                <c:pt idx="21">
                  <c:v>82</c:v>
                </c:pt>
                <c:pt idx="22">
                  <c:v>84</c:v>
                </c:pt>
                <c:pt idx="23">
                  <c:v>86</c:v>
                </c:pt>
                <c:pt idx="24">
                  <c:v>88</c:v>
                </c:pt>
                <c:pt idx="25">
                  <c:v>90</c:v>
                </c:pt>
                <c:pt idx="26">
                  <c:v>92</c:v>
                </c:pt>
                <c:pt idx="27">
                  <c:v>94</c:v>
                </c:pt>
                <c:pt idx="28">
                  <c:v>96</c:v>
                </c:pt>
                <c:pt idx="29">
                  <c:v>97</c:v>
                </c:pt>
                <c:pt idx="30">
                  <c:v>98</c:v>
                </c:pt>
                <c:pt idx="31">
                  <c:v>99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3A8-46F2-8A82-90A4E1944C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ТБ 2016</c:v>
                </c:pt>
              </c:strCache>
            </c:strRef>
          </c:tx>
          <c:spPr>
            <a:ln w="31750"/>
          </c:spPr>
          <c:xVal>
            <c:numRef>
              <c:f>Лист1!$A$2:$A$36</c:f>
              <c:numCache>
                <c:formatCode>General</c:formatCode>
                <c:ptCount val="3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</c:numCache>
            </c:numRef>
          </c:xVal>
          <c:yVal>
            <c:numRef>
              <c:f>Лист1!$D$2:$D$36</c:f>
              <c:numCache>
                <c:formatCode>General</c:formatCode>
                <c:ptCount val="35"/>
                <c:pt idx="0">
                  <c:v>0</c:v>
                </c:pt>
                <c:pt idx="6">
                  <c:v>27</c:v>
                </c:pt>
                <c:pt idx="13">
                  <c:v>68</c:v>
                </c:pt>
                <c:pt idx="32">
                  <c:v>100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3A8-46F2-8A82-90A4E1944CB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ТБ 2017-2020</c:v>
                </c:pt>
              </c:strCache>
            </c:strRef>
          </c:tx>
          <c:xVal>
            <c:numRef>
              <c:f>Лист1!$A$2:$A$36</c:f>
              <c:numCache>
                <c:formatCode>General</c:formatCode>
                <c:ptCount val="3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</c:numCache>
            </c:numRef>
          </c:xVal>
          <c:yVal>
            <c:numRef>
              <c:f>Лист1!$E$2:$E$36</c:f>
              <c:numCache>
                <c:formatCode>General</c:formatCode>
                <c:ptCount val="35"/>
                <c:pt idx="0">
                  <c:v>0</c:v>
                </c:pt>
                <c:pt idx="1">
                  <c:v>5</c:v>
                </c:pt>
                <c:pt idx="2">
                  <c:v>9</c:v>
                </c:pt>
                <c:pt idx="3">
                  <c:v>14</c:v>
                </c:pt>
                <c:pt idx="4">
                  <c:v>18</c:v>
                </c:pt>
                <c:pt idx="5">
                  <c:v>23</c:v>
                </c:pt>
                <c:pt idx="6">
                  <c:v>27</c:v>
                </c:pt>
                <c:pt idx="7">
                  <c:v>33</c:v>
                </c:pt>
                <c:pt idx="8">
                  <c:v>39</c:v>
                </c:pt>
                <c:pt idx="9">
                  <c:v>45</c:v>
                </c:pt>
                <c:pt idx="10">
                  <c:v>50</c:v>
                </c:pt>
                <c:pt idx="11">
                  <c:v>56</c:v>
                </c:pt>
                <c:pt idx="12">
                  <c:v>62</c:v>
                </c:pt>
                <c:pt idx="13">
                  <c:v>68</c:v>
                </c:pt>
                <c:pt idx="14">
                  <c:v>70</c:v>
                </c:pt>
                <c:pt idx="15">
                  <c:v>72</c:v>
                </c:pt>
                <c:pt idx="16">
                  <c:v>74</c:v>
                </c:pt>
                <c:pt idx="17">
                  <c:v>76</c:v>
                </c:pt>
                <c:pt idx="18">
                  <c:v>78</c:v>
                </c:pt>
                <c:pt idx="19">
                  <c:v>80</c:v>
                </c:pt>
                <c:pt idx="20">
                  <c:v>82</c:v>
                </c:pt>
                <c:pt idx="21">
                  <c:v>84</c:v>
                </c:pt>
                <c:pt idx="22">
                  <c:v>86</c:v>
                </c:pt>
                <c:pt idx="23">
                  <c:v>88</c:v>
                </c:pt>
                <c:pt idx="24">
                  <c:v>90</c:v>
                </c:pt>
                <c:pt idx="25">
                  <c:v>92</c:v>
                </c:pt>
                <c:pt idx="26">
                  <c:v>94</c:v>
                </c:pt>
                <c:pt idx="27">
                  <c:v>96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3A8-46F2-8A82-90A4E1944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78080"/>
        <c:axId val="66879872"/>
      </c:scatterChart>
      <c:valAx>
        <c:axId val="66878080"/>
        <c:scaling>
          <c:orientation val="minMax"/>
          <c:max val="3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79872"/>
        <c:crosses val="autoZero"/>
        <c:crossBetween val="midCat"/>
      </c:valAx>
      <c:valAx>
        <c:axId val="668798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78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математика!$C$1</c:f>
              <c:strCache>
                <c:ptCount val="1"/>
                <c:pt idx="0">
                  <c:v>2015 ЯО</c:v>
                </c:pt>
              </c:strCache>
            </c:strRef>
          </c:tx>
          <c:spPr>
            <a:ln w="12700"/>
          </c:spPr>
          <c:val>
            <c:numRef>
              <c:f>математика!$C$2:$C$20</c:f>
              <c:numCache>
                <c:formatCode>General</c:formatCode>
                <c:ptCount val="19"/>
                <c:pt idx="0">
                  <c:v>93.9</c:v>
                </c:pt>
                <c:pt idx="1">
                  <c:v>95.7</c:v>
                </c:pt>
                <c:pt idx="2">
                  <c:v>90</c:v>
                </c:pt>
                <c:pt idx="3">
                  <c:v>89.7</c:v>
                </c:pt>
                <c:pt idx="4">
                  <c:v>82</c:v>
                </c:pt>
                <c:pt idx="5">
                  <c:v>66.5</c:v>
                </c:pt>
                <c:pt idx="6">
                  <c:v>36.6</c:v>
                </c:pt>
                <c:pt idx="7">
                  <c:v>26.5</c:v>
                </c:pt>
                <c:pt idx="8">
                  <c:v>59.3</c:v>
                </c:pt>
                <c:pt idx="9">
                  <c:v>57.8</c:v>
                </c:pt>
                <c:pt idx="10">
                  <c:v>56.4</c:v>
                </c:pt>
                <c:pt idx="11">
                  <c:v>42</c:v>
                </c:pt>
                <c:pt idx="12">
                  <c:v>33.299999999999997</c:v>
                </c:pt>
                <c:pt idx="13">
                  <c:v>6.7</c:v>
                </c:pt>
                <c:pt idx="14">
                  <c:v>14</c:v>
                </c:pt>
                <c:pt idx="15">
                  <c:v>0.5</c:v>
                </c:pt>
                <c:pt idx="16">
                  <c:v>2</c:v>
                </c:pt>
                <c:pt idx="17">
                  <c:v>0.9</c:v>
                </c:pt>
                <c:pt idx="18">
                  <c:v>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338-4820-BC0D-E7739E52FD68}"/>
            </c:ext>
          </c:extLst>
        </c:ser>
        <c:ser>
          <c:idx val="1"/>
          <c:order val="1"/>
          <c:tx>
            <c:strRef>
              <c:f>математика!$D$1</c:f>
              <c:strCache>
                <c:ptCount val="1"/>
                <c:pt idx="0">
                  <c:v>2016 ЯО</c:v>
                </c:pt>
              </c:strCache>
            </c:strRef>
          </c:tx>
          <c:spPr>
            <a:ln w="12700"/>
          </c:spPr>
          <c:val>
            <c:numRef>
              <c:f>математика!$D$2:$D$20</c:f>
              <c:numCache>
                <c:formatCode>General</c:formatCode>
                <c:ptCount val="19"/>
                <c:pt idx="0">
                  <c:v>88.26</c:v>
                </c:pt>
                <c:pt idx="1">
                  <c:v>94.46</c:v>
                </c:pt>
                <c:pt idx="2">
                  <c:v>95.01</c:v>
                </c:pt>
                <c:pt idx="3">
                  <c:v>82.77</c:v>
                </c:pt>
                <c:pt idx="4">
                  <c:v>95.58</c:v>
                </c:pt>
                <c:pt idx="5">
                  <c:v>67.08</c:v>
                </c:pt>
                <c:pt idx="6">
                  <c:v>38.22</c:v>
                </c:pt>
                <c:pt idx="7">
                  <c:v>39.89</c:v>
                </c:pt>
                <c:pt idx="8">
                  <c:v>41.73</c:v>
                </c:pt>
                <c:pt idx="9">
                  <c:v>44.99</c:v>
                </c:pt>
                <c:pt idx="10">
                  <c:v>30.86</c:v>
                </c:pt>
                <c:pt idx="11">
                  <c:v>46.42</c:v>
                </c:pt>
                <c:pt idx="12">
                  <c:v>47.19</c:v>
                </c:pt>
                <c:pt idx="13">
                  <c:v>2.5</c:v>
                </c:pt>
                <c:pt idx="14">
                  <c:v>19.18</c:v>
                </c:pt>
                <c:pt idx="15">
                  <c:v>3.01</c:v>
                </c:pt>
                <c:pt idx="16">
                  <c:v>12.38</c:v>
                </c:pt>
                <c:pt idx="17">
                  <c:v>1.19</c:v>
                </c:pt>
                <c:pt idx="18">
                  <c:v>9.5500000000000007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338-4820-BC0D-E7739E52FD68}"/>
            </c:ext>
          </c:extLst>
        </c:ser>
        <c:ser>
          <c:idx val="2"/>
          <c:order val="2"/>
          <c:tx>
            <c:strRef>
              <c:f>математика!$E$1</c:f>
              <c:strCache>
                <c:ptCount val="1"/>
                <c:pt idx="0">
                  <c:v>2017 ЯО</c:v>
                </c:pt>
              </c:strCache>
            </c:strRef>
          </c:tx>
          <c:spPr>
            <a:ln w="12700"/>
          </c:spPr>
          <c:val>
            <c:numRef>
              <c:f>математика!$E$2:$E$20</c:f>
              <c:numCache>
                <c:formatCode>General</c:formatCode>
                <c:ptCount val="19"/>
                <c:pt idx="0">
                  <c:v>83.82</c:v>
                </c:pt>
                <c:pt idx="1">
                  <c:v>98.35</c:v>
                </c:pt>
                <c:pt idx="2">
                  <c:v>95.59</c:v>
                </c:pt>
                <c:pt idx="3">
                  <c:v>88.86</c:v>
                </c:pt>
                <c:pt idx="4">
                  <c:v>92.77</c:v>
                </c:pt>
                <c:pt idx="5">
                  <c:v>67.97</c:v>
                </c:pt>
                <c:pt idx="6">
                  <c:v>71</c:v>
                </c:pt>
                <c:pt idx="7">
                  <c:v>40.880000000000003</c:v>
                </c:pt>
                <c:pt idx="8">
                  <c:v>37.619999999999997</c:v>
                </c:pt>
                <c:pt idx="9">
                  <c:v>51.75</c:v>
                </c:pt>
                <c:pt idx="10">
                  <c:v>30.45</c:v>
                </c:pt>
                <c:pt idx="11">
                  <c:v>46.1</c:v>
                </c:pt>
                <c:pt idx="12">
                  <c:v>42.24</c:v>
                </c:pt>
                <c:pt idx="13">
                  <c:v>5.59</c:v>
                </c:pt>
                <c:pt idx="14">
                  <c:v>15.11</c:v>
                </c:pt>
                <c:pt idx="15">
                  <c:v>1.22</c:v>
                </c:pt>
                <c:pt idx="16">
                  <c:v>8.3000000000000007</c:v>
                </c:pt>
                <c:pt idx="17">
                  <c:v>1.71</c:v>
                </c:pt>
                <c:pt idx="18">
                  <c:v>5.38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338-4820-BC0D-E7739E52FD68}"/>
            </c:ext>
          </c:extLst>
        </c:ser>
        <c:ser>
          <c:idx val="3"/>
          <c:order val="3"/>
          <c:tx>
            <c:strRef>
              <c:f>математика!$F$1</c:f>
              <c:strCache>
                <c:ptCount val="1"/>
                <c:pt idx="0">
                  <c:v>2018 ЯО</c:v>
                </c:pt>
              </c:strCache>
            </c:strRef>
          </c:tx>
          <c:spPr>
            <a:ln w="12700"/>
          </c:spPr>
          <c:val>
            <c:numRef>
              <c:f>математика!$F$2:$F$20</c:f>
              <c:numCache>
                <c:formatCode>0.00</c:formatCode>
                <c:ptCount val="19"/>
                <c:pt idx="0">
                  <c:v>93.3</c:v>
                </c:pt>
                <c:pt idx="1">
                  <c:v>98.9</c:v>
                </c:pt>
                <c:pt idx="2">
                  <c:v>81.599999999999994</c:v>
                </c:pt>
                <c:pt idx="3">
                  <c:v>86</c:v>
                </c:pt>
                <c:pt idx="4">
                  <c:v>97.2</c:v>
                </c:pt>
                <c:pt idx="5">
                  <c:v>87.4</c:v>
                </c:pt>
                <c:pt idx="6">
                  <c:v>52.7</c:v>
                </c:pt>
                <c:pt idx="7">
                  <c:v>56.3</c:v>
                </c:pt>
                <c:pt idx="8">
                  <c:v>88</c:v>
                </c:pt>
                <c:pt idx="9">
                  <c:v>63.3</c:v>
                </c:pt>
                <c:pt idx="10">
                  <c:v>64.400000000000006</c:v>
                </c:pt>
                <c:pt idx="11">
                  <c:v>48.1</c:v>
                </c:pt>
                <c:pt idx="12">
                  <c:v>34.25</c:v>
                </c:pt>
                <c:pt idx="13">
                  <c:v>9.8000000000000007</c:v>
                </c:pt>
                <c:pt idx="14">
                  <c:v>18.149999999999999</c:v>
                </c:pt>
                <c:pt idx="15">
                  <c:v>8.0666666666666682</c:v>
                </c:pt>
                <c:pt idx="16">
                  <c:v>3.3666666666666671</c:v>
                </c:pt>
                <c:pt idx="17">
                  <c:v>1.5</c:v>
                </c:pt>
                <c:pt idx="18">
                  <c:v>0.82499999999999996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EC3-4E16-A40B-5AA683A2E193}"/>
            </c:ext>
          </c:extLst>
        </c:ser>
        <c:ser>
          <c:idx val="4"/>
          <c:order val="4"/>
          <c:tx>
            <c:strRef>
              <c:f>математика!$N$1</c:f>
              <c:strCache>
                <c:ptCount val="1"/>
                <c:pt idx="0">
                  <c:v>среднее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val>
            <c:numRef>
              <c:f>математика!$N$2:$N$20</c:f>
              <c:numCache>
                <c:formatCode>General</c:formatCode>
                <c:ptCount val="19"/>
                <c:pt idx="0">
                  <c:v>91.13600000000001</c:v>
                </c:pt>
                <c:pt idx="1">
                  <c:v>96.761999999999986</c:v>
                </c:pt>
                <c:pt idx="2">
                  <c:v>90.940000000000012</c:v>
                </c:pt>
                <c:pt idx="3">
                  <c:v>88.405999999999992</c:v>
                </c:pt>
                <c:pt idx="4">
                  <c:v>92.169999999999987</c:v>
                </c:pt>
                <c:pt idx="5">
                  <c:v>74.609999999999985</c:v>
                </c:pt>
                <c:pt idx="6">
                  <c:v>50.943999999999996</c:v>
                </c:pt>
                <c:pt idx="7">
                  <c:v>45.274000000000001</c:v>
                </c:pt>
                <c:pt idx="8">
                  <c:v>59.370000000000005</c:v>
                </c:pt>
                <c:pt idx="9">
                  <c:v>62.448</c:v>
                </c:pt>
                <c:pt idx="10">
                  <c:v>52.302</c:v>
                </c:pt>
                <c:pt idx="11">
                  <c:v>50.363999999999997</c:v>
                </c:pt>
                <c:pt idx="12">
                  <c:v>41.695999999999998</c:v>
                </c:pt>
                <c:pt idx="13">
                  <c:v>6.5980000000000008</c:v>
                </c:pt>
                <c:pt idx="14">
                  <c:v>18.507999999999999</c:v>
                </c:pt>
                <c:pt idx="15">
                  <c:v>3.0993333333333331</c:v>
                </c:pt>
                <c:pt idx="16">
                  <c:v>8.309333333333333</c:v>
                </c:pt>
                <c:pt idx="17">
                  <c:v>2.44</c:v>
                </c:pt>
                <c:pt idx="18">
                  <c:v>4.8309999999999995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D8-457D-A497-4EA0254A3984}"/>
            </c:ext>
          </c:extLst>
        </c:ser>
        <c:ser>
          <c:idx val="5"/>
          <c:order val="5"/>
          <c:tx>
            <c:strRef>
              <c:f>математика!$G$1</c:f>
              <c:strCache>
                <c:ptCount val="1"/>
                <c:pt idx="0">
                  <c:v>2019 ЯО</c:v>
                </c:pt>
              </c:strCache>
            </c:strRef>
          </c:tx>
          <c:spPr>
            <a:ln w="12700"/>
          </c:spPr>
          <c:val>
            <c:numRef>
              <c:f>математика!$G$2:$G$20</c:f>
              <c:numCache>
                <c:formatCode>General</c:formatCode>
                <c:ptCount val="19"/>
                <c:pt idx="0">
                  <c:v>96.4</c:v>
                </c:pt>
                <c:pt idx="1">
                  <c:v>96.4</c:v>
                </c:pt>
                <c:pt idx="2">
                  <c:v>92.5</c:v>
                </c:pt>
                <c:pt idx="3">
                  <c:v>94.7</c:v>
                </c:pt>
                <c:pt idx="4">
                  <c:v>93.3</c:v>
                </c:pt>
                <c:pt idx="5">
                  <c:v>84.1</c:v>
                </c:pt>
                <c:pt idx="6">
                  <c:v>56.2</c:v>
                </c:pt>
                <c:pt idx="7">
                  <c:v>62.8</c:v>
                </c:pt>
                <c:pt idx="8">
                  <c:v>70.2</c:v>
                </c:pt>
                <c:pt idx="9">
                  <c:v>94.4</c:v>
                </c:pt>
                <c:pt idx="10">
                  <c:v>79.400000000000006</c:v>
                </c:pt>
                <c:pt idx="11">
                  <c:v>69.2</c:v>
                </c:pt>
                <c:pt idx="12">
                  <c:v>51.5</c:v>
                </c:pt>
                <c:pt idx="13">
                  <c:v>8.4</c:v>
                </c:pt>
                <c:pt idx="14">
                  <c:v>26.1</c:v>
                </c:pt>
                <c:pt idx="15">
                  <c:v>2.7</c:v>
                </c:pt>
                <c:pt idx="16">
                  <c:v>15.5</c:v>
                </c:pt>
                <c:pt idx="17">
                  <c:v>6.9</c:v>
                </c:pt>
                <c:pt idx="18">
                  <c:v>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DC3-412E-A5F9-FDC63E342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02944"/>
        <c:axId val="142804480"/>
      </c:lineChart>
      <c:catAx>
        <c:axId val="142802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2804480"/>
        <c:crosses val="autoZero"/>
        <c:auto val="1"/>
        <c:lblAlgn val="ctr"/>
        <c:lblOffset val="100"/>
        <c:noMultiLvlLbl val="0"/>
      </c:catAx>
      <c:valAx>
        <c:axId val="1428044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8029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1. Простейшая текстовая задача</a:t>
            </a:r>
          </a:p>
        </c:rich>
      </c:tx>
      <c:layout>
        <c:manualLayout>
          <c:xMode val="edge"/>
          <c:yMode val="edge"/>
          <c:x val="6.5361111111111106E-2"/>
          <c:y val="3.703703703703703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заданиям'!$G$2</c:f>
              <c:strCache>
                <c:ptCount val="1"/>
                <c:pt idx="0">
                  <c:v>91,136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заданиям'!$B$2:$F$2</c:f>
              <c:numCache>
                <c:formatCode>General</c:formatCode>
                <c:ptCount val="5"/>
                <c:pt idx="0">
                  <c:v>93.9</c:v>
                </c:pt>
                <c:pt idx="1">
                  <c:v>88.26</c:v>
                </c:pt>
                <c:pt idx="2">
                  <c:v>83.82</c:v>
                </c:pt>
                <c:pt idx="3">
                  <c:v>93.3</c:v>
                </c:pt>
                <c:pt idx="4">
                  <c:v>96.4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C3-45AB-BB22-A0E523938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26496"/>
        <c:axId val="142828288"/>
      </c:lineChart>
      <c:catAx>
        <c:axId val="14282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828288"/>
        <c:crosses val="autoZero"/>
        <c:auto val="1"/>
        <c:lblAlgn val="ctr"/>
        <c:lblOffset val="100"/>
        <c:noMultiLvlLbl val="0"/>
      </c:catAx>
      <c:valAx>
        <c:axId val="142828288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826496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9209711286089235"/>
          <c:y val="0.50206510644502766"/>
          <c:w val="0.19190332458442694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2. Чтение графиков и диаграмм</a:t>
            </a:r>
          </a:p>
        </c:rich>
      </c:tx>
      <c:layout>
        <c:manualLayout>
          <c:xMode val="edge"/>
          <c:yMode val="edge"/>
          <c:x val="6.5361111111111106E-2"/>
          <c:y val="3.70370370370370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849518810148728E-2"/>
          <c:y val="0.18091462525517643"/>
          <c:w val="0.88337270341207352"/>
          <c:h val="0.68921660834062404"/>
        </c:manualLayout>
      </c:layout>
      <c:lineChart>
        <c:grouping val="standard"/>
        <c:varyColors val="0"/>
        <c:ser>
          <c:idx val="0"/>
          <c:order val="0"/>
          <c:tx>
            <c:strRef>
              <c:f>'математика по заданиям'!$G$3</c:f>
              <c:strCache>
                <c:ptCount val="1"/>
                <c:pt idx="0">
                  <c:v>96,762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заданиям'!$B$3:$F$3</c:f>
              <c:numCache>
                <c:formatCode>General</c:formatCode>
                <c:ptCount val="5"/>
                <c:pt idx="0">
                  <c:v>95.7</c:v>
                </c:pt>
                <c:pt idx="1">
                  <c:v>94.46</c:v>
                </c:pt>
                <c:pt idx="2">
                  <c:v>98.35</c:v>
                </c:pt>
                <c:pt idx="3">
                  <c:v>98.9</c:v>
                </c:pt>
                <c:pt idx="4">
                  <c:v>96.4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1DC-4A3B-A6CE-FCA414A7D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921088"/>
        <c:axId val="142926976"/>
      </c:lineChart>
      <c:catAx>
        <c:axId val="14292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926976"/>
        <c:crosses val="autoZero"/>
        <c:auto val="1"/>
        <c:lblAlgn val="ctr"/>
        <c:lblOffset val="100"/>
        <c:noMultiLvlLbl val="0"/>
      </c:catAx>
      <c:valAx>
        <c:axId val="142926976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921088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34160104986877"/>
          <c:y val="0.47698162729658794"/>
          <c:w val="0.19190332458442694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3. Квадратная решетка,</a:t>
            </a:r>
            <a:r>
              <a:rPr lang="ru-RU" baseline="0"/>
              <a:t> координатная плоскость</a:t>
            </a:r>
            <a:endParaRPr lang="ru-RU"/>
          </a:p>
        </c:rich>
      </c:tx>
      <c:layout>
        <c:manualLayout>
          <c:xMode val="edge"/>
          <c:yMode val="edge"/>
          <c:x val="7.6472222222222219E-2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заданиям'!$G$4</c:f>
              <c:strCache>
                <c:ptCount val="1"/>
                <c:pt idx="0">
                  <c:v>90,940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заданиям'!$B$4:$F$4</c:f>
              <c:numCache>
                <c:formatCode>General</c:formatCode>
                <c:ptCount val="5"/>
                <c:pt idx="0">
                  <c:v>90</c:v>
                </c:pt>
                <c:pt idx="1">
                  <c:v>95.01</c:v>
                </c:pt>
                <c:pt idx="2">
                  <c:v>95.59</c:v>
                </c:pt>
                <c:pt idx="3">
                  <c:v>81.599999999999994</c:v>
                </c:pt>
                <c:pt idx="4">
                  <c:v>92.5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E4D-449A-AA0A-8394A6EDC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978432"/>
        <c:axId val="142988416"/>
      </c:lineChart>
      <c:catAx>
        <c:axId val="14297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988416"/>
        <c:crosses val="autoZero"/>
        <c:auto val="1"/>
        <c:lblAlgn val="ctr"/>
        <c:lblOffset val="100"/>
        <c:noMultiLvlLbl val="0"/>
      </c:catAx>
      <c:valAx>
        <c:axId val="142988416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97843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025760380629543"/>
          <c:y val="0.56989954630891348"/>
          <c:w val="0.17076356529889192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4. Начала</a:t>
            </a:r>
            <a:r>
              <a:rPr lang="ru-RU" baseline="0"/>
              <a:t> теории вероятностей</a:t>
            </a:r>
            <a:endParaRPr lang="ru-RU"/>
          </a:p>
        </c:rich>
      </c:tx>
      <c:layout>
        <c:manualLayout>
          <c:xMode val="edge"/>
          <c:yMode val="edge"/>
          <c:x val="7.6472222222222219E-2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заданиям'!$G$5</c:f>
              <c:strCache>
                <c:ptCount val="1"/>
                <c:pt idx="0">
                  <c:v>88,406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заданиям'!$B$5:$F$5</c:f>
              <c:numCache>
                <c:formatCode>General</c:formatCode>
                <c:ptCount val="5"/>
                <c:pt idx="0">
                  <c:v>89.7</c:v>
                </c:pt>
                <c:pt idx="1">
                  <c:v>82.77</c:v>
                </c:pt>
                <c:pt idx="2">
                  <c:v>88.86</c:v>
                </c:pt>
                <c:pt idx="3">
                  <c:v>86</c:v>
                </c:pt>
                <c:pt idx="4">
                  <c:v>94.7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BC0-4B68-BBEE-C1028DCAC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19392"/>
        <c:axId val="143049856"/>
      </c:lineChart>
      <c:catAx>
        <c:axId val="14301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049856"/>
        <c:crosses val="autoZero"/>
        <c:auto val="1"/>
        <c:lblAlgn val="ctr"/>
        <c:lblOffset val="100"/>
        <c:noMultiLvlLbl val="0"/>
      </c:catAx>
      <c:valAx>
        <c:axId val="143049856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01939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2657970027327865"/>
          <c:y val="0.50206510644502766"/>
          <c:w val="0.17153366441665041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83-4717-B62D-EFFAD6BBCB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83-4717-B62D-EFFAD6BBCB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83-4717-B62D-EFFAD6BBCB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83-4717-B62D-EFFAD6BBCB33}"/>
              </c:ext>
            </c:extLst>
          </c:dPt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1.2999999999999999E-2</c:v>
                </c:pt>
                <c:pt idx="1">
                  <c:v>0.35099999999999998</c:v>
                </c:pt>
                <c:pt idx="2">
                  <c:v>0.48599999999999999</c:v>
                </c:pt>
                <c:pt idx="3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783-4717-B62D-EFFAD6BBC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5. Простейшие уравнения</a:t>
            </a:r>
          </a:p>
        </c:rich>
      </c:tx>
      <c:layout>
        <c:manualLayout>
          <c:xMode val="edge"/>
          <c:yMode val="edge"/>
          <c:x val="0.26165998916787025"/>
          <c:y val="2.160927697376028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заданиям'!$G$6</c:f>
              <c:strCache>
                <c:ptCount val="1"/>
                <c:pt idx="0">
                  <c:v>92,170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заданиям'!$B$6:$F$6</c:f>
              <c:numCache>
                <c:formatCode>General</c:formatCode>
                <c:ptCount val="5"/>
                <c:pt idx="0">
                  <c:v>82</c:v>
                </c:pt>
                <c:pt idx="1">
                  <c:v>95.58</c:v>
                </c:pt>
                <c:pt idx="2">
                  <c:v>92.77</c:v>
                </c:pt>
                <c:pt idx="3">
                  <c:v>97.2</c:v>
                </c:pt>
                <c:pt idx="4">
                  <c:v>93.3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BDC-4B07-B7E5-F921C1130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998336"/>
        <c:axId val="144032896"/>
      </c:lineChart>
      <c:catAx>
        <c:axId val="14399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032896"/>
        <c:crosses val="autoZero"/>
        <c:auto val="1"/>
        <c:lblAlgn val="ctr"/>
        <c:lblOffset val="100"/>
        <c:noMultiLvlLbl val="0"/>
      </c:catAx>
      <c:valAx>
        <c:axId val="144032896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998336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4661694030373069"/>
          <c:y val="0.50206510644502766"/>
          <c:w val="0.15338305969626931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6. Планиметрия</a:t>
            </a:r>
          </a:p>
        </c:rich>
      </c:tx>
      <c:layout>
        <c:manualLayout>
          <c:xMode val="edge"/>
          <c:yMode val="edge"/>
          <c:x val="7.6472222222222219E-2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заданиям'!$G$7</c:f>
              <c:strCache>
                <c:ptCount val="1"/>
                <c:pt idx="0">
                  <c:v>74,610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заданиям'!$B$7:$F$7</c:f>
              <c:numCache>
                <c:formatCode>General</c:formatCode>
                <c:ptCount val="5"/>
                <c:pt idx="0">
                  <c:v>66.5</c:v>
                </c:pt>
                <c:pt idx="1">
                  <c:v>67.08</c:v>
                </c:pt>
                <c:pt idx="2">
                  <c:v>67.97</c:v>
                </c:pt>
                <c:pt idx="3">
                  <c:v>87.4</c:v>
                </c:pt>
                <c:pt idx="4">
                  <c:v>84.1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3C6-4E88-B9B1-152A343DB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945088"/>
        <c:axId val="143950976"/>
      </c:lineChart>
      <c:catAx>
        <c:axId val="14394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950976"/>
        <c:crosses val="autoZero"/>
        <c:auto val="1"/>
        <c:lblAlgn val="ctr"/>
        <c:lblOffset val="100"/>
        <c:noMultiLvlLbl val="0"/>
      </c:catAx>
      <c:valAx>
        <c:axId val="143950976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945088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3496889895831683"/>
          <c:y val="0.49075839645935027"/>
          <c:w val="0.160831847811679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7. Производная и первообразная</a:t>
            </a:r>
          </a:p>
        </c:rich>
      </c:tx>
      <c:layout>
        <c:manualLayout>
          <c:xMode val="edge"/>
          <c:yMode val="edge"/>
          <c:x val="0.13854550388412265"/>
          <c:y val="4.166666666666666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заданиям'!$G$8</c:f>
              <c:strCache>
                <c:ptCount val="1"/>
                <c:pt idx="0">
                  <c:v>50,944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заданиям'!$B$8:$F$8</c:f>
              <c:numCache>
                <c:formatCode>General</c:formatCode>
                <c:ptCount val="5"/>
                <c:pt idx="0">
                  <c:v>36.6</c:v>
                </c:pt>
                <c:pt idx="1">
                  <c:v>38.22</c:v>
                </c:pt>
                <c:pt idx="2">
                  <c:v>71</c:v>
                </c:pt>
                <c:pt idx="3">
                  <c:v>52.7</c:v>
                </c:pt>
                <c:pt idx="4">
                  <c:v>56.2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C0-4FB7-805B-35761CBAA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54688"/>
        <c:axId val="144360576"/>
      </c:lineChart>
      <c:catAx>
        <c:axId val="14435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360576"/>
        <c:crosses val="autoZero"/>
        <c:auto val="1"/>
        <c:lblAlgn val="ctr"/>
        <c:lblOffset val="100"/>
        <c:noMultiLvlLbl val="0"/>
      </c:catAx>
      <c:valAx>
        <c:axId val="144360576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354688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0978254400304728"/>
          <c:y val="0.36207199200088885"/>
          <c:w val="0.17153366441665041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8. Стереометрия</a:t>
            </a:r>
          </a:p>
        </c:rich>
      </c:tx>
      <c:layout>
        <c:manualLayout>
          <c:xMode val="edge"/>
          <c:yMode val="edge"/>
          <c:x val="0.26517490184608733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заданиям'!$G$9</c:f>
              <c:strCache>
                <c:ptCount val="1"/>
                <c:pt idx="0">
                  <c:v>45,274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заданиям'!$B$9:$F$9</c:f>
              <c:numCache>
                <c:formatCode>General</c:formatCode>
                <c:ptCount val="5"/>
                <c:pt idx="0">
                  <c:v>26.5</c:v>
                </c:pt>
                <c:pt idx="1">
                  <c:v>39.89</c:v>
                </c:pt>
                <c:pt idx="2">
                  <c:v>40.880000000000003</c:v>
                </c:pt>
                <c:pt idx="3">
                  <c:v>56.3</c:v>
                </c:pt>
                <c:pt idx="4">
                  <c:v>62.8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6E6-4788-9B61-38AC31363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91552"/>
        <c:axId val="144422016"/>
      </c:lineChart>
      <c:catAx>
        <c:axId val="14439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422016"/>
        <c:crosses val="autoZero"/>
        <c:auto val="1"/>
        <c:lblAlgn val="ctr"/>
        <c:lblOffset val="100"/>
        <c:noMultiLvlLbl val="0"/>
      </c:catAx>
      <c:valAx>
        <c:axId val="144422016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39155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0566947738130101"/>
          <c:y val="0.37483416875249154"/>
          <c:w val="0.17153366441665041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9. Вычисления и преобразования</a:t>
            </a:r>
          </a:p>
        </c:rich>
      </c:tx>
      <c:layout>
        <c:manualLayout>
          <c:xMode val="edge"/>
          <c:yMode val="edge"/>
          <c:x val="0.19565287943559692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заданиям'!$G$10</c:f>
              <c:strCache>
                <c:ptCount val="1"/>
                <c:pt idx="0">
                  <c:v>59,370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заданиям'!$B$10:$F$10</c:f>
              <c:numCache>
                <c:formatCode>General</c:formatCode>
                <c:ptCount val="5"/>
                <c:pt idx="0">
                  <c:v>59.3</c:v>
                </c:pt>
                <c:pt idx="1">
                  <c:v>41.73</c:v>
                </c:pt>
                <c:pt idx="2">
                  <c:v>37.619999999999997</c:v>
                </c:pt>
                <c:pt idx="3">
                  <c:v>88</c:v>
                </c:pt>
                <c:pt idx="4">
                  <c:v>70.2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9B-401C-BDDB-D1E786F3E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448896"/>
        <c:axId val="144458880"/>
      </c:lineChart>
      <c:catAx>
        <c:axId val="14444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458880"/>
        <c:crosses val="autoZero"/>
        <c:auto val="1"/>
        <c:lblAlgn val="ctr"/>
        <c:lblOffset val="100"/>
        <c:noMultiLvlLbl val="0"/>
      </c:catAx>
      <c:valAx>
        <c:axId val="144458880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448896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9181868906803343"/>
          <c:y val="0.58076881014873138"/>
          <c:w val="0.17153366441665041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10. Задачи с прикладным содержанием</a:t>
            </a:r>
          </a:p>
        </c:rich>
      </c:tx>
      <c:layout>
        <c:manualLayout>
          <c:xMode val="edge"/>
          <c:yMode val="edge"/>
          <c:x val="0.19565287943559692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заданиям'!$G$11</c:f>
              <c:strCache>
                <c:ptCount val="1"/>
                <c:pt idx="0">
                  <c:v>62,448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заданиям'!$B$11:$F$11</c:f>
              <c:numCache>
                <c:formatCode>General</c:formatCode>
                <c:ptCount val="5"/>
                <c:pt idx="0">
                  <c:v>57.8</c:v>
                </c:pt>
                <c:pt idx="1">
                  <c:v>44.99</c:v>
                </c:pt>
                <c:pt idx="2">
                  <c:v>51.75</c:v>
                </c:pt>
                <c:pt idx="3">
                  <c:v>63.3</c:v>
                </c:pt>
                <c:pt idx="4">
                  <c:v>94.4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C1-44E9-9733-F56F21321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534912"/>
        <c:axId val="144540800"/>
      </c:lineChart>
      <c:catAx>
        <c:axId val="14453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540800"/>
        <c:crosses val="autoZero"/>
        <c:auto val="1"/>
        <c:lblAlgn val="ctr"/>
        <c:lblOffset val="100"/>
        <c:noMultiLvlLbl val="0"/>
      </c:catAx>
      <c:valAx>
        <c:axId val="144540800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53491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9181868906803343"/>
          <c:y val="0.58076881014873138"/>
          <c:w val="0.17153366441665041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11. Текстовые задачи</a:t>
            </a:r>
          </a:p>
        </c:rich>
      </c:tx>
      <c:layout>
        <c:manualLayout>
          <c:xMode val="edge"/>
          <c:yMode val="edge"/>
          <c:x val="0.19565287943559692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заданиям'!$G$12</c:f>
              <c:strCache>
                <c:ptCount val="1"/>
                <c:pt idx="0">
                  <c:v>52,302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заданиям'!$B$12:$F$12</c:f>
              <c:numCache>
                <c:formatCode>General</c:formatCode>
                <c:ptCount val="5"/>
                <c:pt idx="0">
                  <c:v>56.4</c:v>
                </c:pt>
                <c:pt idx="1">
                  <c:v>30.86</c:v>
                </c:pt>
                <c:pt idx="2">
                  <c:v>30.45</c:v>
                </c:pt>
                <c:pt idx="3">
                  <c:v>64.400000000000006</c:v>
                </c:pt>
                <c:pt idx="4">
                  <c:v>79.400000000000006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5BA-4DD9-A126-AAE476285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133504"/>
        <c:axId val="144151680"/>
      </c:lineChart>
      <c:catAx>
        <c:axId val="14413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151680"/>
        <c:crosses val="autoZero"/>
        <c:auto val="1"/>
        <c:lblAlgn val="ctr"/>
        <c:lblOffset val="100"/>
        <c:noMultiLvlLbl val="0"/>
      </c:catAx>
      <c:valAx>
        <c:axId val="144151680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133504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9181868906803343"/>
          <c:y val="0.58076881014873138"/>
          <c:w val="0.17153366441665041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12. Наибольшее</a:t>
            </a:r>
            <a:r>
              <a:rPr lang="ru-RU" baseline="0"/>
              <a:t> и наименьшее значение функций</a:t>
            </a:r>
            <a:endParaRPr lang="ru-RU"/>
          </a:p>
        </c:rich>
      </c:tx>
      <c:layout>
        <c:manualLayout>
          <c:xMode val="edge"/>
          <c:yMode val="edge"/>
          <c:x val="0.19565287943559692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заданиям'!$G$13</c:f>
              <c:strCache>
                <c:ptCount val="1"/>
                <c:pt idx="0">
                  <c:v>50,364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заданиям'!$B$13:$F$13</c:f>
              <c:numCache>
                <c:formatCode>General</c:formatCode>
                <c:ptCount val="5"/>
                <c:pt idx="0">
                  <c:v>42</c:v>
                </c:pt>
                <c:pt idx="1">
                  <c:v>46.42</c:v>
                </c:pt>
                <c:pt idx="2">
                  <c:v>46.1</c:v>
                </c:pt>
                <c:pt idx="3">
                  <c:v>48.1</c:v>
                </c:pt>
                <c:pt idx="4">
                  <c:v>69.2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3F-4A75-B29D-0FFED878A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186752"/>
        <c:axId val="144204928"/>
      </c:lineChart>
      <c:catAx>
        <c:axId val="14418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204928"/>
        <c:crosses val="autoZero"/>
        <c:auto val="1"/>
        <c:lblAlgn val="ctr"/>
        <c:lblOffset val="100"/>
        <c:noMultiLvlLbl val="0"/>
      </c:catAx>
      <c:valAx>
        <c:axId val="144204928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18675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622638420292479"/>
          <c:y val="0.27566136442356076"/>
          <c:w val="0.17153366441665041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13. Уравнения</a:t>
            </a:r>
          </a:p>
        </c:rich>
      </c:tx>
      <c:layout>
        <c:manualLayout>
          <c:xMode val="edge"/>
          <c:yMode val="edge"/>
          <c:x val="0.19565287943559692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заданиям'!$G$14</c:f>
              <c:strCache>
                <c:ptCount val="1"/>
                <c:pt idx="0">
                  <c:v>41,696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заданиям'!$B$14:$F$14</c:f>
              <c:numCache>
                <c:formatCode>General</c:formatCode>
                <c:ptCount val="5"/>
                <c:pt idx="0">
                  <c:v>33.299999999999997</c:v>
                </c:pt>
                <c:pt idx="1">
                  <c:v>47.19</c:v>
                </c:pt>
                <c:pt idx="2">
                  <c:v>42.24</c:v>
                </c:pt>
                <c:pt idx="3">
                  <c:v>34.25</c:v>
                </c:pt>
                <c:pt idx="4">
                  <c:v>51.5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59-4662-B60E-3DAFA61FC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44096"/>
        <c:axId val="144274560"/>
      </c:lineChart>
      <c:catAx>
        <c:axId val="14424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274560"/>
        <c:crosses val="autoZero"/>
        <c:auto val="1"/>
        <c:lblAlgn val="ctr"/>
        <c:lblOffset val="100"/>
        <c:noMultiLvlLbl val="0"/>
      </c:catAx>
      <c:valAx>
        <c:axId val="144274560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244096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436990095262371"/>
          <c:y val="0.38632436570428696"/>
          <c:w val="0.17153366441665041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14. Стереометрия</a:t>
            </a:r>
          </a:p>
        </c:rich>
      </c:tx>
      <c:layout>
        <c:manualLayout>
          <c:xMode val="edge"/>
          <c:yMode val="edge"/>
          <c:x val="0.19565287943559692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заданиям'!$G$15</c:f>
              <c:strCache>
                <c:ptCount val="1"/>
                <c:pt idx="0">
                  <c:v>6,598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заданиям'!$B$15:$F$15</c:f>
              <c:numCache>
                <c:formatCode>General</c:formatCode>
                <c:ptCount val="5"/>
                <c:pt idx="0">
                  <c:v>6.7</c:v>
                </c:pt>
                <c:pt idx="1">
                  <c:v>2.5</c:v>
                </c:pt>
                <c:pt idx="2">
                  <c:v>5.59</c:v>
                </c:pt>
                <c:pt idx="3">
                  <c:v>9.8000000000000007</c:v>
                </c:pt>
                <c:pt idx="4">
                  <c:v>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2A-4D12-B940-9081F8D11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596992"/>
        <c:axId val="144598528"/>
      </c:lineChart>
      <c:catAx>
        <c:axId val="14459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598528"/>
        <c:crosses val="autoZero"/>
        <c:auto val="1"/>
        <c:lblAlgn val="ctr"/>
        <c:lblOffset val="100"/>
        <c:noMultiLvlLbl val="0"/>
      </c:catAx>
      <c:valAx>
        <c:axId val="144598528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59699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436990095262371"/>
          <c:y val="0.40484288422280551"/>
          <c:w val="0.17153366441665041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EA-476A-AAC2-C503F8E78D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EA-476A-AAC2-C503F8E78D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EA-476A-AAC2-C503F8E78D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EA-476A-AAC2-C503F8E78D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1.9E-2</c:v>
                </c:pt>
                <c:pt idx="1">
                  <c:v>0.42799999999999999</c:v>
                </c:pt>
                <c:pt idx="2">
                  <c:v>0.40500000000000003</c:v>
                </c:pt>
                <c:pt idx="3">
                  <c:v>0.14799999999999999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EA-476A-AAC2-C503F8E78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15. Неравенства</a:t>
            </a:r>
          </a:p>
        </c:rich>
      </c:tx>
      <c:layout>
        <c:manualLayout>
          <c:xMode val="edge"/>
          <c:yMode val="edge"/>
          <c:x val="0.19565287943559692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заданиям'!$G$16</c:f>
              <c:strCache>
                <c:ptCount val="1"/>
                <c:pt idx="0">
                  <c:v>18,508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заданиям'!$B$16:$F$16</c:f>
              <c:numCache>
                <c:formatCode>General</c:formatCode>
                <c:ptCount val="5"/>
                <c:pt idx="0">
                  <c:v>14</c:v>
                </c:pt>
                <c:pt idx="1">
                  <c:v>19.18</c:v>
                </c:pt>
                <c:pt idx="2">
                  <c:v>15.11</c:v>
                </c:pt>
                <c:pt idx="3">
                  <c:v>18.149999999999999</c:v>
                </c:pt>
                <c:pt idx="4">
                  <c:v>26.1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F06-4FD0-BF3E-6B1A711A4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884096"/>
        <c:axId val="144885632"/>
      </c:lineChart>
      <c:catAx>
        <c:axId val="14488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885632"/>
        <c:crosses val="autoZero"/>
        <c:auto val="1"/>
        <c:lblAlgn val="ctr"/>
        <c:lblOffset val="100"/>
        <c:noMultiLvlLbl val="0"/>
      </c:catAx>
      <c:valAx>
        <c:axId val="144885632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884096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436990095262371"/>
          <c:y val="0.40484288422280551"/>
          <c:w val="0.17153366441665041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16. Планиметрия</a:t>
            </a:r>
          </a:p>
        </c:rich>
      </c:tx>
      <c:layout>
        <c:manualLayout>
          <c:xMode val="edge"/>
          <c:yMode val="edge"/>
          <c:x val="0.19565287943559692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заданиям'!$G$17</c:f>
              <c:strCache>
                <c:ptCount val="1"/>
                <c:pt idx="0">
                  <c:v>3,099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заданиям'!$B$17:$F$17</c:f>
              <c:numCache>
                <c:formatCode>General</c:formatCode>
                <c:ptCount val="5"/>
                <c:pt idx="0">
                  <c:v>0.5</c:v>
                </c:pt>
                <c:pt idx="1">
                  <c:v>3.01</c:v>
                </c:pt>
                <c:pt idx="2">
                  <c:v>1.22</c:v>
                </c:pt>
                <c:pt idx="3">
                  <c:v>8.0666666666666682</c:v>
                </c:pt>
                <c:pt idx="4">
                  <c:v>2.7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FD3-4CF0-9DDD-B6D1D7A37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704832"/>
        <c:axId val="143706368"/>
      </c:lineChart>
      <c:catAx>
        <c:axId val="14370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706368"/>
        <c:crosses val="autoZero"/>
        <c:auto val="1"/>
        <c:lblAlgn val="ctr"/>
        <c:lblOffset val="100"/>
        <c:noMultiLvlLbl val="0"/>
      </c:catAx>
      <c:valAx>
        <c:axId val="143706368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70483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436990095262371"/>
          <c:y val="0.40484288422280551"/>
          <c:w val="0.18086908784213104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17. Финансовая</a:t>
            </a:r>
            <a:r>
              <a:rPr lang="ru-RU" baseline="0"/>
              <a:t> математика (оптимизация)</a:t>
            </a:r>
            <a:endParaRPr lang="ru-RU"/>
          </a:p>
        </c:rich>
      </c:tx>
      <c:layout>
        <c:manualLayout>
          <c:xMode val="edge"/>
          <c:yMode val="edge"/>
          <c:x val="0.19565287943559692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заданиям'!$G$18</c:f>
              <c:strCache>
                <c:ptCount val="1"/>
                <c:pt idx="0">
                  <c:v>8,309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заданиям'!$B$18:$F$18</c:f>
              <c:numCache>
                <c:formatCode>General</c:formatCode>
                <c:ptCount val="5"/>
                <c:pt idx="0">
                  <c:v>2</c:v>
                </c:pt>
                <c:pt idx="1">
                  <c:v>12.38</c:v>
                </c:pt>
                <c:pt idx="2">
                  <c:v>8.3000000000000007</c:v>
                </c:pt>
                <c:pt idx="3">
                  <c:v>3.3666666666666671</c:v>
                </c:pt>
                <c:pt idx="4">
                  <c:v>15.5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FA-472F-B03B-BDE6CF723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783040"/>
        <c:axId val="143784576"/>
      </c:lineChart>
      <c:catAx>
        <c:axId val="14378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784576"/>
        <c:crosses val="autoZero"/>
        <c:auto val="1"/>
        <c:lblAlgn val="ctr"/>
        <c:lblOffset val="100"/>
        <c:noMultiLvlLbl val="0"/>
      </c:catAx>
      <c:valAx>
        <c:axId val="143784576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783040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436990095262371"/>
          <c:y val="0.40484288422280551"/>
          <c:w val="0.17153366441665041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18. Задача с параметром</a:t>
            </a:r>
          </a:p>
        </c:rich>
      </c:tx>
      <c:layout>
        <c:manualLayout>
          <c:xMode val="edge"/>
          <c:yMode val="edge"/>
          <c:x val="0.19565287943559692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заданиям'!$G$19</c:f>
              <c:strCache>
                <c:ptCount val="1"/>
                <c:pt idx="0">
                  <c:v>2,440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заданиям'!$B$19:$F$19</c:f>
              <c:numCache>
                <c:formatCode>General</c:formatCode>
                <c:ptCount val="5"/>
                <c:pt idx="0">
                  <c:v>0.9</c:v>
                </c:pt>
                <c:pt idx="1">
                  <c:v>1.19</c:v>
                </c:pt>
                <c:pt idx="2">
                  <c:v>1.71</c:v>
                </c:pt>
                <c:pt idx="3">
                  <c:v>1.5</c:v>
                </c:pt>
                <c:pt idx="4">
                  <c:v>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39-41FB-8034-B86464A37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709120"/>
        <c:axId val="144710656"/>
      </c:lineChart>
      <c:catAx>
        <c:axId val="14470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710656"/>
        <c:crosses val="autoZero"/>
        <c:auto val="1"/>
        <c:lblAlgn val="ctr"/>
        <c:lblOffset val="100"/>
        <c:noMultiLvlLbl val="0"/>
      </c:catAx>
      <c:valAx>
        <c:axId val="144710656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709120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436990095262371"/>
          <c:y val="0.40484288422280551"/>
          <c:w val="0.17153366441665041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19. Числа и их свойства</a:t>
            </a:r>
          </a:p>
        </c:rich>
      </c:tx>
      <c:layout>
        <c:manualLayout>
          <c:xMode val="edge"/>
          <c:yMode val="edge"/>
          <c:x val="0.19565287943559692"/>
          <c:y val="3.240740740740740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заданиям'!$G$20</c:f>
              <c:strCache>
                <c:ptCount val="1"/>
                <c:pt idx="0">
                  <c:v>4,831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заданиям'!$B$20:$F$20</c:f>
              <c:numCache>
                <c:formatCode>General</c:formatCode>
                <c:ptCount val="5"/>
                <c:pt idx="0">
                  <c:v>4.7</c:v>
                </c:pt>
                <c:pt idx="1">
                  <c:v>9.5500000000000007</c:v>
                </c:pt>
                <c:pt idx="2">
                  <c:v>5.38</c:v>
                </c:pt>
                <c:pt idx="3">
                  <c:v>0.82499999999999996</c:v>
                </c:pt>
                <c:pt idx="4">
                  <c:v>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9C-4259-91F2-66210C541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795520"/>
        <c:axId val="144797056"/>
      </c:lineChart>
      <c:catAx>
        <c:axId val="14479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797056"/>
        <c:crosses val="autoZero"/>
        <c:auto val="1"/>
        <c:lblAlgn val="ctr"/>
        <c:lblOffset val="100"/>
        <c:noMultiLvlLbl val="0"/>
      </c:catAx>
      <c:valAx>
        <c:axId val="144797056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795520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436990095262371"/>
          <c:y val="0.40484288422280551"/>
          <c:w val="0.17153366441665041"/>
          <c:h val="0.10610637212015164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разность </a:t>
            </a:r>
            <a:r>
              <a:rPr lang="ru-RU" dirty="0" smtClean="0"/>
              <a:t>ЯО-РФ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2018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chemeClr val="accent2"/>
                </a:solidFill>
              </a:rPr>
              <a:t>2019</a:t>
            </a:r>
            <a:endParaRPr lang="ru-RU" dirty="0">
              <a:solidFill>
                <a:schemeClr val="accent2"/>
              </a:solidFill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разность РФ-ЯО 2018</c:v>
                </c:pt>
              </c:strCache>
            </c:strRef>
          </c:tx>
          <c:xVal>
            <c:numRef>
              <c:f>Лист1!$A$2:$A$20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0.20000000000000284</c:v>
                </c:pt>
                <c:pt idx="1">
                  <c:v>3.0999999999999943</c:v>
                </c:pt>
                <c:pt idx="2">
                  <c:v>-5.2999999999999972</c:v>
                </c:pt>
                <c:pt idx="3">
                  <c:v>-1.5999999999999943</c:v>
                </c:pt>
                <c:pt idx="4">
                  <c:v>3.8999999999999915</c:v>
                </c:pt>
                <c:pt idx="5">
                  <c:v>9.3999999999999915</c:v>
                </c:pt>
                <c:pt idx="6">
                  <c:v>5.1000000000000014</c:v>
                </c:pt>
                <c:pt idx="7">
                  <c:v>3.6000000000000014</c:v>
                </c:pt>
                <c:pt idx="8">
                  <c:v>-1.4000000000000057</c:v>
                </c:pt>
                <c:pt idx="9">
                  <c:v>-3.6000000000000085</c:v>
                </c:pt>
                <c:pt idx="10">
                  <c:v>3.5</c:v>
                </c:pt>
                <c:pt idx="11">
                  <c:v>4.0999999999999943</c:v>
                </c:pt>
                <c:pt idx="12">
                  <c:v>5.6999999999999993</c:v>
                </c:pt>
                <c:pt idx="13">
                  <c:v>0.40000000000000036</c:v>
                </c:pt>
                <c:pt idx="14">
                  <c:v>5.6</c:v>
                </c:pt>
                <c:pt idx="15">
                  <c:v>4.5</c:v>
                </c:pt>
                <c:pt idx="16">
                  <c:v>1.0999999999999996</c:v>
                </c:pt>
                <c:pt idx="17">
                  <c:v>0.30000000000000004</c:v>
                </c:pt>
                <c:pt idx="18">
                  <c:v>-1.7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2A-4417-8DD6-595AE9BA82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разность РФ-ЯО 2019</c:v>
                </c:pt>
              </c:strCache>
            </c:strRef>
          </c:tx>
          <c:xVal>
            <c:numRef>
              <c:f>Лист1!$A$2:$A$20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Лист1!$C$2:$C$20</c:f>
              <c:numCache>
                <c:formatCode>General</c:formatCode>
                <c:ptCount val="19"/>
                <c:pt idx="0">
                  <c:v>0.90000000000000568</c:v>
                </c:pt>
                <c:pt idx="1">
                  <c:v>0.90000000000000568</c:v>
                </c:pt>
                <c:pt idx="2">
                  <c:v>-0.79999999999999716</c:v>
                </c:pt>
                <c:pt idx="3">
                  <c:v>-0.29999999999999716</c:v>
                </c:pt>
                <c:pt idx="4">
                  <c:v>-0.29999999999999716</c:v>
                </c:pt>
                <c:pt idx="5">
                  <c:v>3.5</c:v>
                </c:pt>
                <c:pt idx="6">
                  <c:v>-5.2999999999999972</c:v>
                </c:pt>
                <c:pt idx="7">
                  <c:v>-3.9000000000000057</c:v>
                </c:pt>
                <c:pt idx="8">
                  <c:v>-4.5999999999999943</c:v>
                </c:pt>
                <c:pt idx="9">
                  <c:v>7.5</c:v>
                </c:pt>
                <c:pt idx="10">
                  <c:v>6.7000000000000028</c:v>
                </c:pt>
                <c:pt idx="11">
                  <c:v>8.4000000000000057</c:v>
                </c:pt>
                <c:pt idx="12">
                  <c:v>6.2000000000000028</c:v>
                </c:pt>
                <c:pt idx="13">
                  <c:v>2.8000000000000007</c:v>
                </c:pt>
                <c:pt idx="14">
                  <c:v>5.3000000000000007</c:v>
                </c:pt>
                <c:pt idx="15">
                  <c:v>0</c:v>
                </c:pt>
                <c:pt idx="16">
                  <c:v>9.9999999999999645E-2</c:v>
                </c:pt>
                <c:pt idx="17">
                  <c:v>2.7</c:v>
                </c:pt>
                <c:pt idx="18">
                  <c:v>0.5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943-4B5E-92CC-9E9CB5387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930368"/>
        <c:axId val="69989504"/>
      </c:scatterChart>
      <c:valAx>
        <c:axId val="69930368"/>
        <c:scaling>
          <c:orientation val="minMax"/>
          <c:max val="19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9989504"/>
        <c:crosses val="autoZero"/>
        <c:crossBetween val="midCat"/>
        <c:majorUnit val="1"/>
      </c:valAx>
      <c:valAx>
        <c:axId val="69989504"/>
        <c:scaling>
          <c:orientation val="minMax"/>
          <c:max val="10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9303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Результаты</a:t>
            </a:r>
            <a:r>
              <a:rPr lang="ru-RU" baseline="0"/>
              <a:t> по группам обучающихся</a:t>
            </a:r>
            <a:endParaRPr lang="ru-RU"/>
          </a:p>
        </c:rich>
      </c:tx>
      <c:layout>
        <c:manualLayout>
          <c:xMode val="edge"/>
          <c:yMode val="edge"/>
          <c:x val="0.27584074267519215"/>
          <c:y val="2.203856111911928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Лист1!$B$23</c:f>
              <c:strCache>
                <c:ptCount val="1"/>
                <c:pt idx="0">
                  <c:v>ср.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Лист1!$B$24:$B$42</c:f>
              <c:numCache>
                <c:formatCode>General</c:formatCode>
                <c:ptCount val="19"/>
                <c:pt idx="0">
                  <c:v>93.5</c:v>
                </c:pt>
                <c:pt idx="1">
                  <c:v>99</c:v>
                </c:pt>
                <c:pt idx="2">
                  <c:v>81.900000000000006</c:v>
                </c:pt>
                <c:pt idx="3">
                  <c:v>85.9</c:v>
                </c:pt>
                <c:pt idx="4">
                  <c:v>97.3</c:v>
                </c:pt>
                <c:pt idx="5">
                  <c:v>87.6</c:v>
                </c:pt>
                <c:pt idx="6">
                  <c:v>53</c:v>
                </c:pt>
                <c:pt idx="7">
                  <c:v>56.4</c:v>
                </c:pt>
                <c:pt idx="8">
                  <c:v>88.3</c:v>
                </c:pt>
                <c:pt idx="9">
                  <c:v>63.3</c:v>
                </c:pt>
                <c:pt idx="10">
                  <c:v>64.7</c:v>
                </c:pt>
                <c:pt idx="11">
                  <c:v>48.3</c:v>
                </c:pt>
                <c:pt idx="12">
                  <c:v>34.4</c:v>
                </c:pt>
                <c:pt idx="13">
                  <c:v>9.8000000000000007</c:v>
                </c:pt>
                <c:pt idx="14">
                  <c:v>18.2</c:v>
                </c:pt>
                <c:pt idx="15">
                  <c:v>8.1</c:v>
                </c:pt>
                <c:pt idx="16">
                  <c:v>3.3</c:v>
                </c:pt>
                <c:pt idx="17">
                  <c:v>1.5</c:v>
                </c:pt>
                <c:pt idx="18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A93-42CA-8EAD-ECF15400BE66}"/>
            </c:ext>
          </c:extLst>
        </c:ser>
        <c:ser>
          <c:idx val="1"/>
          <c:order val="1"/>
          <c:tx>
            <c:strRef>
              <c:f>Лист1!$C$23</c:f>
              <c:strCache>
                <c:ptCount val="1"/>
                <c:pt idx="0">
                  <c:v>&lt;27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Лист1!$C$24:$C$42</c:f>
              <c:numCache>
                <c:formatCode>General</c:formatCode>
                <c:ptCount val="19"/>
                <c:pt idx="0">
                  <c:v>71.099999999999994</c:v>
                </c:pt>
                <c:pt idx="1">
                  <c:v>96.1</c:v>
                </c:pt>
                <c:pt idx="2">
                  <c:v>32</c:v>
                </c:pt>
                <c:pt idx="3">
                  <c:v>38.299999999999997</c:v>
                </c:pt>
                <c:pt idx="4">
                  <c:v>70.3</c:v>
                </c:pt>
                <c:pt idx="5">
                  <c:v>39.799999999999997</c:v>
                </c:pt>
                <c:pt idx="6">
                  <c:v>4.7</c:v>
                </c:pt>
                <c:pt idx="7">
                  <c:v>31.3</c:v>
                </c:pt>
                <c:pt idx="8">
                  <c:v>32.799999999999997</c:v>
                </c:pt>
                <c:pt idx="9">
                  <c:v>12.5</c:v>
                </c:pt>
                <c:pt idx="10">
                  <c:v>5.5</c:v>
                </c:pt>
                <c:pt idx="11">
                  <c:v>0</c:v>
                </c:pt>
                <c:pt idx="12">
                  <c:v>0</c:v>
                </c:pt>
                <c:pt idx="13">
                  <c:v>0.4</c:v>
                </c:pt>
                <c:pt idx="14">
                  <c:v>0</c:v>
                </c:pt>
                <c:pt idx="15">
                  <c:v>0.3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A93-42CA-8EAD-ECF15400BE66}"/>
            </c:ext>
          </c:extLst>
        </c:ser>
        <c:ser>
          <c:idx val="2"/>
          <c:order val="2"/>
          <c:tx>
            <c:strRef>
              <c:f>Лист1!$E$23</c:f>
              <c:strCache>
                <c:ptCount val="1"/>
                <c:pt idx="0">
                  <c:v>61-80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Лист1!$A$24:$A$42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Лист1!$E$24:$E$42</c:f>
              <c:numCache>
                <c:formatCode>General</c:formatCode>
                <c:ptCount val="19"/>
                <c:pt idx="0">
                  <c:v>97.4</c:v>
                </c:pt>
                <c:pt idx="1">
                  <c:v>99.3</c:v>
                </c:pt>
                <c:pt idx="2">
                  <c:v>94.3</c:v>
                </c:pt>
                <c:pt idx="3">
                  <c:v>96.1</c:v>
                </c:pt>
                <c:pt idx="4">
                  <c:v>99.7</c:v>
                </c:pt>
                <c:pt idx="5">
                  <c:v>96.9</c:v>
                </c:pt>
                <c:pt idx="6">
                  <c:v>79.900000000000006</c:v>
                </c:pt>
                <c:pt idx="7">
                  <c:v>66.599999999999994</c:v>
                </c:pt>
                <c:pt idx="8">
                  <c:v>98</c:v>
                </c:pt>
                <c:pt idx="9">
                  <c:v>79.7</c:v>
                </c:pt>
                <c:pt idx="10">
                  <c:v>91.5</c:v>
                </c:pt>
                <c:pt idx="11">
                  <c:v>83.5</c:v>
                </c:pt>
                <c:pt idx="12">
                  <c:v>78.3</c:v>
                </c:pt>
                <c:pt idx="13">
                  <c:v>19.7</c:v>
                </c:pt>
                <c:pt idx="14">
                  <c:v>41.2</c:v>
                </c:pt>
                <c:pt idx="15">
                  <c:v>14.3</c:v>
                </c:pt>
                <c:pt idx="16">
                  <c:v>4.8</c:v>
                </c:pt>
                <c:pt idx="17">
                  <c:v>1.9</c:v>
                </c:pt>
                <c:pt idx="18">
                  <c:v>0.9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A93-42CA-8EAD-ECF15400BE66}"/>
            </c:ext>
          </c:extLst>
        </c:ser>
        <c:ser>
          <c:idx val="3"/>
          <c:order val="3"/>
          <c:tx>
            <c:strRef>
              <c:f>Лист1!$F$23</c:f>
              <c:strCache>
                <c:ptCount val="1"/>
                <c:pt idx="0">
                  <c:v>81-100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Лист1!$A$24:$A$42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Лист1!$F$24:$F$42</c:f>
              <c:numCache>
                <c:formatCode>General</c:formatCode>
                <c:ptCount val="19"/>
                <c:pt idx="0">
                  <c:v>98.8</c:v>
                </c:pt>
                <c:pt idx="1">
                  <c:v>98.8</c:v>
                </c:pt>
                <c:pt idx="2">
                  <c:v>95.3</c:v>
                </c:pt>
                <c:pt idx="3">
                  <c:v>97.7</c:v>
                </c:pt>
                <c:pt idx="4">
                  <c:v>100</c:v>
                </c:pt>
                <c:pt idx="5">
                  <c:v>97.7</c:v>
                </c:pt>
                <c:pt idx="6">
                  <c:v>90.7</c:v>
                </c:pt>
                <c:pt idx="7">
                  <c:v>87.2</c:v>
                </c:pt>
                <c:pt idx="8">
                  <c:v>98.8</c:v>
                </c:pt>
                <c:pt idx="9">
                  <c:v>97.7</c:v>
                </c:pt>
                <c:pt idx="10">
                  <c:v>98.8</c:v>
                </c:pt>
                <c:pt idx="11">
                  <c:v>96.5</c:v>
                </c:pt>
                <c:pt idx="12">
                  <c:v>98.3</c:v>
                </c:pt>
                <c:pt idx="13">
                  <c:v>81.400000000000006</c:v>
                </c:pt>
                <c:pt idx="14">
                  <c:v>89</c:v>
                </c:pt>
                <c:pt idx="15">
                  <c:v>57.4</c:v>
                </c:pt>
                <c:pt idx="16">
                  <c:v>58.5</c:v>
                </c:pt>
                <c:pt idx="17">
                  <c:v>28.8</c:v>
                </c:pt>
                <c:pt idx="18">
                  <c:v>15.1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A93-42CA-8EAD-ECF15400BE66}"/>
            </c:ext>
          </c:extLst>
        </c:ser>
        <c:ser>
          <c:idx val="4"/>
          <c:order val="4"/>
          <c:tx>
            <c:strRef>
              <c:f>Лист1!$D$23</c:f>
              <c:strCache>
                <c:ptCount val="1"/>
                <c:pt idx="0">
                  <c:v>28-60</c:v>
                </c:pt>
              </c:strCache>
            </c:strRef>
          </c:tx>
          <c:xVal>
            <c:numRef>
              <c:f>Лист1!$A$24:$A$42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Лист1!$D$24:$D$42</c:f>
              <c:numCache>
                <c:formatCode>General</c:formatCode>
                <c:ptCount val="19"/>
                <c:pt idx="0">
                  <c:v>99.294931576279794</c:v>
                </c:pt>
                <c:pt idx="1">
                  <c:v>100.05291434363915</c:v>
                </c:pt>
                <c:pt idx="2">
                  <c:v>88.082716675114042</c:v>
                </c:pt>
                <c:pt idx="3">
                  <c:v>93.366903193106921</c:v>
                </c:pt>
                <c:pt idx="4">
                  <c:v>99.633857070451072</c:v>
                </c:pt>
                <c:pt idx="5">
                  <c:v>95.668220983274182</c:v>
                </c:pt>
                <c:pt idx="6">
                  <c:v>49.386061834769386</c:v>
                </c:pt>
                <c:pt idx="7">
                  <c:v>59.747541814495698</c:v>
                </c:pt>
                <c:pt idx="8">
                  <c:v>97.017638114546372</c:v>
                </c:pt>
                <c:pt idx="9">
                  <c:v>66.604308160162191</c:v>
                </c:pt>
                <c:pt idx="10">
                  <c:v>63.156715661429295</c:v>
                </c:pt>
                <c:pt idx="11">
                  <c:v>40.087176887987837</c:v>
                </c:pt>
                <c:pt idx="12">
                  <c:v>19.3386720729853</c:v>
                </c:pt>
                <c:pt idx="13">
                  <c:v>9.3364926507856065</c:v>
                </c:pt>
                <c:pt idx="14">
                  <c:v>12.026862645717182</c:v>
                </c:pt>
                <c:pt idx="15">
                  <c:v>8.3847947288393296</c:v>
                </c:pt>
                <c:pt idx="16">
                  <c:v>5.5871768879878356</c:v>
                </c:pt>
                <c:pt idx="17">
                  <c:v>2.7971109984794733</c:v>
                </c:pt>
                <c:pt idx="18">
                  <c:v>1.5435377597567155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780-4B90-84D8-ED47F67B2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209216"/>
        <c:axId val="145210752"/>
      </c:scatterChart>
      <c:valAx>
        <c:axId val="145209216"/>
        <c:scaling>
          <c:orientation val="minMax"/>
          <c:max val="1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210752"/>
        <c:crosses val="autoZero"/>
        <c:crossBetween val="midCat"/>
        <c:majorUnit val="1"/>
      </c:valAx>
      <c:valAx>
        <c:axId val="14521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209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Результаты</a:t>
            </a:r>
            <a:r>
              <a:rPr lang="ru-RU" baseline="0"/>
              <a:t> по группам обучающихся 2019</a:t>
            </a:r>
          </a:p>
        </c:rich>
      </c:tx>
      <c:layout>
        <c:manualLayout>
          <c:xMode val="edge"/>
          <c:yMode val="edge"/>
          <c:x val="0.27584074267519215"/>
          <c:y val="2.203856111911928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математика!$B$23</c:f>
              <c:strCache>
                <c:ptCount val="1"/>
                <c:pt idx="0">
                  <c:v>ср.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математика!$A$24:$A$42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математика!$B$46:$B$64</c:f>
              <c:numCache>
                <c:formatCode>General</c:formatCode>
                <c:ptCount val="19"/>
                <c:pt idx="0">
                  <c:v>96.4</c:v>
                </c:pt>
                <c:pt idx="1">
                  <c:v>96.4</c:v>
                </c:pt>
                <c:pt idx="2">
                  <c:v>92.5</c:v>
                </c:pt>
                <c:pt idx="3">
                  <c:v>94.7</c:v>
                </c:pt>
                <c:pt idx="4">
                  <c:v>93.3</c:v>
                </c:pt>
                <c:pt idx="5">
                  <c:v>84.1</c:v>
                </c:pt>
                <c:pt idx="6">
                  <c:v>56.2</c:v>
                </c:pt>
                <c:pt idx="7">
                  <c:v>62.8</c:v>
                </c:pt>
                <c:pt idx="8">
                  <c:v>70.2</c:v>
                </c:pt>
                <c:pt idx="9">
                  <c:v>94.4</c:v>
                </c:pt>
                <c:pt idx="10">
                  <c:v>79.400000000000006</c:v>
                </c:pt>
                <c:pt idx="11">
                  <c:v>69.2</c:v>
                </c:pt>
                <c:pt idx="12">
                  <c:v>51.5</c:v>
                </c:pt>
                <c:pt idx="13">
                  <c:v>8.4</c:v>
                </c:pt>
                <c:pt idx="14">
                  <c:v>26.1</c:v>
                </c:pt>
                <c:pt idx="15">
                  <c:v>2.7</c:v>
                </c:pt>
                <c:pt idx="16">
                  <c:v>15.5</c:v>
                </c:pt>
                <c:pt idx="17">
                  <c:v>6.9</c:v>
                </c:pt>
                <c:pt idx="18">
                  <c:v>3.7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2E3-4C3A-AC0A-657F37107470}"/>
            </c:ext>
          </c:extLst>
        </c:ser>
        <c:ser>
          <c:idx val="1"/>
          <c:order val="1"/>
          <c:tx>
            <c:strRef>
              <c:f>математика!$C$23</c:f>
              <c:strCache>
                <c:ptCount val="1"/>
                <c:pt idx="0">
                  <c:v>&lt;27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математика!$A$24:$A$42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математика!$C$46:$C$64</c:f>
              <c:numCache>
                <c:formatCode>General</c:formatCode>
                <c:ptCount val="19"/>
                <c:pt idx="0">
                  <c:v>76.3</c:v>
                </c:pt>
                <c:pt idx="1">
                  <c:v>82.7</c:v>
                </c:pt>
                <c:pt idx="2">
                  <c:v>43.9</c:v>
                </c:pt>
                <c:pt idx="3">
                  <c:v>46.8</c:v>
                </c:pt>
                <c:pt idx="4">
                  <c:v>30.9</c:v>
                </c:pt>
                <c:pt idx="5">
                  <c:v>27.3</c:v>
                </c:pt>
                <c:pt idx="6">
                  <c:v>3.6</c:v>
                </c:pt>
                <c:pt idx="7">
                  <c:v>5</c:v>
                </c:pt>
                <c:pt idx="8">
                  <c:v>7.2</c:v>
                </c:pt>
                <c:pt idx="9">
                  <c:v>65.5</c:v>
                </c:pt>
                <c:pt idx="10">
                  <c:v>13.7</c:v>
                </c:pt>
                <c:pt idx="11">
                  <c:v>2.2000000000000002</c:v>
                </c:pt>
                <c:pt idx="12">
                  <c:v>0.7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2E3-4C3A-AC0A-657F37107470}"/>
            </c:ext>
          </c:extLst>
        </c:ser>
        <c:ser>
          <c:idx val="2"/>
          <c:order val="2"/>
          <c:tx>
            <c:strRef>
              <c:f>математика!$E$23</c:f>
              <c:strCache>
                <c:ptCount val="1"/>
                <c:pt idx="0">
                  <c:v>61-80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математика!$A$24:$A$42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математика!$E$46:$E$64</c:f>
              <c:numCache>
                <c:formatCode>General</c:formatCode>
                <c:ptCount val="19"/>
                <c:pt idx="0">
                  <c:v>98.9</c:v>
                </c:pt>
                <c:pt idx="1">
                  <c:v>98.2</c:v>
                </c:pt>
                <c:pt idx="2">
                  <c:v>97.5</c:v>
                </c:pt>
                <c:pt idx="3">
                  <c:v>99</c:v>
                </c:pt>
                <c:pt idx="4">
                  <c:v>99.5</c:v>
                </c:pt>
                <c:pt idx="5">
                  <c:v>96</c:v>
                </c:pt>
                <c:pt idx="6">
                  <c:v>76.400000000000006</c:v>
                </c:pt>
                <c:pt idx="7">
                  <c:v>87</c:v>
                </c:pt>
                <c:pt idx="8">
                  <c:v>92.2</c:v>
                </c:pt>
                <c:pt idx="9">
                  <c:v>97.3</c:v>
                </c:pt>
                <c:pt idx="10">
                  <c:v>94.9</c:v>
                </c:pt>
                <c:pt idx="11">
                  <c:v>90.6</c:v>
                </c:pt>
                <c:pt idx="12">
                  <c:v>83.4</c:v>
                </c:pt>
                <c:pt idx="13">
                  <c:v>9.4</c:v>
                </c:pt>
                <c:pt idx="14">
                  <c:v>38.299999999999997</c:v>
                </c:pt>
                <c:pt idx="15">
                  <c:v>0.6</c:v>
                </c:pt>
                <c:pt idx="16">
                  <c:v>16.399999999999999</c:v>
                </c:pt>
                <c:pt idx="17">
                  <c:v>2.9</c:v>
                </c:pt>
                <c:pt idx="18">
                  <c:v>2.8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2E3-4C3A-AC0A-657F37107470}"/>
            </c:ext>
          </c:extLst>
        </c:ser>
        <c:ser>
          <c:idx val="3"/>
          <c:order val="3"/>
          <c:tx>
            <c:strRef>
              <c:f>математика!$F$23</c:f>
              <c:strCache>
                <c:ptCount val="1"/>
                <c:pt idx="0">
                  <c:v>81-100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математика!$A$24:$A$42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математика!$F$46:$F$64</c:f>
              <c:numCache>
                <c:formatCode>General</c:formatCode>
                <c:ptCount val="19"/>
                <c:pt idx="0">
                  <c:v>99.7</c:v>
                </c:pt>
                <c:pt idx="1">
                  <c:v>99</c:v>
                </c:pt>
                <c:pt idx="2">
                  <c:v>98.4</c:v>
                </c:pt>
                <c:pt idx="3">
                  <c:v>99.4</c:v>
                </c:pt>
                <c:pt idx="4">
                  <c:v>100</c:v>
                </c:pt>
                <c:pt idx="5">
                  <c:v>99.4</c:v>
                </c:pt>
                <c:pt idx="6">
                  <c:v>92.2</c:v>
                </c:pt>
                <c:pt idx="7">
                  <c:v>98.4</c:v>
                </c:pt>
                <c:pt idx="8">
                  <c:v>97.1</c:v>
                </c:pt>
                <c:pt idx="9">
                  <c:v>99.4</c:v>
                </c:pt>
                <c:pt idx="10">
                  <c:v>97.1</c:v>
                </c:pt>
                <c:pt idx="11">
                  <c:v>97.1</c:v>
                </c:pt>
                <c:pt idx="12">
                  <c:v>93.8</c:v>
                </c:pt>
                <c:pt idx="13">
                  <c:v>41.2</c:v>
                </c:pt>
                <c:pt idx="14">
                  <c:v>90.9</c:v>
                </c:pt>
                <c:pt idx="15">
                  <c:v>25</c:v>
                </c:pt>
                <c:pt idx="16">
                  <c:v>84.6</c:v>
                </c:pt>
                <c:pt idx="17">
                  <c:v>59.1</c:v>
                </c:pt>
                <c:pt idx="18">
                  <c:v>24.1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2E3-4C3A-AC0A-657F37107470}"/>
            </c:ext>
          </c:extLst>
        </c:ser>
        <c:ser>
          <c:idx val="4"/>
          <c:order val="4"/>
          <c:tx>
            <c:strRef>
              <c:f>математика!$D$23</c:f>
              <c:strCache>
                <c:ptCount val="1"/>
                <c:pt idx="0">
                  <c:v>28-60</c:v>
                </c:pt>
              </c:strCache>
            </c:strRef>
          </c:tx>
          <c:xVal>
            <c:numRef>
              <c:f>математика!$A$24:$A$42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математика!$D$46:$D$64</c:f>
              <c:numCache>
                <c:formatCode>General</c:formatCode>
                <c:ptCount val="19"/>
                <c:pt idx="0">
                  <c:v>94.9</c:v>
                </c:pt>
                <c:pt idx="1">
                  <c:v>95.2</c:v>
                </c:pt>
                <c:pt idx="2">
                  <c:v>90.7</c:v>
                </c:pt>
                <c:pt idx="3">
                  <c:v>93.8</c:v>
                </c:pt>
                <c:pt idx="4">
                  <c:v>91.4</c:v>
                </c:pt>
                <c:pt idx="5">
                  <c:v>73.599999999999994</c:v>
                </c:pt>
                <c:pt idx="6">
                  <c:v>31.5</c:v>
                </c:pt>
                <c:pt idx="7">
                  <c:v>34.5</c:v>
                </c:pt>
                <c:pt idx="8">
                  <c:v>46.7</c:v>
                </c:pt>
                <c:pt idx="9">
                  <c:v>93.1</c:v>
                </c:pt>
                <c:pt idx="10">
                  <c:v>65.3</c:v>
                </c:pt>
                <c:pt idx="11">
                  <c:v>46.5</c:v>
                </c:pt>
                <c:pt idx="12">
                  <c:v>12.3</c:v>
                </c:pt>
                <c:pt idx="13">
                  <c:v>0.7</c:v>
                </c:pt>
                <c:pt idx="14">
                  <c:v>0.8</c:v>
                </c:pt>
                <c:pt idx="15">
                  <c:v>0</c:v>
                </c:pt>
                <c:pt idx="16">
                  <c:v>0.3</c:v>
                </c:pt>
                <c:pt idx="17">
                  <c:v>0.1</c:v>
                </c:pt>
                <c:pt idx="18">
                  <c:v>0.3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2E3-4C3A-AC0A-657F37107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889920"/>
        <c:axId val="143891456"/>
      </c:scatterChart>
      <c:valAx>
        <c:axId val="14388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91456"/>
        <c:crosses val="autoZero"/>
        <c:crossBetween val="midCat"/>
      </c:valAx>
      <c:valAx>
        <c:axId val="14389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89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&lt;</a:t>
            </a:r>
            <a:r>
              <a:rPr lang="ru-RU" baseline="0"/>
              <a:t>27</a:t>
            </a:r>
          </a:p>
        </c:rich>
      </c:tx>
      <c:layout>
        <c:manualLayout>
          <c:xMode val="edge"/>
          <c:yMode val="edge"/>
          <c:x val="0.47643068211573608"/>
          <c:y val="3.62987813385036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математика!$C$22</c:f>
              <c:strCache>
                <c:ptCount val="1"/>
                <c:pt idx="0">
                  <c:v>2018</c:v>
                </c:pt>
              </c:strCache>
            </c:strRef>
          </c:tx>
          <c:spPr>
            <a:ln w="19050"/>
          </c:spPr>
          <c:xVal>
            <c:numRef>
              <c:f>математика!$A$24:$A$42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математика!$C$24:$C$42</c:f>
              <c:numCache>
                <c:formatCode>General</c:formatCode>
                <c:ptCount val="19"/>
                <c:pt idx="0">
                  <c:v>71.099999999999994</c:v>
                </c:pt>
                <c:pt idx="1">
                  <c:v>96.1</c:v>
                </c:pt>
                <c:pt idx="2">
                  <c:v>32</c:v>
                </c:pt>
                <c:pt idx="3">
                  <c:v>38.299999999999997</c:v>
                </c:pt>
                <c:pt idx="4">
                  <c:v>70.3</c:v>
                </c:pt>
                <c:pt idx="5">
                  <c:v>39.799999999999997</c:v>
                </c:pt>
                <c:pt idx="6">
                  <c:v>4.7</c:v>
                </c:pt>
                <c:pt idx="7">
                  <c:v>31.3</c:v>
                </c:pt>
                <c:pt idx="8">
                  <c:v>32.799999999999997</c:v>
                </c:pt>
                <c:pt idx="9">
                  <c:v>12.5</c:v>
                </c:pt>
                <c:pt idx="10">
                  <c:v>5.5</c:v>
                </c:pt>
                <c:pt idx="11">
                  <c:v>0</c:v>
                </c:pt>
                <c:pt idx="12">
                  <c:v>0</c:v>
                </c:pt>
                <c:pt idx="13">
                  <c:v>0.4</c:v>
                </c:pt>
                <c:pt idx="14">
                  <c:v>0</c:v>
                </c:pt>
                <c:pt idx="15">
                  <c:v>0.3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F57-4BDD-8CD8-481B8009723D}"/>
            </c:ext>
          </c:extLst>
        </c:ser>
        <c:ser>
          <c:idx val="1"/>
          <c:order val="1"/>
          <c:tx>
            <c:strRef>
              <c:f>математика!$C$44</c:f>
              <c:strCache>
                <c:ptCount val="1"/>
                <c:pt idx="0">
                  <c:v>2019</c:v>
                </c:pt>
              </c:strCache>
            </c:strRef>
          </c:tx>
          <c:spPr>
            <a:ln w="19050"/>
          </c:spPr>
          <c:xVal>
            <c:numRef>
              <c:f>математика!$A$24:$A$42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математика!$C$46:$C$64</c:f>
              <c:numCache>
                <c:formatCode>General</c:formatCode>
                <c:ptCount val="19"/>
                <c:pt idx="0">
                  <c:v>76.3</c:v>
                </c:pt>
                <c:pt idx="1">
                  <c:v>82.7</c:v>
                </c:pt>
                <c:pt idx="2">
                  <c:v>43.9</c:v>
                </c:pt>
                <c:pt idx="3">
                  <c:v>46.8</c:v>
                </c:pt>
                <c:pt idx="4">
                  <c:v>30.9</c:v>
                </c:pt>
                <c:pt idx="5">
                  <c:v>27.3</c:v>
                </c:pt>
                <c:pt idx="6">
                  <c:v>3.6</c:v>
                </c:pt>
                <c:pt idx="7">
                  <c:v>5</c:v>
                </c:pt>
                <c:pt idx="8">
                  <c:v>7.2</c:v>
                </c:pt>
                <c:pt idx="9">
                  <c:v>65.5</c:v>
                </c:pt>
                <c:pt idx="10">
                  <c:v>13.7</c:v>
                </c:pt>
                <c:pt idx="11">
                  <c:v>2.2000000000000002</c:v>
                </c:pt>
                <c:pt idx="12">
                  <c:v>0.7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F57-4BDD-8CD8-481B8009723D}"/>
            </c:ext>
          </c:extLst>
        </c:ser>
        <c:ser>
          <c:idx val="2"/>
          <c:order val="2"/>
          <c:tx>
            <c:strRef>
              <c:f>математика!$B$66</c:f>
              <c:strCache>
                <c:ptCount val="1"/>
                <c:pt idx="0">
                  <c:v>среднее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математика!$A$68:$A$86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математика!$C$68:$C$86</c:f>
              <c:numCache>
                <c:formatCode>General</c:formatCode>
                <c:ptCount val="19"/>
                <c:pt idx="0">
                  <c:v>73.699999999999989</c:v>
                </c:pt>
                <c:pt idx="1">
                  <c:v>89.4</c:v>
                </c:pt>
                <c:pt idx="2">
                  <c:v>37.950000000000003</c:v>
                </c:pt>
                <c:pt idx="3">
                  <c:v>42.55</c:v>
                </c:pt>
                <c:pt idx="4">
                  <c:v>50.599999999999994</c:v>
                </c:pt>
                <c:pt idx="5">
                  <c:v>33.549999999999997</c:v>
                </c:pt>
                <c:pt idx="6">
                  <c:v>4.1500000000000004</c:v>
                </c:pt>
                <c:pt idx="7">
                  <c:v>18.149999999999999</c:v>
                </c:pt>
                <c:pt idx="8">
                  <c:v>20</c:v>
                </c:pt>
                <c:pt idx="9">
                  <c:v>39</c:v>
                </c:pt>
                <c:pt idx="10">
                  <c:v>9.6</c:v>
                </c:pt>
                <c:pt idx="11">
                  <c:v>1.1000000000000001</c:v>
                </c:pt>
                <c:pt idx="12">
                  <c:v>0.35</c:v>
                </c:pt>
                <c:pt idx="13">
                  <c:v>0.2</c:v>
                </c:pt>
                <c:pt idx="14">
                  <c:v>0</c:v>
                </c:pt>
                <c:pt idx="15">
                  <c:v>0.15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F57-4BDD-8CD8-481B80097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255040"/>
        <c:axId val="145260928"/>
      </c:scatterChart>
      <c:valAx>
        <c:axId val="145255040"/>
        <c:scaling>
          <c:orientation val="minMax"/>
          <c:max val="1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260928"/>
        <c:crosses val="autoZero"/>
        <c:crossBetween val="midCat"/>
      </c:valAx>
      <c:valAx>
        <c:axId val="14526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255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математика!$C$67</c:f>
              <c:strCache>
                <c:ptCount val="1"/>
                <c:pt idx="0">
                  <c:v>&lt;27</c:v>
                </c:pt>
              </c:strCache>
            </c:strRef>
          </c:tx>
          <c:invertIfNegative val="0"/>
          <c:cat>
            <c:strRef>
              <c:f>математика!$A$68:$A$86</c:f>
              <c:strCache>
                <c:ptCount val="19"/>
                <c:pt idx="0">
                  <c:v>Простейшая текстовая задача</c:v>
                </c:pt>
                <c:pt idx="1">
                  <c:v>Чтение графиков и диаграмм</c:v>
                </c:pt>
                <c:pt idx="2">
                  <c:v>Квадратная решетка, координатная плоскость</c:v>
                </c:pt>
                <c:pt idx="3">
                  <c:v>Начала теории вероятностей</c:v>
                </c:pt>
                <c:pt idx="4">
                  <c:v>Простейшие уравнения</c:v>
                </c:pt>
                <c:pt idx="5">
                  <c:v>Планиметрия</c:v>
                </c:pt>
                <c:pt idx="6">
                  <c:v>Производная и первообразная</c:v>
                </c:pt>
                <c:pt idx="7">
                  <c:v>Стереометрия</c:v>
                </c:pt>
                <c:pt idx="8">
                  <c:v>Вычисления и преобразования</c:v>
                </c:pt>
                <c:pt idx="9">
                  <c:v>Задачи с прикладным содержанием</c:v>
                </c:pt>
                <c:pt idx="10">
                  <c:v>Текстовые задачи</c:v>
                </c:pt>
                <c:pt idx="11">
                  <c:v>Наибольшее и наименьшее значение функций</c:v>
                </c:pt>
                <c:pt idx="12">
                  <c:v>Уравнения</c:v>
                </c:pt>
                <c:pt idx="13">
                  <c:v>Стереометрия</c:v>
                </c:pt>
                <c:pt idx="14">
                  <c:v>Неравенства</c:v>
                </c:pt>
                <c:pt idx="15">
                  <c:v>Планиметрия</c:v>
                </c:pt>
                <c:pt idx="16">
                  <c:v>Финансовая математика (оптимизация)</c:v>
                </c:pt>
                <c:pt idx="17">
                  <c:v>Задача с параметром</c:v>
                </c:pt>
                <c:pt idx="18">
                  <c:v>Числа и их свойства</c:v>
                </c:pt>
              </c:strCache>
            </c:strRef>
          </c:cat>
          <c:val>
            <c:numRef>
              <c:f>математика!$C$68:$C$86</c:f>
              <c:numCache>
                <c:formatCode>General</c:formatCode>
                <c:ptCount val="19"/>
                <c:pt idx="0">
                  <c:v>73.699999999999989</c:v>
                </c:pt>
                <c:pt idx="1">
                  <c:v>89.4</c:v>
                </c:pt>
                <c:pt idx="2">
                  <c:v>37.950000000000003</c:v>
                </c:pt>
                <c:pt idx="3">
                  <c:v>42.55</c:v>
                </c:pt>
                <c:pt idx="4">
                  <c:v>50.599999999999994</c:v>
                </c:pt>
                <c:pt idx="5">
                  <c:v>33.549999999999997</c:v>
                </c:pt>
                <c:pt idx="6">
                  <c:v>4.1500000000000004</c:v>
                </c:pt>
                <c:pt idx="7">
                  <c:v>18.149999999999999</c:v>
                </c:pt>
                <c:pt idx="8">
                  <c:v>20</c:v>
                </c:pt>
                <c:pt idx="9">
                  <c:v>39</c:v>
                </c:pt>
                <c:pt idx="10">
                  <c:v>9.6</c:v>
                </c:pt>
                <c:pt idx="11">
                  <c:v>1.1000000000000001</c:v>
                </c:pt>
                <c:pt idx="12">
                  <c:v>0.35</c:v>
                </c:pt>
                <c:pt idx="13">
                  <c:v>0.2</c:v>
                </c:pt>
                <c:pt idx="14">
                  <c:v>0</c:v>
                </c:pt>
                <c:pt idx="15">
                  <c:v>0.15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E1-44A7-A62E-2EB81387E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282560"/>
        <c:axId val="145284096"/>
      </c:barChart>
      <c:catAx>
        <c:axId val="145282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5284096"/>
        <c:crosses val="autoZero"/>
        <c:auto val="1"/>
        <c:lblAlgn val="ctr"/>
        <c:lblOffset val="100"/>
        <c:noMultiLvlLbl val="0"/>
      </c:catAx>
      <c:valAx>
        <c:axId val="1452840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5282560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EA-476A-AAC2-C503F8E78D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EA-476A-AAC2-C503F8E78D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EA-476A-AAC2-C503F8E78D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EA-476A-AAC2-C503F8E78D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0.02</c:v>
                </c:pt>
                <c:pt idx="1">
                  <c:v>0.42299999999999999</c:v>
                </c:pt>
                <c:pt idx="2">
                  <c:v>0.39300000000000002</c:v>
                </c:pt>
                <c:pt idx="3">
                  <c:v>0.16400000000000001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EA-476A-AAC2-C503F8E78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27-60</a:t>
            </a:r>
            <a:endParaRPr lang="ru-RU" baseline="0" dirty="0"/>
          </a:p>
        </c:rich>
      </c:tx>
      <c:layout>
        <c:manualLayout>
          <c:xMode val="edge"/>
          <c:yMode val="edge"/>
          <c:x val="0.27584074267519215"/>
          <c:y val="2.203856111911928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математика!$C$22</c:f>
              <c:strCache>
                <c:ptCount val="1"/>
                <c:pt idx="0">
                  <c:v>2018</c:v>
                </c:pt>
              </c:strCache>
            </c:strRef>
          </c:tx>
          <c:spPr>
            <a:ln w="19050"/>
          </c:spPr>
          <c:xVal>
            <c:numRef>
              <c:f>математика!$A$24:$A$42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математика!$D$24:$D$42</c:f>
              <c:numCache>
                <c:formatCode>General</c:formatCode>
                <c:ptCount val="19"/>
                <c:pt idx="0">
                  <c:v>99.294931576279794</c:v>
                </c:pt>
                <c:pt idx="1">
                  <c:v>100.05291434363915</c:v>
                </c:pt>
                <c:pt idx="2">
                  <c:v>88.082716675114042</c:v>
                </c:pt>
                <c:pt idx="3">
                  <c:v>93.366903193106921</c:v>
                </c:pt>
                <c:pt idx="4">
                  <c:v>99.633857070451072</c:v>
                </c:pt>
                <c:pt idx="5">
                  <c:v>95.668220983274182</c:v>
                </c:pt>
                <c:pt idx="6">
                  <c:v>49.386061834769386</c:v>
                </c:pt>
                <c:pt idx="7">
                  <c:v>59.747541814495698</c:v>
                </c:pt>
                <c:pt idx="8">
                  <c:v>97.017638114546372</c:v>
                </c:pt>
                <c:pt idx="9">
                  <c:v>66.604308160162191</c:v>
                </c:pt>
                <c:pt idx="10">
                  <c:v>63.156715661429295</c:v>
                </c:pt>
                <c:pt idx="11">
                  <c:v>40.087176887987837</c:v>
                </c:pt>
                <c:pt idx="12">
                  <c:v>19.3386720729853</c:v>
                </c:pt>
                <c:pt idx="13">
                  <c:v>9.3364926507856065</c:v>
                </c:pt>
                <c:pt idx="14">
                  <c:v>12.026862645717182</c:v>
                </c:pt>
                <c:pt idx="15">
                  <c:v>8.3847947288393296</c:v>
                </c:pt>
                <c:pt idx="16">
                  <c:v>5.5871768879878356</c:v>
                </c:pt>
                <c:pt idx="17">
                  <c:v>2.7971109984794733</c:v>
                </c:pt>
                <c:pt idx="18">
                  <c:v>1.5435377597567155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32A-4998-8B2C-C6A5A1F52482}"/>
            </c:ext>
          </c:extLst>
        </c:ser>
        <c:ser>
          <c:idx val="1"/>
          <c:order val="1"/>
          <c:tx>
            <c:strRef>
              <c:f>математика!$C$44</c:f>
              <c:strCache>
                <c:ptCount val="1"/>
                <c:pt idx="0">
                  <c:v>2019</c:v>
                </c:pt>
              </c:strCache>
            </c:strRef>
          </c:tx>
          <c:spPr>
            <a:ln w="19050"/>
          </c:spPr>
          <c:xVal>
            <c:numRef>
              <c:f>математика!$A$24:$A$42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математика!$D$46:$D$64</c:f>
              <c:numCache>
                <c:formatCode>General</c:formatCode>
                <c:ptCount val="19"/>
                <c:pt idx="0">
                  <c:v>94.9</c:v>
                </c:pt>
                <c:pt idx="1">
                  <c:v>95.2</c:v>
                </c:pt>
                <c:pt idx="2">
                  <c:v>90.7</c:v>
                </c:pt>
                <c:pt idx="3">
                  <c:v>93.8</c:v>
                </c:pt>
                <c:pt idx="4">
                  <c:v>91.4</c:v>
                </c:pt>
                <c:pt idx="5">
                  <c:v>73.599999999999994</c:v>
                </c:pt>
                <c:pt idx="6">
                  <c:v>31.5</c:v>
                </c:pt>
                <c:pt idx="7">
                  <c:v>34.5</c:v>
                </c:pt>
                <c:pt idx="8">
                  <c:v>46.7</c:v>
                </c:pt>
                <c:pt idx="9">
                  <c:v>93.1</c:v>
                </c:pt>
                <c:pt idx="10">
                  <c:v>65.3</c:v>
                </c:pt>
                <c:pt idx="11">
                  <c:v>46.5</c:v>
                </c:pt>
                <c:pt idx="12">
                  <c:v>12.3</c:v>
                </c:pt>
                <c:pt idx="13">
                  <c:v>0.7</c:v>
                </c:pt>
                <c:pt idx="14">
                  <c:v>0.8</c:v>
                </c:pt>
                <c:pt idx="15">
                  <c:v>0</c:v>
                </c:pt>
                <c:pt idx="16">
                  <c:v>0.3</c:v>
                </c:pt>
                <c:pt idx="17">
                  <c:v>0.1</c:v>
                </c:pt>
                <c:pt idx="18">
                  <c:v>0.3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32A-4998-8B2C-C6A5A1F52482}"/>
            </c:ext>
          </c:extLst>
        </c:ser>
        <c:ser>
          <c:idx val="2"/>
          <c:order val="2"/>
          <c:tx>
            <c:strRef>
              <c:f>математика!$B$66</c:f>
              <c:strCache>
                <c:ptCount val="1"/>
                <c:pt idx="0">
                  <c:v>среднее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strRef>
              <c:f>математика!$A$68:$A$86</c:f>
              <c:strCache>
                <c:ptCount val="19"/>
                <c:pt idx="0">
                  <c:v>Простейшая текстовая задача</c:v>
                </c:pt>
                <c:pt idx="1">
                  <c:v>Чтение графиков и диаграмм</c:v>
                </c:pt>
                <c:pt idx="2">
                  <c:v>Квадратная решетка, координатная плоскость</c:v>
                </c:pt>
                <c:pt idx="3">
                  <c:v>Начала теории вероятностей</c:v>
                </c:pt>
                <c:pt idx="4">
                  <c:v>Простейшие уравнения</c:v>
                </c:pt>
                <c:pt idx="5">
                  <c:v>Планиметрия</c:v>
                </c:pt>
                <c:pt idx="6">
                  <c:v>Производная и первообразная</c:v>
                </c:pt>
                <c:pt idx="7">
                  <c:v>Стереометрия</c:v>
                </c:pt>
                <c:pt idx="8">
                  <c:v>Вычисления и преобразования</c:v>
                </c:pt>
                <c:pt idx="9">
                  <c:v>Задачи с прикладным содержанием</c:v>
                </c:pt>
                <c:pt idx="10">
                  <c:v>Текстовые задачи</c:v>
                </c:pt>
                <c:pt idx="11">
                  <c:v>Наибольшее и наименьшее значение функций</c:v>
                </c:pt>
                <c:pt idx="12">
                  <c:v>Уравнения</c:v>
                </c:pt>
                <c:pt idx="13">
                  <c:v>Стереометрия</c:v>
                </c:pt>
                <c:pt idx="14">
                  <c:v>Неравенства</c:v>
                </c:pt>
                <c:pt idx="15">
                  <c:v>Планиметрия</c:v>
                </c:pt>
                <c:pt idx="16">
                  <c:v>Финансовая математика (оптимизация)</c:v>
                </c:pt>
                <c:pt idx="17">
                  <c:v>Задача с параметром</c:v>
                </c:pt>
                <c:pt idx="18">
                  <c:v>Числа и их свойства</c:v>
                </c:pt>
              </c:strCache>
            </c:strRef>
          </c:xVal>
          <c:yVal>
            <c:numRef>
              <c:f>математика!$D$68:$D$86</c:f>
              <c:numCache>
                <c:formatCode>General</c:formatCode>
                <c:ptCount val="19"/>
                <c:pt idx="0">
                  <c:v>97.0974657881399</c:v>
                </c:pt>
                <c:pt idx="1">
                  <c:v>97.626457171819567</c:v>
                </c:pt>
                <c:pt idx="2">
                  <c:v>89.391358337557023</c:v>
                </c:pt>
                <c:pt idx="3">
                  <c:v>93.583451596553459</c:v>
                </c:pt>
                <c:pt idx="4">
                  <c:v>95.516928535225532</c:v>
                </c:pt>
                <c:pt idx="5">
                  <c:v>84.634110491637088</c:v>
                </c:pt>
                <c:pt idx="6">
                  <c:v>40.443030917384689</c:v>
                </c:pt>
                <c:pt idx="7">
                  <c:v>47.123770907247845</c:v>
                </c:pt>
                <c:pt idx="8">
                  <c:v>71.858819057273195</c:v>
                </c:pt>
                <c:pt idx="9">
                  <c:v>79.852154080081093</c:v>
                </c:pt>
                <c:pt idx="10">
                  <c:v>64.228357830714643</c:v>
                </c:pt>
                <c:pt idx="11">
                  <c:v>43.293588443993919</c:v>
                </c:pt>
                <c:pt idx="12">
                  <c:v>15.819336036492651</c:v>
                </c:pt>
                <c:pt idx="13">
                  <c:v>5.0182463253928029</c:v>
                </c:pt>
                <c:pt idx="14">
                  <c:v>6.4134313228585915</c:v>
                </c:pt>
                <c:pt idx="15">
                  <c:v>4.1923973644196648</c:v>
                </c:pt>
                <c:pt idx="16">
                  <c:v>2.9435884439939177</c:v>
                </c:pt>
                <c:pt idx="17">
                  <c:v>1.4485554992397367</c:v>
                </c:pt>
                <c:pt idx="18">
                  <c:v>0.92176887987835776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32A-4998-8B2C-C6A5A1F52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336576"/>
        <c:axId val="145342464"/>
      </c:scatterChart>
      <c:valAx>
        <c:axId val="145336576"/>
        <c:scaling>
          <c:orientation val="minMax"/>
          <c:max val="1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342464"/>
        <c:crosses val="autoZero"/>
        <c:crossBetween val="midCat"/>
      </c:valAx>
      <c:valAx>
        <c:axId val="14534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3365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математика!$D$67</c:f>
              <c:strCache>
                <c:ptCount val="1"/>
                <c:pt idx="0">
                  <c:v>27-60</c:v>
                </c:pt>
              </c:strCache>
            </c:strRef>
          </c:tx>
          <c:invertIfNegative val="0"/>
          <c:cat>
            <c:strRef>
              <c:f>математика!$A$68:$A$86</c:f>
              <c:strCache>
                <c:ptCount val="19"/>
                <c:pt idx="0">
                  <c:v>Простейшая текстовая задача</c:v>
                </c:pt>
                <c:pt idx="1">
                  <c:v>Чтение графиков и диаграмм</c:v>
                </c:pt>
                <c:pt idx="2">
                  <c:v>Квадратная решетка, координатная плоскость</c:v>
                </c:pt>
                <c:pt idx="3">
                  <c:v>Начала теории вероятностей</c:v>
                </c:pt>
                <c:pt idx="4">
                  <c:v>Простейшие уравнения</c:v>
                </c:pt>
                <c:pt idx="5">
                  <c:v>Планиметрия</c:v>
                </c:pt>
                <c:pt idx="6">
                  <c:v>Производная и первообразная</c:v>
                </c:pt>
                <c:pt idx="7">
                  <c:v>Стереометрия</c:v>
                </c:pt>
                <c:pt idx="8">
                  <c:v>Вычисления и преобразования</c:v>
                </c:pt>
                <c:pt idx="9">
                  <c:v>Задачи с прикладным содержанием</c:v>
                </c:pt>
                <c:pt idx="10">
                  <c:v>Текстовые задачи</c:v>
                </c:pt>
                <c:pt idx="11">
                  <c:v>Наибольшее и наименьшее значение функций</c:v>
                </c:pt>
                <c:pt idx="12">
                  <c:v>Уравнения</c:v>
                </c:pt>
                <c:pt idx="13">
                  <c:v>Стереометрия</c:v>
                </c:pt>
                <c:pt idx="14">
                  <c:v>Неравенства</c:v>
                </c:pt>
                <c:pt idx="15">
                  <c:v>Планиметрия</c:v>
                </c:pt>
                <c:pt idx="16">
                  <c:v>Финансовая математика (оптимизация)</c:v>
                </c:pt>
                <c:pt idx="17">
                  <c:v>Задача с параметром</c:v>
                </c:pt>
                <c:pt idx="18">
                  <c:v>Числа и их свойства</c:v>
                </c:pt>
              </c:strCache>
            </c:strRef>
          </c:cat>
          <c:val>
            <c:numRef>
              <c:f>математика!$D$68:$D$86</c:f>
              <c:numCache>
                <c:formatCode>General</c:formatCode>
                <c:ptCount val="19"/>
                <c:pt idx="0">
                  <c:v>97.0974657881399</c:v>
                </c:pt>
                <c:pt idx="1">
                  <c:v>97.626457171819567</c:v>
                </c:pt>
                <c:pt idx="2">
                  <c:v>89.391358337557023</c:v>
                </c:pt>
                <c:pt idx="3">
                  <c:v>93.583451596553459</c:v>
                </c:pt>
                <c:pt idx="4">
                  <c:v>95.516928535225532</c:v>
                </c:pt>
                <c:pt idx="5">
                  <c:v>84.634110491637088</c:v>
                </c:pt>
                <c:pt idx="6">
                  <c:v>40.443030917384689</c:v>
                </c:pt>
                <c:pt idx="7">
                  <c:v>47.123770907247845</c:v>
                </c:pt>
                <c:pt idx="8">
                  <c:v>71.858819057273195</c:v>
                </c:pt>
                <c:pt idx="9">
                  <c:v>79.852154080081093</c:v>
                </c:pt>
                <c:pt idx="10">
                  <c:v>64.228357830714643</c:v>
                </c:pt>
                <c:pt idx="11">
                  <c:v>43.293588443993919</c:v>
                </c:pt>
                <c:pt idx="12">
                  <c:v>15.819336036492651</c:v>
                </c:pt>
                <c:pt idx="13">
                  <c:v>5.0182463253928029</c:v>
                </c:pt>
                <c:pt idx="14">
                  <c:v>6.4134313228585915</c:v>
                </c:pt>
                <c:pt idx="15">
                  <c:v>4.1923973644196648</c:v>
                </c:pt>
                <c:pt idx="16">
                  <c:v>2.9435884439939177</c:v>
                </c:pt>
                <c:pt idx="17">
                  <c:v>1.4485554992397367</c:v>
                </c:pt>
                <c:pt idx="18">
                  <c:v>0.92176887987835776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28-4E47-BA50-491F010C4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695872"/>
        <c:axId val="145697408"/>
      </c:barChart>
      <c:catAx>
        <c:axId val="1456958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5697408"/>
        <c:crosses val="autoZero"/>
        <c:auto val="1"/>
        <c:lblAlgn val="ctr"/>
        <c:lblOffset val="100"/>
        <c:noMultiLvlLbl val="0"/>
      </c:catAx>
      <c:valAx>
        <c:axId val="145697408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5695872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/>
              <a:t>61-80</a:t>
            </a:r>
          </a:p>
        </c:rich>
      </c:tx>
      <c:layout>
        <c:manualLayout>
          <c:xMode val="edge"/>
          <c:yMode val="edge"/>
          <c:x val="0.45676500177842788"/>
          <c:y val="3.62987813385036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математика!$C$22</c:f>
              <c:strCache>
                <c:ptCount val="1"/>
                <c:pt idx="0">
                  <c:v>2018</c:v>
                </c:pt>
              </c:strCache>
            </c:strRef>
          </c:tx>
          <c:spPr>
            <a:ln w="19050"/>
          </c:spPr>
          <c:xVal>
            <c:numRef>
              <c:f>математика!$A$24:$A$42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математика!$E$24:$E$42</c:f>
              <c:numCache>
                <c:formatCode>General</c:formatCode>
                <c:ptCount val="19"/>
                <c:pt idx="0">
                  <c:v>97.4</c:v>
                </c:pt>
                <c:pt idx="1">
                  <c:v>99.3</c:v>
                </c:pt>
                <c:pt idx="2">
                  <c:v>94.3</c:v>
                </c:pt>
                <c:pt idx="3">
                  <c:v>96.1</c:v>
                </c:pt>
                <c:pt idx="4">
                  <c:v>99.7</c:v>
                </c:pt>
                <c:pt idx="5">
                  <c:v>96.9</c:v>
                </c:pt>
                <c:pt idx="6">
                  <c:v>79.900000000000006</c:v>
                </c:pt>
                <c:pt idx="7">
                  <c:v>66.599999999999994</c:v>
                </c:pt>
                <c:pt idx="8">
                  <c:v>98</c:v>
                </c:pt>
                <c:pt idx="9">
                  <c:v>79.7</c:v>
                </c:pt>
                <c:pt idx="10">
                  <c:v>91.5</c:v>
                </c:pt>
                <c:pt idx="11">
                  <c:v>83.5</c:v>
                </c:pt>
                <c:pt idx="12">
                  <c:v>78.3</c:v>
                </c:pt>
                <c:pt idx="13">
                  <c:v>19.7</c:v>
                </c:pt>
                <c:pt idx="14">
                  <c:v>41.2</c:v>
                </c:pt>
                <c:pt idx="15">
                  <c:v>14.3</c:v>
                </c:pt>
                <c:pt idx="16">
                  <c:v>4.8</c:v>
                </c:pt>
                <c:pt idx="17">
                  <c:v>1.9</c:v>
                </c:pt>
                <c:pt idx="18">
                  <c:v>0.9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39C-4CF3-8F1E-C75DFC94494D}"/>
            </c:ext>
          </c:extLst>
        </c:ser>
        <c:ser>
          <c:idx val="1"/>
          <c:order val="1"/>
          <c:tx>
            <c:strRef>
              <c:f>математика!$C$44</c:f>
              <c:strCache>
                <c:ptCount val="1"/>
                <c:pt idx="0">
                  <c:v>2019</c:v>
                </c:pt>
              </c:strCache>
            </c:strRef>
          </c:tx>
          <c:spPr>
            <a:ln w="19050"/>
          </c:spPr>
          <c:xVal>
            <c:numRef>
              <c:f>математика!$A$24:$A$42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математика!$E$46:$E$64</c:f>
              <c:numCache>
                <c:formatCode>General</c:formatCode>
                <c:ptCount val="19"/>
                <c:pt idx="0">
                  <c:v>98.9</c:v>
                </c:pt>
                <c:pt idx="1">
                  <c:v>98.2</c:v>
                </c:pt>
                <c:pt idx="2">
                  <c:v>97.5</c:v>
                </c:pt>
                <c:pt idx="3">
                  <c:v>99</c:v>
                </c:pt>
                <c:pt idx="4">
                  <c:v>99.5</c:v>
                </c:pt>
                <c:pt idx="5">
                  <c:v>96</c:v>
                </c:pt>
                <c:pt idx="6">
                  <c:v>76.400000000000006</c:v>
                </c:pt>
                <c:pt idx="7">
                  <c:v>87</c:v>
                </c:pt>
                <c:pt idx="8">
                  <c:v>92.2</c:v>
                </c:pt>
                <c:pt idx="9">
                  <c:v>97.3</c:v>
                </c:pt>
                <c:pt idx="10">
                  <c:v>94.9</c:v>
                </c:pt>
                <c:pt idx="11">
                  <c:v>90.6</c:v>
                </c:pt>
                <c:pt idx="12">
                  <c:v>83.4</c:v>
                </c:pt>
                <c:pt idx="13">
                  <c:v>9.4</c:v>
                </c:pt>
                <c:pt idx="14">
                  <c:v>38.299999999999997</c:v>
                </c:pt>
                <c:pt idx="15">
                  <c:v>0.6</c:v>
                </c:pt>
                <c:pt idx="16">
                  <c:v>16.399999999999999</c:v>
                </c:pt>
                <c:pt idx="17">
                  <c:v>2.9</c:v>
                </c:pt>
                <c:pt idx="18">
                  <c:v>2.8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39C-4CF3-8F1E-C75DFC94494D}"/>
            </c:ext>
          </c:extLst>
        </c:ser>
        <c:ser>
          <c:idx val="2"/>
          <c:order val="2"/>
          <c:tx>
            <c:strRef>
              <c:f>математика!$B$66</c:f>
              <c:strCache>
                <c:ptCount val="1"/>
                <c:pt idx="0">
                  <c:v>среднее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математика!$A$68:$A$86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математика!$E$68:$E$86</c:f>
              <c:numCache>
                <c:formatCode>General</c:formatCode>
                <c:ptCount val="19"/>
                <c:pt idx="0">
                  <c:v>98.15</c:v>
                </c:pt>
                <c:pt idx="1">
                  <c:v>98.75</c:v>
                </c:pt>
                <c:pt idx="2">
                  <c:v>95.9</c:v>
                </c:pt>
                <c:pt idx="3">
                  <c:v>97.55</c:v>
                </c:pt>
                <c:pt idx="4">
                  <c:v>99.6</c:v>
                </c:pt>
                <c:pt idx="5">
                  <c:v>96.45</c:v>
                </c:pt>
                <c:pt idx="6">
                  <c:v>78.150000000000006</c:v>
                </c:pt>
                <c:pt idx="7">
                  <c:v>76.8</c:v>
                </c:pt>
                <c:pt idx="8">
                  <c:v>95.1</c:v>
                </c:pt>
                <c:pt idx="9">
                  <c:v>88.5</c:v>
                </c:pt>
                <c:pt idx="10">
                  <c:v>93.2</c:v>
                </c:pt>
                <c:pt idx="11">
                  <c:v>87.05</c:v>
                </c:pt>
                <c:pt idx="12">
                  <c:v>80.849999999999994</c:v>
                </c:pt>
                <c:pt idx="13">
                  <c:v>14.55</c:v>
                </c:pt>
                <c:pt idx="14">
                  <c:v>39.75</c:v>
                </c:pt>
                <c:pt idx="15">
                  <c:v>7.45</c:v>
                </c:pt>
                <c:pt idx="16">
                  <c:v>10.6</c:v>
                </c:pt>
                <c:pt idx="17">
                  <c:v>2.4</c:v>
                </c:pt>
                <c:pt idx="18">
                  <c:v>1.8499999999999999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39C-4CF3-8F1E-C75DFC944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737600"/>
        <c:axId val="145739136"/>
      </c:scatterChart>
      <c:valAx>
        <c:axId val="145737600"/>
        <c:scaling>
          <c:orientation val="minMax"/>
          <c:max val="1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739136"/>
        <c:crosses val="autoZero"/>
        <c:crossBetween val="midCat"/>
      </c:valAx>
      <c:valAx>
        <c:axId val="14573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737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математика!$E$67</c:f>
              <c:strCache>
                <c:ptCount val="1"/>
                <c:pt idx="0">
                  <c:v>61-80</c:v>
                </c:pt>
              </c:strCache>
            </c:strRef>
          </c:tx>
          <c:invertIfNegative val="0"/>
          <c:cat>
            <c:strRef>
              <c:f>математика!$A$68:$A$86</c:f>
              <c:strCache>
                <c:ptCount val="19"/>
                <c:pt idx="0">
                  <c:v>Простейшая текстовая задача</c:v>
                </c:pt>
                <c:pt idx="1">
                  <c:v>Чтение графиков и диаграмм</c:v>
                </c:pt>
                <c:pt idx="2">
                  <c:v>Квадратная решетка, координатная плоскость</c:v>
                </c:pt>
                <c:pt idx="3">
                  <c:v>Начала теории вероятностей</c:v>
                </c:pt>
                <c:pt idx="4">
                  <c:v>Простейшие уравнения</c:v>
                </c:pt>
                <c:pt idx="5">
                  <c:v>Планиметрия</c:v>
                </c:pt>
                <c:pt idx="6">
                  <c:v>Производная и первообразная</c:v>
                </c:pt>
                <c:pt idx="7">
                  <c:v>Стереометрия</c:v>
                </c:pt>
                <c:pt idx="8">
                  <c:v>Вычисления и преобразования</c:v>
                </c:pt>
                <c:pt idx="9">
                  <c:v>Задачи с прикладным содержанием</c:v>
                </c:pt>
                <c:pt idx="10">
                  <c:v>Текстовые задачи</c:v>
                </c:pt>
                <c:pt idx="11">
                  <c:v>Наибольшее и наименьшее значение функций</c:v>
                </c:pt>
                <c:pt idx="12">
                  <c:v>Уравнения</c:v>
                </c:pt>
                <c:pt idx="13">
                  <c:v>Стереометрия</c:v>
                </c:pt>
                <c:pt idx="14">
                  <c:v>Неравенства</c:v>
                </c:pt>
                <c:pt idx="15">
                  <c:v>Планиметрия</c:v>
                </c:pt>
                <c:pt idx="16">
                  <c:v>Финансовая математика (оптимизация)</c:v>
                </c:pt>
                <c:pt idx="17">
                  <c:v>Задача с параметром</c:v>
                </c:pt>
                <c:pt idx="18">
                  <c:v>Числа и их свойства</c:v>
                </c:pt>
              </c:strCache>
            </c:strRef>
          </c:cat>
          <c:val>
            <c:numRef>
              <c:f>математика!$E$68:$E$86</c:f>
              <c:numCache>
                <c:formatCode>General</c:formatCode>
                <c:ptCount val="19"/>
                <c:pt idx="0">
                  <c:v>98.15</c:v>
                </c:pt>
                <c:pt idx="1">
                  <c:v>98.75</c:v>
                </c:pt>
                <c:pt idx="2">
                  <c:v>95.9</c:v>
                </c:pt>
                <c:pt idx="3">
                  <c:v>97.55</c:v>
                </c:pt>
                <c:pt idx="4">
                  <c:v>99.6</c:v>
                </c:pt>
                <c:pt idx="5">
                  <c:v>96.45</c:v>
                </c:pt>
                <c:pt idx="6">
                  <c:v>78.150000000000006</c:v>
                </c:pt>
                <c:pt idx="7">
                  <c:v>76.8</c:v>
                </c:pt>
                <c:pt idx="8">
                  <c:v>95.1</c:v>
                </c:pt>
                <c:pt idx="9">
                  <c:v>88.5</c:v>
                </c:pt>
                <c:pt idx="10">
                  <c:v>93.2</c:v>
                </c:pt>
                <c:pt idx="11">
                  <c:v>87.05</c:v>
                </c:pt>
                <c:pt idx="12">
                  <c:v>80.849999999999994</c:v>
                </c:pt>
                <c:pt idx="13">
                  <c:v>14.55</c:v>
                </c:pt>
                <c:pt idx="14">
                  <c:v>39.75</c:v>
                </c:pt>
                <c:pt idx="15">
                  <c:v>7.45</c:v>
                </c:pt>
                <c:pt idx="16">
                  <c:v>10.6</c:v>
                </c:pt>
                <c:pt idx="17">
                  <c:v>2.4</c:v>
                </c:pt>
                <c:pt idx="18">
                  <c:v>1.8499999999999999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20-40FC-8E25-40B863DAF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376000"/>
        <c:axId val="145377536"/>
      </c:barChart>
      <c:catAx>
        <c:axId val="145376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5377536"/>
        <c:crosses val="autoZero"/>
        <c:auto val="1"/>
        <c:lblAlgn val="ctr"/>
        <c:lblOffset val="100"/>
        <c:noMultiLvlLbl val="0"/>
      </c:catAx>
      <c:valAx>
        <c:axId val="145377536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5376000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/>
              <a:t>81-100</a:t>
            </a:r>
          </a:p>
        </c:rich>
      </c:tx>
      <c:layout>
        <c:manualLayout>
          <c:xMode val="edge"/>
          <c:yMode val="edge"/>
          <c:x val="0.41350050503634977"/>
          <c:y val="3.27337199506730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математика!$C$22</c:f>
              <c:strCache>
                <c:ptCount val="1"/>
                <c:pt idx="0">
                  <c:v>2018</c:v>
                </c:pt>
              </c:strCache>
            </c:strRef>
          </c:tx>
          <c:spPr>
            <a:ln w="19050"/>
          </c:spPr>
          <c:xVal>
            <c:numRef>
              <c:f>математика!$A$24:$A$42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математика!$F$24:$F$42</c:f>
              <c:numCache>
                <c:formatCode>General</c:formatCode>
                <c:ptCount val="19"/>
                <c:pt idx="0">
                  <c:v>98.8</c:v>
                </c:pt>
                <c:pt idx="1">
                  <c:v>98.8</c:v>
                </c:pt>
                <c:pt idx="2">
                  <c:v>95.3</c:v>
                </c:pt>
                <c:pt idx="3">
                  <c:v>97.7</c:v>
                </c:pt>
                <c:pt idx="4">
                  <c:v>100</c:v>
                </c:pt>
                <c:pt idx="5">
                  <c:v>97.7</c:v>
                </c:pt>
                <c:pt idx="6">
                  <c:v>90.7</c:v>
                </c:pt>
                <c:pt idx="7">
                  <c:v>87.2</c:v>
                </c:pt>
                <c:pt idx="8">
                  <c:v>98.8</c:v>
                </c:pt>
                <c:pt idx="9">
                  <c:v>97.7</c:v>
                </c:pt>
                <c:pt idx="10">
                  <c:v>98.8</c:v>
                </c:pt>
                <c:pt idx="11">
                  <c:v>96.5</c:v>
                </c:pt>
                <c:pt idx="12">
                  <c:v>98.3</c:v>
                </c:pt>
                <c:pt idx="13">
                  <c:v>81.400000000000006</c:v>
                </c:pt>
                <c:pt idx="14">
                  <c:v>89</c:v>
                </c:pt>
                <c:pt idx="15">
                  <c:v>57.4</c:v>
                </c:pt>
                <c:pt idx="16">
                  <c:v>58.5</c:v>
                </c:pt>
                <c:pt idx="17">
                  <c:v>28.8</c:v>
                </c:pt>
                <c:pt idx="18">
                  <c:v>15.1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7B9-45F4-AAB8-D9A93A2B5266}"/>
            </c:ext>
          </c:extLst>
        </c:ser>
        <c:ser>
          <c:idx val="1"/>
          <c:order val="1"/>
          <c:tx>
            <c:strRef>
              <c:f>математика!$C$44</c:f>
              <c:strCache>
                <c:ptCount val="1"/>
                <c:pt idx="0">
                  <c:v>2019</c:v>
                </c:pt>
              </c:strCache>
            </c:strRef>
          </c:tx>
          <c:spPr>
            <a:ln w="19050"/>
          </c:spPr>
          <c:xVal>
            <c:numRef>
              <c:f>математика!$A$24:$A$42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математика!$F$46:$F$64</c:f>
              <c:numCache>
                <c:formatCode>General</c:formatCode>
                <c:ptCount val="19"/>
                <c:pt idx="0">
                  <c:v>99.7</c:v>
                </c:pt>
                <c:pt idx="1">
                  <c:v>99</c:v>
                </c:pt>
                <c:pt idx="2">
                  <c:v>98.4</c:v>
                </c:pt>
                <c:pt idx="3">
                  <c:v>99.4</c:v>
                </c:pt>
                <c:pt idx="4">
                  <c:v>100</c:v>
                </c:pt>
                <c:pt idx="5">
                  <c:v>99.4</c:v>
                </c:pt>
                <c:pt idx="6">
                  <c:v>92.2</c:v>
                </c:pt>
                <c:pt idx="7">
                  <c:v>98.4</c:v>
                </c:pt>
                <c:pt idx="8">
                  <c:v>97.1</c:v>
                </c:pt>
                <c:pt idx="9">
                  <c:v>99.4</c:v>
                </c:pt>
                <c:pt idx="10">
                  <c:v>97.1</c:v>
                </c:pt>
                <c:pt idx="11">
                  <c:v>97.1</c:v>
                </c:pt>
                <c:pt idx="12">
                  <c:v>93.8</c:v>
                </c:pt>
                <c:pt idx="13">
                  <c:v>41.2</c:v>
                </c:pt>
                <c:pt idx="14">
                  <c:v>90.9</c:v>
                </c:pt>
                <c:pt idx="15">
                  <c:v>25</c:v>
                </c:pt>
                <c:pt idx="16">
                  <c:v>84.6</c:v>
                </c:pt>
                <c:pt idx="17">
                  <c:v>59.1</c:v>
                </c:pt>
                <c:pt idx="18">
                  <c:v>24.1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7B9-45F4-AAB8-D9A93A2B5266}"/>
            </c:ext>
          </c:extLst>
        </c:ser>
        <c:ser>
          <c:idx val="2"/>
          <c:order val="2"/>
          <c:tx>
            <c:strRef>
              <c:f>математика!$B$66</c:f>
              <c:strCache>
                <c:ptCount val="1"/>
                <c:pt idx="0">
                  <c:v>среднее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математика!$A$68:$A$86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математика!$F$68:$F$86</c:f>
              <c:numCache>
                <c:formatCode>General</c:formatCode>
                <c:ptCount val="19"/>
                <c:pt idx="0">
                  <c:v>99.25</c:v>
                </c:pt>
                <c:pt idx="1">
                  <c:v>98.9</c:v>
                </c:pt>
                <c:pt idx="2">
                  <c:v>96.85</c:v>
                </c:pt>
                <c:pt idx="3">
                  <c:v>98.550000000000011</c:v>
                </c:pt>
                <c:pt idx="4">
                  <c:v>100</c:v>
                </c:pt>
                <c:pt idx="5">
                  <c:v>98.550000000000011</c:v>
                </c:pt>
                <c:pt idx="6">
                  <c:v>91.45</c:v>
                </c:pt>
                <c:pt idx="7">
                  <c:v>92.800000000000011</c:v>
                </c:pt>
                <c:pt idx="8">
                  <c:v>97.949999999999989</c:v>
                </c:pt>
                <c:pt idx="9">
                  <c:v>98.550000000000011</c:v>
                </c:pt>
                <c:pt idx="10">
                  <c:v>97.949999999999989</c:v>
                </c:pt>
                <c:pt idx="11">
                  <c:v>96.8</c:v>
                </c:pt>
                <c:pt idx="12">
                  <c:v>96.05</c:v>
                </c:pt>
                <c:pt idx="13">
                  <c:v>61.300000000000004</c:v>
                </c:pt>
                <c:pt idx="14">
                  <c:v>89.95</c:v>
                </c:pt>
                <c:pt idx="15">
                  <c:v>41.2</c:v>
                </c:pt>
                <c:pt idx="16">
                  <c:v>71.55</c:v>
                </c:pt>
                <c:pt idx="17">
                  <c:v>43.95</c:v>
                </c:pt>
                <c:pt idx="18">
                  <c:v>19.600000000000001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7B9-45F4-AAB8-D9A93A2B5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450496"/>
        <c:axId val="145452032"/>
      </c:scatterChart>
      <c:valAx>
        <c:axId val="145450496"/>
        <c:scaling>
          <c:orientation val="minMax"/>
          <c:max val="1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452032"/>
        <c:crosses val="autoZero"/>
        <c:crossBetween val="midCat"/>
      </c:valAx>
      <c:valAx>
        <c:axId val="14545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4504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математика!$F$67</c:f>
              <c:strCache>
                <c:ptCount val="1"/>
                <c:pt idx="0">
                  <c:v>81-100</c:v>
                </c:pt>
              </c:strCache>
            </c:strRef>
          </c:tx>
          <c:invertIfNegative val="0"/>
          <c:cat>
            <c:strRef>
              <c:f>математика!$A$68:$A$86</c:f>
              <c:strCache>
                <c:ptCount val="19"/>
                <c:pt idx="0">
                  <c:v>Простейшая текстовая задача</c:v>
                </c:pt>
                <c:pt idx="1">
                  <c:v>Чтение графиков и диаграмм</c:v>
                </c:pt>
                <c:pt idx="2">
                  <c:v>Квадратная решетка, координатная плоскость</c:v>
                </c:pt>
                <c:pt idx="3">
                  <c:v>Начала теории вероятностей</c:v>
                </c:pt>
                <c:pt idx="4">
                  <c:v>Простейшие уравнения</c:v>
                </c:pt>
                <c:pt idx="5">
                  <c:v>Планиметрия</c:v>
                </c:pt>
                <c:pt idx="6">
                  <c:v>Производная и первообразная</c:v>
                </c:pt>
                <c:pt idx="7">
                  <c:v>Стереометрия</c:v>
                </c:pt>
                <c:pt idx="8">
                  <c:v>Вычисления и преобразования</c:v>
                </c:pt>
                <c:pt idx="9">
                  <c:v>Задачи с прикладным содержанием</c:v>
                </c:pt>
                <c:pt idx="10">
                  <c:v>Текстовые задачи</c:v>
                </c:pt>
                <c:pt idx="11">
                  <c:v>Наибольшее и наименьшее значение функций</c:v>
                </c:pt>
                <c:pt idx="12">
                  <c:v>Уравнения</c:v>
                </c:pt>
                <c:pt idx="13">
                  <c:v>Стереометрия</c:v>
                </c:pt>
                <c:pt idx="14">
                  <c:v>Неравенства</c:v>
                </c:pt>
                <c:pt idx="15">
                  <c:v>Планиметрия</c:v>
                </c:pt>
                <c:pt idx="16">
                  <c:v>Финансовая математика (оптимизация)</c:v>
                </c:pt>
                <c:pt idx="17">
                  <c:v>Задача с параметром</c:v>
                </c:pt>
                <c:pt idx="18">
                  <c:v>Числа и их свойства</c:v>
                </c:pt>
              </c:strCache>
            </c:strRef>
          </c:cat>
          <c:val>
            <c:numRef>
              <c:f>математика!$F$68:$F$86</c:f>
              <c:numCache>
                <c:formatCode>General</c:formatCode>
                <c:ptCount val="19"/>
                <c:pt idx="0">
                  <c:v>99.25</c:v>
                </c:pt>
                <c:pt idx="1">
                  <c:v>98.9</c:v>
                </c:pt>
                <c:pt idx="2">
                  <c:v>96.85</c:v>
                </c:pt>
                <c:pt idx="3">
                  <c:v>98.550000000000011</c:v>
                </c:pt>
                <c:pt idx="4">
                  <c:v>100</c:v>
                </c:pt>
                <c:pt idx="5">
                  <c:v>98.550000000000011</c:v>
                </c:pt>
                <c:pt idx="6">
                  <c:v>91.45</c:v>
                </c:pt>
                <c:pt idx="7">
                  <c:v>92.800000000000011</c:v>
                </c:pt>
                <c:pt idx="8">
                  <c:v>97.949999999999989</c:v>
                </c:pt>
                <c:pt idx="9">
                  <c:v>98.550000000000011</c:v>
                </c:pt>
                <c:pt idx="10">
                  <c:v>97.949999999999989</c:v>
                </c:pt>
                <c:pt idx="11">
                  <c:v>96.8</c:v>
                </c:pt>
                <c:pt idx="12">
                  <c:v>96.05</c:v>
                </c:pt>
                <c:pt idx="13">
                  <c:v>61.300000000000004</c:v>
                </c:pt>
                <c:pt idx="14">
                  <c:v>89.95</c:v>
                </c:pt>
                <c:pt idx="15">
                  <c:v>41.2</c:v>
                </c:pt>
                <c:pt idx="16">
                  <c:v>71.55</c:v>
                </c:pt>
                <c:pt idx="17">
                  <c:v>43.95</c:v>
                </c:pt>
                <c:pt idx="18">
                  <c:v>19.600000000000001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42-45C0-8353-969C32BA1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482112"/>
        <c:axId val="145483648"/>
      </c:barChart>
      <c:catAx>
        <c:axId val="145482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5483648"/>
        <c:crosses val="autoZero"/>
        <c:auto val="1"/>
        <c:lblAlgn val="ctr"/>
        <c:lblOffset val="100"/>
        <c:noMultiLvlLbl val="0"/>
      </c:catAx>
      <c:valAx>
        <c:axId val="145483648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5482112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EA-476A-AAC2-C503F8E78D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EA-476A-AAC2-C503F8E78D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EA-476A-AAC2-C503F8E78D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EA-476A-AAC2-C503F8E78D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1.7000000000000001E-2</c:v>
                </c:pt>
                <c:pt idx="1">
                  <c:v>0.42299999999999999</c:v>
                </c:pt>
                <c:pt idx="2">
                  <c:v>0.41</c:v>
                </c:pt>
                <c:pt idx="3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EA-476A-AAC2-C503F8E78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5F74F-0457-4564-AD04-354BC0417F6A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9E305-03C1-40A0-AEE5-075427D85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5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AF9B9-827A-4D56-8483-52B019444584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ABE48-5EEF-4210-B066-678A95F3C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5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12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Решения учащихся могут содержать недочеты, не отраженные в критериях, но которые, тем не менее, позволяют оценить результат выполнения задания положительно (со снятием одного балла). В подобных случаях решение о том, как квалифицировать такой недочет, принимает предметная комиссия.</a:t>
            </a:r>
          </a:p>
          <a:p>
            <a:r>
              <a:rPr lang="ru-RU" dirty="0" smtClean="0"/>
              <a:t>С критериями оценки можно ознакомиться в</a:t>
            </a:r>
            <a:r>
              <a:rPr lang="ru-RU" baseline="0" dirty="0" smtClean="0"/>
              <a:t> демо-версии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95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22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90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666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57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России</a:t>
            </a:r>
            <a:r>
              <a:rPr lang="ru-RU" baseline="0" dirty="0" smtClean="0"/>
              <a:t> за 2014 данных нет. И за 2015</a:t>
            </a:r>
          </a:p>
          <a:p>
            <a:r>
              <a:rPr lang="ru-RU" baseline="0" dirty="0" smtClean="0"/>
              <a:t>В людях 2015 не сдали базу 68, профиль 514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24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Выпускники</a:t>
            </a:r>
            <a:r>
              <a:rPr lang="ru-RU" baseline="0" dirty="0" smtClean="0"/>
              <a:t> текущего года – 60,65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4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Выпускники</a:t>
            </a:r>
            <a:r>
              <a:rPr lang="ru-RU" baseline="0" smtClean="0"/>
              <a:t> текущего года – 60,65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4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2014 г. минимальный балл ПБ1=3, ТБ1=20, ПБ2 = 15, ТБ2 = 63. Это соответствует баллам за выполнение всех </a:t>
            </a:r>
          </a:p>
          <a:p>
            <a:r>
              <a:rPr lang="ru-RU" dirty="0" smtClean="0"/>
              <a:t>заданий базового уровня (часть 1) и хотя бы одного задания повышенного или высокого уровня (часть 2). </a:t>
            </a:r>
          </a:p>
          <a:p>
            <a:r>
              <a:rPr lang="ru-RU" dirty="0" smtClean="0"/>
              <a:t>Шкала по предметам по выбору обычно имеет другой вид:</a:t>
            </a:r>
            <a:r>
              <a:rPr lang="ru-RU" baseline="0" dirty="0" smtClean="0"/>
              <a:t> наклон последнего участка максимален</a:t>
            </a:r>
          </a:p>
          <a:p>
            <a:r>
              <a:rPr lang="ru-RU" baseline="0" dirty="0" smtClean="0"/>
              <a:t>2016 ПБ1=6 ТБ1=27 ПБ2=13 ТБ2=68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13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106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0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12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122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39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132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00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147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26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148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571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149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3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Существенные изменения,</a:t>
            </a:r>
            <a:r>
              <a:rPr lang="ru-RU" baseline="0" dirty="0" smtClean="0"/>
              <a:t> однако «двойки» все равно сохраняются</a:t>
            </a:r>
          </a:p>
          <a:p>
            <a:r>
              <a:rPr lang="ru-RU" baseline="0" dirty="0" smtClean="0"/>
              <a:t>Откат в обратную сторону. Существенное сокращение доли «5», снова растет количество «3», количество «2» на уровне 2012 г.</a:t>
            </a:r>
          </a:p>
          <a:p>
            <a:r>
              <a:rPr lang="ru-RU" baseline="0" dirty="0" smtClean="0"/>
              <a:t>Количество «</a:t>
            </a:r>
            <a:r>
              <a:rPr lang="ru-RU" baseline="0" dirty="0" err="1" smtClean="0"/>
              <a:t>троешников</a:t>
            </a:r>
            <a:r>
              <a:rPr lang="ru-RU" baseline="0" dirty="0" smtClean="0"/>
              <a:t>» стремительно растет</a:t>
            </a:r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4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Двоек</a:t>
            </a:r>
            <a:r>
              <a:rPr lang="ru-RU" baseline="0" dirty="0" smtClean="0"/>
              <a:t> нет, но работаем в основном на «3»</a:t>
            </a:r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6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Выросла</a:t>
            </a:r>
            <a:r>
              <a:rPr lang="ru-RU" baseline="0" dirty="0" smtClean="0"/>
              <a:t> в 2 раза по сравнению с прошлым годом</a:t>
            </a:r>
            <a:endParaRPr lang="ru-RU" dirty="0" smtClean="0"/>
          </a:p>
          <a:p>
            <a:r>
              <a:rPr lang="ru-RU" dirty="0" smtClean="0"/>
              <a:t>По русскому 2% и 184 человека было 2% 189 человек стало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9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8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78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16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решение ученика удовлетворяет этим требованиям, то ему выставляется полный балл, которым оценивается это задание: № 21 и 24 – 2 балла, № 22 и 25 – 3 балла, № 23 и 26 – 4 балла. Если в решении допущена ошибка непринципиального характера (вычислительная, погрешность в терминологии или символике и др.), не влияющая на правильность общего хода решения (даже при неверном ответе) и позволяющая, несмотря на ее наличие, сделать вывод о владении материалом, то учащемуся засчитывается балл, на 1 меньший указанного.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hyperlink" Target="http://gia.edu.r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ia.ru/" TargetMode="External"/><Relationship Id="rId4" Type="http://schemas.openxmlformats.org/officeDocument/2006/relationships/hyperlink" Target="http://ege.edu.ru/" TargetMode="Externa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ru-RU" dirty="0" smtClean="0"/>
              <a:t>Результаты ОГЭ и ЕГЭ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132856"/>
            <a:ext cx="6400800" cy="34563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 математике </a:t>
            </a:r>
          </a:p>
          <a:p>
            <a:r>
              <a:rPr lang="ru-RU" dirty="0" smtClean="0"/>
              <a:t>в 201</a:t>
            </a:r>
            <a:r>
              <a:rPr lang="en-US" dirty="0" smtClean="0"/>
              <a:t>9</a:t>
            </a:r>
            <a:r>
              <a:rPr lang="ru-RU" dirty="0" smtClean="0"/>
              <a:t> г.</a:t>
            </a:r>
          </a:p>
          <a:p>
            <a:r>
              <a:rPr lang="ru-RU" dirty="0" smtClean="0"/>
              <a:t>Ярославская область</a:t>
            </a:r>
          </a:p>
          <a:p>
            <a:endParaRPr lang="ru-RU" dirty="0"/>
          </a:p>
          <a:p>
            <a:r>
              <a:rPr lang="ru-RU" dirty="0" err="1" smtClean="0"/>
              <a:t>Шабаршина</a:t>
            </a:r>
            <a:r>
              <a:rPr lang="ru-RU" dirty="0" smtClean="0"/>
              <a:t> Г.В. – председатель предметной комиссии ЕГЭ в ЯО</a:t>
            </a:r>
          </a:p>
          <a:p>
            <a:r>
              <a:rPr lang="ru-RU" dirty="0" smtClean="0"/>
              <a:t>Большакова О.В. – председатель предметной комиссии ОГЭ в ЯО</a:t>
            </a:r>
          </a:p>
          <a:p>
            <a:r>
              <a:rPr lang="ru-RU" dirty="0" err="1" smtClean="0"/>
              <a:t>Кангина</a:t>
            </a:r>
            <a:r>
              <a:rPr lang="ru-RU" dirty="0" smtClean="0"/>
              <a:t> С.Н. – заместитель председателя предметной комиссии ОГЭ в ЯО</a:t>
            </a:r>
          </a:p>
          <a:p>
            <a:r>
              <a:rPr lang="ru-RU" dirty="0" smtClean="0"/>
              <a:t>Головлева С.М. – зав. каф. ЕМД ГАУ ДПО ЯО ИРО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результатов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571433"/>
              </p:ext>
            </p:extLst>
          </p:nvPr>
        </p:nvGraphicFramePr>
        <p:xfrm>
          <a:off x="755576" y="797368"/>
          <a:ext cx="7704855" cy="528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00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84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23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умения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включенных в КИМ заданий,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проверяющих умение, (Базовый уровень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сложности/Повышенный или высокий уровень сложности)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Справляемость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с заданиями (ср.)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</a:rPr>
                        <a:t>Умение выполнять вычисления и преобразования, в том числе алгебраических выражений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79,48</a:t>
                      </a:r>
                    </a:p>
                  </a:txBody>
                  <a:tcPr marL="12177" marR="1217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вычислять, соблюдая определенный порядок действий, умение использовать свойства чисел для решения заданий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73,57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Умение решать уравнения, неравенства и их системы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2/1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345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Умение решать практические и текстовые задачи, исследовать простейшие математические модели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2/1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(1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6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анализировать информацию, представленную в таблицах, схемах, диаграммах, графиках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79,87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27488" y="831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44070"/>
              </p:ext>
            </p:extLst>
          </p:nvPr>
        </p:nvGraphicFramePr>
        <p:xfrm>
          <a:off x="755576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689033"/>
              </p:ext>
            </p:extLst>
          </p:nvPr>
        </p:nvGraphicFramePr>
        <p:xfrm>
          <a:off x="1259632" y="764704"/>
          <a:ext cx="65527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91898"/>
              </p:ext>
            </p:extLst>
          </p:nvPr>
        </p:nvGraphicFramePr>
        <p:xfrm>
          <a:off x="4932040" y="548680"/>
          <a:ext cx="3689856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9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99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84,4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14,4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46743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63324"/>
              </p:ext>
            </p:extLst>
          </p:nvPr>
        </p:nvGraphicFramePr>
        <p:xfrm>
          <a:off x="683568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301742"/>
              </p:ext>
            </p:extLst>
          </p:nvPr>
        </p:nvGraphicFramePr>
        <p:xfrm>
          <a:off x="1115616" y="764704"/>
          <a:ext cx="64807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71799"/>
              </p:ext>
            </p:extLst>
          </p:nvPr>
        </p:nvGraphicFramePr>
        <p:xfrm>
          <a:off x="4644008" y="476672"/>
          <a:ext cx="3689856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9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99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25369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24027"/>
              </p:ext>
            </p:extLst>
          </p:nvPr>
        </p:nvGraphicFramePr>
        <p:xfrm>
          <a:off x="683568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227254"/>
              </p:ext>
            </p:extLst>
          </p:nvPr>
        </p:nvGraphicFramePr>
        <p:xfrm>
          <a:off x="1259632" y="692696"/>
          <a:ext cx="648072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593"/>
              </p:ext>
            </p:extLst>
          </p:nvPr>
        </p:nvGraphicFramePr>
        <p:xfrm>
          <a:off x="5220072" y="764704"/>
          <a:ext cx="2304084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7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27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4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73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96,3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35577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81970"/>
              </p:ext>
            </p:extLst>
          </p:nvPr>
        </p:nvGraphicFramePr>
        <p:xfrm>
          <a:off x="683568" y="4509120"/>
          <a:ext cx="7715249" cy="1685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97740"/>
              </p:ext>
            </p:extLst>
          </p:nvPr>
        </p:nvGraphicFramePr>
        <p:xfrm>
          <a:off x="1331640" y="692696"/>
          <a:ext cx="633670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124467"/>
              </p:ext>
            </p:extLst>
          </p:nvPr>
        </p:nvGraphicFramePr>
        <p:xfrm>
          <a:off x="2411760" y="1340768"/>
          <a:ext cx="2304084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7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27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4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73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82,2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1015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472028"/>
              </p:ext>
            </p:extLst>
          </p:nvPr>
        </p:nvGraphicFramePr>
        <p:xfrm>
          <a:off x="683568" y="4509120"/>
          <a:ext cx="7715249" cy="1655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161293"/>
              </p:ext>
            </p:extLst>
          </p:nvPr>
        </p:nvGraphicFramePr>
        <p:xfrm>
          <a:off x="1475656" y="692696"/>
          <a:ext cx="61926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25843"/>
              </p:ext>
            </p:extLst>
          </p:nvPr>
        </p:nvGraphicFramePr>
        <p:xfrm>
          <a:off x="2267744" y="1412776"/>
          <a:ext cx="3456212" cy="64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8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8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88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08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89,5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71905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87755"/>
              </p:ext>
            </p:extLst>
          </p:nvPr>
        </p:nvGraphicFramePr>
        <p:xfrm>
          <a:off x="611560" y="4509120"/>
          <a:ext cx="7715249" cy="1655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915297"/>
              </p:ext>
            </p:extLst>
          </p:nvPr>
        </p:nvGraphicFramePr>
        <p:xfrm>
          <a:off x="971600" y="764704"/>
          <a:ext cx="64807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324176"/>
              </p:ext>
            </p:extLst>
          </p:nvPr>
        </p:nvGraphicFramePr>
        <p:xfrm>
          <a:off x="4860032" y="764704"/>
          <a:ext cx="3456212" cy="64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8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8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88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08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90,8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8476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ЯО и РФ 2018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982923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30116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Справляемость</a:t>
            </a:r>
            <a:r>
              <a:rPr lang="ru-RU" dirty="0" smtClean="0"/>
              <a:t> по группам 2018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429768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140081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Справляемость</a:t>
            </a:r>
            <a:r>
              <a:rPr lang="ru-RU" dirty="0" smtClean="0"/>
              <a:t> по группам 2019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35266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группам учащихся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065221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833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результатов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338865"/>
              </p:ext>
            </p:extLst>
          </p:nvPr>
        </p:nvGraphicFramePr>
        <p:xfrm>
          <a:off x="755576" y="797368"/>
          <a:ext cx="7704855" cy="479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00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84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23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умения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включенных в КИМ заданий,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проверяющих умение, (Базовый уровень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сложности/Повышенный или высокий уровень сложности)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Справляемость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с заданиями (ср.)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0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Умение выполнять действия с функциями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2/1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67,44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Times New Roman"/>
                        </a:rPr>
                        <a:t>4,26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выполнять действия с геометрическими фигурами, координатами, векторами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5/3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70,22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8,07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1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логически рассуждать, оперировать высказываниями, определять корректность высказываний и рассуждений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60,47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8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Умение применять начальные знания о теории вероятностей, комбинаторике и математической статистике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83,32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77" marR="1217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27488" y="831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&lt;27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Практически </a:t>
            </a:r>
            <a:r>
              <a:rPr lang="ru-RU" dirty="0"/>
              <a:t>не </a:t>
            </a:r>
            <a:r>
              <a:rPr lang="ru-RU" dirty="0" smtClean="0"/>
              <a:t>приступали </a:t>
            </a:r>
            <a:r>
              <a:rPr lang="ru-RU" dirty="0"/>
              <a:t>ко второй части. </a:t>
            </a:r>
            <a:endParaRPr lang="ru-RU" dirty="0" smtClean="0"/>
          </a:p>
          <a:p>
            <a:r>
              <a:rPr lang="ru-RU" dirty="0" smtClean="0"/>
              <a:t>Наибольший </a:t>
            </a:r>
            <a:r>
              <a:rPr lang="ru-RU" dirty="0"/>
              <a:t>разброс в </a:t>
            </a:r>
            <a:r>
              <a:rPr lang="ru-RU" dirty="0" err="1"/>
              <a:t>справляемости</a:t>
            </a:r>
            <a:r>
              <a:rPr lang="ru-RU" dirty="0"/>
              <a:t> с заданиями достигнут для заданий 5, 6, 8, 9 и 10. В эту группу попали практически все задания из первой части анализа. Причем разность в </a:t>
            </a:r>
            <a:r>
              <a:rPr lang="ru-RU" dirty="0" err="1"/>
              <a:t>справляемости</a:t>
            </a:r>
            <a:r>
              <a:rPr lang="ru-RU" dirty="0"/>
              <a:t> с заданиями не всегда в пользу результатов 2019 года, что говорит о том, что несмотря на выбор только одной формы экзамена, среди его участников по-прежнему оказались учащиеся со слабой математической подготовкой. </a:t>
            </a:r>
            <a:endParaRPr lang="ru-RU" dirty="0" smtClean="0"/>
          </a:p>
          <a:p>
            <a:r>
              <a:rPr lang="ru-RU" dirty="0" smtClean="0"/>
              <a:t>Задание </a:t>
            </a:r>
            <a:r>
              <a:rPr lang="ru-RU" dirty="0"/>
              <a:t>5 – простейшее уравнение, результаты его выполнения зависят от типа уравнения, причем это сохраняется только для этой группы участников экзамена, для остальных групп разброс </a:t>
            </a:r>
            <a:r>
              <a:rPr lang="ru-RU" dirty="0" err="1"/>
              <a:t>справляемости</a:t>
            </a:r>
            <a:r>
              <a:rPr lang="ru-RU" dirty="0"/>
              <a:t> с этим заданием существенно ниже. </a:t>
            </a:r>
          </a:p>
          <a:p>
            <a:r>
              <a:rPr lang="ru-RU" dirty="0"/>
              <a:t>Низкий разброс </a:t>
            </a:r>
            <a:r>
              <a:rPr lang="ru-RU" dirty="0" err="1"/>
              <a:t>справляемости</a:t>
            </a:r>
            <a:r>
              <a:rPr lang="ru-RU" dirty="0"/>
              <a:t> с заданием 12 для этой группы, видимо, обусловлен тем, что к нему практически не приступали. </a:t>
            </a:r>
          </a:p>
          <a:p>
            <a:r>
              <a:rPr lang="ru-RU" dirty="0"/>
              <a:t>Также эта группа участников очень плохо справляется с заданием 7, остальные группы участников продемонстрировали по этому заданию гораздо более высокие результаты. </a:t>
            </a:r>
          </a:p>
          <a:p>
            <a:r>
              <a:rPr lang="ru-RU" dirty="0"/>
              <a:t>Таким образом, можно заключить, что группа участников, не преодолевших минимальный порог, имеет </a:t>
            </a:r>
            <a:r>
              <a:rPr lang="ru-RU" b="1" dirty="0"/>
              <a:t>большие пробелы в математической подготовке и слабые навыки работы с условием задачи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1778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114706"/>
              </p:ext>
            </p:extLst>
          </p:nvPr>
        </p:nvGraphicFramePr>
        <p:xfrm>
          <a:off x="714375" y="831850"/>
          <a:ext cx="4145657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1052736"/>
            <a:ext cx="28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Зоны успешности:</a:t>
            </a:r>
          </a:p>
          <a:p>
            <a:r>
              <a:rPr lang="ru-RU" dirty="0" smtClean="0"/>
              <a:t>Графики и диаграммы</a:t>
            </a:r>
          </a:p>
          <a:p>
            <a:r>
              <a:rPr lang="ru-RU" b="1" dirty="0" smtClean="0"/>
              <a:t>Зоны потенциала:</a:t>
            </a:r>
          </a:p>
          <a:p>
            <a:r>
              <a:rPr lang="ru-RU" dirty="0"/>
              <a:t>Текстовые задачи</a:t>
            </a:r>
          </a:p>
          <a:p>
            <a:r>
              <a:rPr lang="ru-RU" dirty="0" smtClean="0"/>
              <a:t>Статистика</a:t>
            </a:r>
            <a:r>
              <a:rPr lang="ru-RU" dirty="0"/>
              <a:t>, вероятности</a:t>
            </a:r>
          </a:p>
          <a:p>
            <a:r>
              <a:rPr lang="ru-RU" b="1" dirty="0" smtClean="0"/>
              <a:t>Зоны пристального внимания:</a:t>
            </a:r>
          </a:p>
          <a:p>
            <a:r>
              <a:rPr lang="ru-RU" dirty="0" smtClean="0"/>
              <a:t>Вычисления, алгебраические </a:t>
            </a:r>
            <a:r>
              <a:rPr lang="ru-RU" dirty="0"/>
              <a:t>выражения, уравнения и неравенства</a:t>
            </a:r>
          </a:p>
          <a:p>
            <a:r>
              <a:rPr lang="ru-RU" dirty="0" smtClean="0"/>
              <a:t>Планиметрия</a:t>
            </a:r>
          </a:p>
          <a:p>
            <a:r>
              <a:rPr lang="ru-RU" dirty="0" smtClean="0"/>
              <a:t>Стереометрия</a:t>
            </a:r>
          </a:p>
          <a:p>
            <a:r>
              <a:rPr lang="ru-RU" dirty="0" smtClean="0"/>
              <a:t>Функции, производные, первообразные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6568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группам учащихся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939505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115483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27-60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Наибольшая </a:t>
            </a:r>
            <a:r>
              <a:rPr lang="ru-RU" dirty="0"/>
              <a:t>нестабильность результата на заданиях с 6 по 10, что говорит о </a:t>
            </a:r>
            <a:r>
              <a:rPr lang="ru-RU" b="1" dirty="0"/>
              <a:t>недостаточности знаний по геометрии, а также функциях и методах преобразования некоторых видов выражений</a:t>
            </a:r>
            <a:r>
              <a:rPr lang="ru-RU" dirty="0"/>
              <a:t>. </a:t>
            </a:r>
          </a:p>
          <a:p>
            <a:r>
              <a:rPr lang="ru-RU" dirty="0"/>
              <a:t>Также следует заметить, что успешность решения задач этой группой учащихся в 2019 году преимущественно снизилась. Также численность этой категории участников экзамена снизилась почти на 20% по сравнению с 2018 годом.</a:t>
            </a:r>
          </a:p>
          <a:p>
            <a:r>
              <a:rPr lang="ru-RU" dirty="0"/>
              <a:t>Сложно сказать, кто составил эту группу в 2019 году, но можно заключить, что многие участники экзамена, за счет более простых заданий второй части, смогли попасть в группу набравших 61-80 баллов. </a:t>
            </a:r>
          </a:p>
        </p:txBody>
      </p:sp>
    </p:spTree>
    <p:extLst>
      <p:ext uri="{BB962C8B-B14F-4D97-AF65-F5344CB8AC3E}">
        <p14:creationId xmlns:p14="http://schemas.microsoft.com/office/powerpoint/2010/main" val="373894640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938995"/>
              </p:ext>
            </p:extLst>
          </p:nvPr>
        </p:nvGraphicFramePr>
        <p:xfrm>
          <a:off x="611560" y="332656"/>
          <a:ext cx="4572000" cy="598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1052736"/>
            <a:ext cx="28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Зоны успешности:</a:t>
            </a:r>
          </a:p>
          <a:p>
            <a:r>
              <a:rPr lang="ru-RU" dirty="0" smtClean="0"/>
              <a:t>Графики и диаграммы</a:t>
            </a:r>
          </a:p>
          <a:p>
            <a:r>
              <a:rPr lang="ru-RU" dirty="0"/>
              <a:t>Статистика, вероятности</a:t>
            </a:r>
          </a:p>
          <a:p>
            <a:r>
              <a:rPr lang="ru-RU" b="1" dirty="0" smtClean="0"/>
              <a:t>Зоны потенциала:</a:t>
            </a:r>
          </a:p>
          <a:p>
            <a:r>
              <a:rPr lang="ru-RU" dirty="0"/>
              <a:t>Текстовые </a:t>
            </a:r>
            <a:r>
              <a:rPr lang="ru-RU" dirty="0" smtClean="0"/>
              <a:t>задачи</a:t>
            </a:r>
          </a:p>
          <a:p>
            <a:r>
              <a:rPr lang="ru-RU" dirty="0" smtClean="0"/>
              <a:t>Планиметрия</a:t>
            </a:r>
          </a:p>
          <a:p>
            <a:r>
              <a:rPr lang="ru-RU" dirty="0"/>
              <a:t>Функции, производные, первообразные</a:t>
            </a:r>
          </a:p>
          <a:p>
            <a:r>
              <a:rPr lang="ru-RU" b="1" dirty="0" smtClean="0"/>
              <a:t>Зоны пристального внимания:</a:t>
            </a:r>
          </a:p>
          <a:p>
            <a:r>
              <a:rPr lang="ru-RU" dirty="0" smtClean="0"/>
              <a:t>Вычисления, алгебраические </a:t>
            </a:r>
            <a:r>
              <a:rPr lang="ru-RU" dirty="0"/>
              <a:t>выражения, уравнения и неравенства</a:t>
            </a:r>
          </a:p>
          <a:p>
            <a:r>
              <a:rPr lang="ru-RU" dirty="0" smtClean="0"/>
              <a:t>Стереометрия</a:t>
            </a:r>
          </a:p>
        </p:txBody>
      </p:sp>
    </p:spTree>
    <p:extLst>
      <p:ext uri="{BB962C8B-B14F-4D97-AF65-F5344CB8AC3E}">
        <p14:creationId xmlns:p14="http://schemas.microsoft.com/office/powerpoint/2010/main" val="158371922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группам учащихся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25733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61-80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Наибольший разброс в </a:t>
            </a:r>
            <a:r>
              <a:rPr lang="ru-RU" dirty="0" err="1"/>
              <a:t>справляемости</a:t>
            </a:r>
            <a:r>
              <a:rPr lang="ru-RU" dirty="0"/>
              <a:t> </a:t>
            </a:r>
            <a:r>
              <a:rPr lang="ru-RU" dirty="0" smtClean="0"/>
              <a:t>достигнут </a:t>
            </a:r>
            <a:r>
              <a:rPr lang="ru-RU" dirty="0"/>
              <a:t>по заданиям 8 и 10, наблюдается также снижение </a:t>
            </a:r>
            <a:r>
              <a:rPr lang="ru-RU" dirty="0" err="1"/>
              <a:t>справляемости</a:t>
            </a:r>
            <a:r>
              <a:rPr lang="ru-RU" dirty="0"/>
              <a:t> с заданием 16 и увеличение </a:t>
            </a:r>
            <a:r>
              <a:rPr lang="ru-RU" dirty="0" err="1"/>
              <a:t>справляемости</a:t>
            </a:r>
            <a:r>
              <a:rPr lang="ru-RU" dirty="0"/>
              <a:t> с заданием 17. Это обусловлено, в первую очередь тем, что у данной группы участников сформирована стратегия поведения на экзамене. Поняв, что 17 задача достаточно простая и типовая, они предпочли ее более трудоемкой 16 задаче. Это подтверждается тем фактом, что схожая разница в результатах наблюдается у группы обучающихся, набравших 81-100 баллов.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5628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668661"/>
              </p:ext>
            </p:extLst>
          </p:nvPr>
        </p:nvGraphicFramePr>
        <p:xfrm>
          <a:off x="467544" y="332656"/>
          <a:ext cx="4572000" cy="598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1052736"/>
            <a:ext cx="28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Зоны успешности:</a:t>
            </a:r>
          </a:p>
          <a:p>
            <a:r>
              <a:rPr lang="ru-RU" dirty="0" smtClean="0"/>
              <a:t>Графики и диаграммы</a:t>
            </a:r>
          </a:p>
          <a:p>
            <a:r>
              <a:rPr lang="ru-RU" dirty="0"/>
              <a:t>Статистика, вероятности</a:t>
            </a:r>
          </a:p>
          <a:p>
            <a:r>
              <a:rPr lang="ru-RU" dirty="0"/>
              <a:t>Вычисления, алгебраические выражения, уравнения и неравенства </a:t>
            </a:r>
            <a:endParaRPr lang="ru-RU" dirty="0" smtClean="0"/>
          </a:p>
          <a:p>
            <a:r>
              <a:rPr lang="ru-RU" b="1" dirty="0" smtClean="0"/>
              <a:t>Зоны потенциала:</a:t>
            </a:r>
          </a:p>
          <a:p>
            <a:r>
              <a:rPr lang="ru-RU" dirty="0"/>
              <a:t>Текстовые </a:t>
            </a:r>
            <a:r>
              <a:rPr lang="ru-RU" dirty="0" smtClean="0"/>
              <a:t>задачи</a:t>
            </a:r>
          </a:p>
          <a:p>
            <a:r>
              <a:rPr lang="ru-RU" dirty="0" smtClean="0"/>
              <a:t>Планиметрия</a:t>
            </a:r>
          </a:p>
          <a:p>
            <a:r>
              <a:rPr lang="ru-RU" dirty="0"/>
              <a:t>Функции, производные, первообразные</a:t>
            </a:r>
          </a:p>
          <a:p>
            <a:r>
              <a:rPr lang="ru-RU" b="1" dirty="0" smtClean="0"/>
              <a:t>Зоны пристального внимания:</a:t>
            </a:r>
          </a:p>
          <a:p>
            <a:r>
              <a:rPr lang="ru-RU" dirty="0" smtClean="0"/>
              <a:t>Стереометрия</a:t>
            </a:r>
          </a:p>
        </p:txBody>
      </p:sp>
    </p:spTree>
    <p:extLst>
      <p:ext uri="{BB962C8B-B14F-4D97-AF65-F5344CB8AC3E}">
        <p14:creationId xmlns:p14="http://schemas.microsoft.com/office/powerpoint/2010/main" val="384929639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группам учащихся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862207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81-100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Наибольший </a:t>
            </a:r>
            <a:r>
              <a:rPr lang="ru-RU" dirty="0"/>
              <a:t>разброс в </a:t>
            </a:r>
            <a:r>
              <a:rPr lang="ru-RU" dirty="0" err="1"/>
              <a:t>справляемости</a:t>
            </a:r>
            <a:r>
              <a:rPr lang="ru-RU" dirty="0"/>
              <a:t> достигнут для заданий 14, 16, где наблюдается снижение результативности, а также 8, 17 и 18. Также несколько выросла </a:t>
            </a:r>
            <a:r>
              <a:rPr lang="ru-RU" dirty="0" err="1"/>
              <a:t>справляемость</a:t>
            </a:r>
            <a:r>
              <a:rPr lang="ru-RU" dirty="0"/>
              <a:t> с задачей 19, причем вся разность в </a:t>
            </a:r>
            <a:r>
              <a:rPr lang="ru-RU" dirty="0" err="1"/>
              <a:t>справляемости</a:t>
            </a:r>
            <a:r>
              <a:rPr lang="ru-RU" dirty="0"/>
              <a:t> с этой задачей достигнута за счет этой категории учащихся, поскольку остальные к ней либо не приступали, либо набрали 0 баллов. </a:t>
            </a:r>
          </a:p>
        </p:txBody>
      </p:sp>
    </p:spTree>
    <p:extLst>
      <p:ext uri="{BB962C8B-B14F-4D97-AF65-F5344CB8AC3E}">
        <p14:creationId xmlns:p14="http://schemas.microsoft.com/office/powerpoint/2010/main" val="303551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Зона благополучия: вычисления. Комбинаторика (пока)</a:t>
            </a:r>
            <a:r>
              <a:rPr lang="en-US" dirty="0" smtClean="0"/>
              <a:t> – </a:t>
            </a:r>
            <a:r>
              <a:rPr lang="ru-RU" dirty="0" smtClean="0"/>
              <a:t>внедрение перспективной модели ОГЭ существенно усложнит этот момент.</a:t>
            </a:r>
          </a:p>
          <a:p>
            <a:r>
              <a:rPr lang="ru-RU" dirty="0" smtClean="0"/>
              <a:t>Зона пристального внимания: уравнения и неравенства, </a:t>
            </a:r>
            <a:r>
              <a:rPr lang="ru-RU" b="1" dirty="0" smtClean="0"/>
              <a:t>текстовые задачи</a:t>
            </a:r>
            <a:r>
              <a:rPr lang="ru-RU" dirty="0" smtClean="0"/>
              <a:t>, геометрия. Изменение модели ОГЭ также призывает обратить особое внимание на умение работать с условием задачи.</a:t>
            </a:r>
          </a:p>
          <a:p>
            <a:r>
              <a:rPr lang="ru-RU" dirty="0" smtClean="0"/>
              <a:t>Зона неблагополучия: </a:t>
            </a:r>
            <a:r>
              <a:rPr lang="ru-RU" b="1" dirty="0" smtClean="0"/>
              <a:t>работа с условием задачи</a:t>
            </a:r>
            <a:r>
              <a:rPr lang="ru-RU" dirty="0" smtClean="0"/>
              <a:t>, логика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81515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22497"/>
              </p:ext>
            </p:extLst>
          </p:nvPr>
        </p:nvGraphicFramePr>
        <p:xfrm>
          <a:off x="611560" y="404664"/>
          <a:ext cx="4572000" cy="598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1052736"/>
            <a:ext cx="28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Зоны успешности:</a:t>
            </a:r>
          </a:p>
          <a:p>
            <a:r>
              <a:rPr lang="ru-RU" dirty="0" smtClean="0"/>
              <a:t>Графики и диаграммы</a:t>
            </a:r>
          </a:p>
          <a:p>
            <a:r>
              <a:rPr lang="ru-RU" dirty="0"/>
              <a:t>Статистика, вероятности</a:t>
            </a:r>
          </a:p>
          <a:p>
            <a:r>
              <a:rPr lang="ru-RU" dirty="0"/>
              <a:t>Вычисления, алгебраические выражения, уравнения и неравенства </a:t>
            </a:r>
            <a:endParaRPr lang="ru-RU" dirty="0" smtClean="0"/>
          </a:p>
          <a:p>
            <a:r>
              <a:rPr lang="ru-RU" dirty="0"/>
              <a:t>Текстовые задачи</a:t>
            </a:r>
          </a:p>
          <a:p>
            <a:r>
              <a:rPr lang="ru-RU" dirty="0"/>
              <a:t>Функции, производные, первообразные</a:t>
            </a:r>
          </a:p>
          <a:p>
            <a:r>
              <a:rPr lang="ru-RU" b="1" dirty="0" smtClean="0"/>
              <a:t>Зоны потенциала:</a:t>
            </a:r>
          </a:p>
          <a:p>
            <a:r>
              <a:rPr lang="ru-RU" dirty="0"/>
              <a:t>Стереометрия</a:t>
            </a:r>
          </a:p>
          <a:p>
            <a:r>
              <a:rPr lang="ru-RU" b="1" dirty="0" smtClean="0"/>
              <a:t>Зоны пристального внимания:</a:t>
            </a:r>
          </a:p>
          <a:p>
            <a:r>
              <a:rPr lang="ru-RU" dirty="0" smtClean="0"/>
              <a:t>Планиметрия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69433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14348" y="654009"/>
                <a:ext cx="7715304" cy="5489636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Стандартное классическое уравнение. </a:t>
                </a:r>
              </a:p>
              <a:p>
                <a:pPr marL="0" indent="0">
                  <a:buNone/>
                </a:pPr>
                <a:r>
                  <a:rPr lang="ru-RU" dirty="0" smtClean="0"/>
                  <a:t>0 </a:t>
                </a:r>
                <a:r>
                  <a:rPr lang="ru-RU" dirty="0"/>
                  <a:t>баллов –  44,2 % </a:t>
                </a:r>
                <a:r>
                  <a:rPr lang="ru-RU" dirty="0" smtClean="0"/>
                  <a:t> 1 </a:t>
                </a:r>
                <a:r>
                  <a:rPr lang="ru-RU" dirty="0"/>
                  <a:t>балл –  8,6 %, </a:t>
                </a:r>
                <a:r>
                  <a:rPr lang="ru-RU" dirty="0" smtClean="0"/>
                  <a:t>2 </a:t>
                </a:r>
                <a:r>
                  <a:rPr lang="ru-RU" dirty="0"/>
                  <a:t>балла –  47,2</a:t>
                </a:r>
                <a:r>
                  <a:rPr lang="ru-RU" dirty="0" smtClean="0"/>
                  <a:t>%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Этапы решения: применить </a:t>
                </a:r>
                <a:r>
                  <a:rPr lang="ru-RU" dirty="0"/>
                  <a:t>формулу приведения, сделать замену переменной, приводящую к квадратному уравнению, далее решить простейшее тригонометрическое уравнение типа </a:t>
                </a:r>
                <a:r>
                  <a:rPr lang="en-US" dirty="0" smtClean="0"/>
                  <a:t>Cos(x</a:t>
                </a:r>
                <a:r>
                  <a:rPr lang="en-US" dirty="0"/>
                  <a:t>)=a </a:t>
                </a:r>
                <a:r>
                  <a:rPr lang="ru-RU" dirty="0"/>
                  <a:t>или</a:t>
                </a:r>
                <a:r>
                  <a:rPr lang="en-US" dirty="0"/>
                  <a:t> sin(x)=a. 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b="1" dirty="0"/>
                  <a:t>Основные ошибки: </a:t>
                </a:r>
              </a:p>
              <a:p>
                <a:r>
                  <a:rPr lang="ru-RU" dirty="0" smtClean="0"/>
                  <a:t>Знак </a:t>
                </a:r>
                <a:r>
                  <a:rPr lang="ru-RU" dirty="0"/>
                  <a:t>слагаемого при применении формулы приведения,</a:t>
                </a:r>
              </a:p>
              <a:p>
                <a:r>
                  <a:rPr lang="ru-RU" dirty="0" smtClean="0"/>
                  <a:t>Арифметические </a:t>
                </a:r>
                <a:r>
                  <a:rPr lang="ru-RU" dirty="0"/>
                  <a:t>ошибки,</a:t>
                </a:r>
              </a:p>
              <a:p>
                <a:r>
                  <a:rPr lang="ru-RU" dirty="0" smtClean="0"/>
                  <a:t>Ошибки </a:t>
                </a:r>
                <a:r>
                  <a:rPr lang="ru-RU" dirty="0"/>
                  <a:t>в записи ответов в решении простейших тригонометрических уравнений.</a:t>
                </a:r>
              </a:p>
              <a:p>
                <a:r>
                  <a:rPr lang="ru-RU" dirty="0" smtClean="0"/>
                  <a:t>Необоснованный </a:t>
                </a:r>
                <a:r>
                  <a:rPr lang="ru-RU" dirty="0"/>
                  <a:t>отбор корней, принадлежащих заданному промежутку.</a:t>
                </a:r>
              </a:p>
              <a:p>
                <a:endParaRPr lang="ru-RU" dirty="0" smtClean="0"/>
              </a:p>
              <a:p>
                <a:pPr marL="0" indent="0">
                  <a:buNone/>
                </a:pPr>
                <a:r>
                  <a:rPr lang="ru-RU" b="1" dirty="0" smtClean="0"/>
                  <a:t>Рекомендация учителям: </a:t>
                </a:r>
                <a:r>
                  <a:rPr lang="ru-RU" dirty="0" smtClean="0"/>
                  <a:t>обратить </a:t>
                </a:r>
                <a:r>
                  <a:rPr lang="ru-RU" dirty="0"/>
                  <a:t>внимание на отработку аргументации. Если отбор проводится с помощью неравенств, то необходимо не только обосновать, почему точка лежит в данном промежутке, но и почему другие точки сюда не попадают, приводя необходимые вычисления. Если отбор проводится с помощью тригонометрической окружности, то обратить внимание учащихся на отметки и подписи на рисунке. 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Замечание </a:t>
                </a:r>
                <a:r>
                  <a:rPr lang="ru-RU" dirty="0"/>
                  <a:t>по поводу записи ответа в пункте а). Следует ли одинаково в качестве ответа принимать записи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=±</m:t>
                    </m:r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=±</m:t>
                    </m:r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 +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147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dirty="0"/>
                  <a:t> ?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В </a:t>
                </a:r>
                <a:r>
                  <a:rPr lang="ru-RU" dirty="0"/>
                  <a:t>последней записи не доведены до конца вычисления, не показано, что число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−5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ru-RU" i="1">
                            <a:latin typeface="Cambria Math" panose="02040503050406030204" pitchFamily="18" charset="0"/>
                          </a:rPr>
                          <m:t> 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147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∈[−1;1]</m:t>
                    </m:r>
                  </m:oMath>
                </a14:m>
                <a:r>
                  <a:rPr lang="ru-RU" dirty="0"/>
                  <a:t>, этому  решение выглядит  незавершенным. </a:t>
                </a: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348" y="654009"/>
                <a:ext cx="7715304" cy="5489636"/>
              </a:xfrm>
              <a:blipFill>
                <a:blip r:embed="rId2"/>
                <a:stretch>
                  <a:fillRect l="-316" t="-8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22222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Задание 13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4653136"/>
            <a:ext cx="7715304" cy="149050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 дуги и точки должны быть правильно подписаны;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писать </a:t>
            </a:r>
            <a:r>
              <a:rPr lang="ru-RU" dirty="0"/>
              <a:t>одинаковые буквы в сериях корней можно, но они потом делают ошибки при отборе.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стоит писать на дуге обозначение серии. Там, возможно, следует понимать запись как единое целое, поскольку дальше идет вычисление нужного корня.</a:t>
            </a:r>
          </a:p>
        </p:txBody>
      </p:sp>
      <p:pic>
        <p:nvPicPr>
          <p:cNvPr id="1026" name="Picture 2" descr="E:\ИГА\2019\Отчет\13 для С.М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48672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6103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Первая </a:t>
            </a:r>
            <a:r>
              <a:rPr lang="ru-RU" dirty="0"/>
              <a:t>часть на доказательство основывалась на том, что плоскость сечения пересечет боковую грань по прямой, параллельной заданной. Далее работало подобие треугольников или теорема Фалеса.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второй вычислительной части задачи </a:t>
            </a:r>
            <a:r>
              <a:rPr lang="ru-RU" dirty="0" smtClean="0"/>
              <a:t>требовалось </a:t>
            </a:r>
            <a:r>
              <a:rPr lang="ru-RU" dirty="0"/>
              <a:t>найти расстояние между прямой и плоскостью. </a:t>
            </a:r>
          </a:p>
          <a:p>
            <a:pPr marL="0" indent="0">
              <a:buNone/>
            </a:pPr>
            <a:r>
              <a:rPr lang="ru-RU" dirty="0" smtClean="0"/>
              <a:t>0 </a:t>
            </a:r>
            <a:r>
              <a:rPr lang="ru-RU" dirty="0"/>
              <a:t>баллов –  84,4 </a:t>
            </a:r>
            <a:r>
              <a:rPr lang="ru-RU" dirty="0" smtClean="0"/>
              <a:t>%,   </a:t>
            </a:r>
            <a:r>
              <a:rPr lang="ru-RU" dirty="0"/>
              <a:t>1 балл –   14,4</a:t>
            </a:r>
            <a:r>
              <a:rPr lang="ru-RU" dirty="0" smtClean="0"/>
              <a:t>%,   2 </a:t>
            </a:r>
            <a:r>
              <a:rPr lang="ru-RU" dirty="0"/>
              <a:t>балла –  1,3%.</a:t>
            </a:r>
          </a:p>
          <a:p>
            <a:pPr marL="0" indent="0">
              <a:buNone/>
            </a:pPr>
            <a:r>
              <a:rPr lang="ru-RU" dirty="0" smtClean="0"/>
              <a:t>Основные ошибки:</a:t>
            </a:r>
          </a:p>
          <a:p>
            <a:r>
              <a:rPr lang="ru-RU" dirty="0" smtClean="0"/>
              <a:t>В </a:t>
            </a:r>
            <a:r>
              <a:rPr lang="ru-RU" dirty="0"/>
              <a:t>части а) </a:t>
            </a:r>
            <a:r>
              <a:rPr lang="ru-RU" dirty="0" smtClean="0"/>
              <a:t>учащиеся</a:t>
            </a:r>
            <a:r>
              <a:rPr lang="ru-RU" dirty="0"/>
              <a:t>, правильно понимая расположение секущей плоскости, неверно обосновывали ее проведение, приводя для объяснения ссылку на параллельность совсем других прямых. </a:t>
            </a:r>
          </a:p>
          <a:p>
            <a:r>
              <a:rPr lang="ru-RU" dirty="0" smtClean="0"/>
              <a:t>В </a:t>
            </a:r>
            <a:r>
              <a:rPr lang="ru-RU" dirty="0"/>
              <a:t>части б) </a:t>
            </a:r>
          </a:p>
          <a:p>
            <a:r>
              <a:rPr lang="ru-RU" dirty="0" smtClean="0"/>
              <a:t>связанные </a:t>
            </a:r>
            <a:r>
              <a:rPr lang="ru-RU" dirty="0"/>
              <a:t>с построением отрезка, длину которого нужно </a:t>
            </a:r>
            <a:r>
              <a:rPr lang="ru-RU" dirty="0" smtClean="0"/>
              <a:t>вычислять;</a:t>
            </a:r>
            <a:endParaRPr lang="ru-RU" dirty="0"/>
          </a:p>
          <a:p>
            <a:r>
              <a:rPr lang="ru-RU" dirty="0" smtClean="0"/>
              <a:t>вычислительные</a:t>
            </a:r>
            <a:r>
              <a:rPr lang="ru-RU" dirty="0"/>
              <a:t>. 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Вторая </a:t>
            </a:r>
            <a:r>
              <a:rPr lang="ru-RU" dirty="0"/>
              <a:t>часть задачи, как всегда, оказалась одинаково </a:t>
            </a:r>
            <a:r>
              <a:rPr lang="ru-RU" dirty="0" err="1"/>
              <a:t>незачтенной</a:t>
            </a:r>
            <a:r>
              <a:rPr lang="ru-RU" dirty="0"/>
              <a:t> у учащихся, которые вообще к ней не приступали, у тех, кто неверно понял, длину какого отрезка надо найти, и у учеников, которые сделали ошибку в вычислениях. Хотелось бы внести дополнение в критерии оценивания, чтобы различать эти категории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414084179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15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14348" y="654009"/>
                <a:ext cx="7715304" cy="548963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i="1" dirty="0" smtClean="0"/>
                  <a:t>С</a:t>
                </a:r>
                <a:r>
                  <a:rPr lang="ru-RU" dirty="0" smtClean="0"/>
                  <a:t>тандартное </a:t>
                </a:r>
                <a:r>
                  <a:rPr lang="ru-RU" dirty="0"/>
                  <a:t>логарифмическое неравенство, которое после элементарных преобразований с использованием свойств логарифмической функции сводилось к рациональному неравенству. </a:t>
                </a:r>
              </a:p>
              <a:p>
                <a:pPr marL="0" indent="0">
                  <a:buNone/>
                </a:pPr>
                <a:r>
                  <a:rPr lang="ru-RU" dirty="0" smtClean="0"/>
                  <a:t>0 </a:t>
                </a:r>
                <a:r>
                  <a:rPr lang="ru-RU" dirty="0"/>
                  <a:t>баллов –   71,9</a:t>
                </a:r>
                <a:r>
                  <a:rPr lang="ru-RU" dirty="0" smtClean="0"/>
                  <a:t>%,  </a:t>
                </a:r>
                <a:r>
                  <a:rPr lang="ru-RU" dirty="0"/>
                  <a:t>1 балл –   3,9%, </a:t>
                </a:r>
                <a:r>
                  <a:rPr lang="ru-RU" dirty="0" smtClean="0"/>
                  <a:t>2 </a:t>
                </a:r>
                <a:r>
                  <a:rPr lang="ru-RU" dirty="0"/>
                  <a:t>балла –  24,2%.</a:t>
                </a:r>
              </a:p>
              <a:p>
                <a:pPr marL="0" indent="0">
                  <a:buNone/>
                </a:pPr>
                <a:r>
                  <a:rPr lang="ru-RU" dirty="0"/>
                  <a:t>Основные ошибки: </a:t>
                </a:r>
              </a:p>
              <a:p>
                <a:r>
                  <a:rPr lang="ru-RU" dirty="0"/>
                  <a:t>- в нахождении ОДЗ;</a:t>
                </a:r>
              </a:p>
              <a:p>
                <a:r>
                  <a:rPr lang="ru-RU" dirty="0"/>
                  <a:t>- умножение/деление обеих частей неравенства на множитель, содержащий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 smtClean="0"/>
                  <a:t>;</a:t>
                </a:r>
                <a:endParaRPr lang="ru-RU" dirty="0"/>
              </a:p>
              <a:p>
                <a:r>
                  <a:rPr lang="ru-RU" dirty="0"/>
                  <a:t>- арифметические ошибки.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Второй </a:t>
                </a:r>
                <a:r>
                  <a:rPr lang="ru-RU" dirty="0"/>
                  <a:t>год подряд на экзамене предлагается задача № 15, в которой учащиеся получают верный ответ при ошибках в нахождении области допустимых значений переменной.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При </a:t>
                </a:r>
                <a:r>
                  <a:rPr lang="ru-RU" dirty="0"/>
                  <a:t>решении системы, содержащей неравенства типа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24−12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dirty="0"/>
                  <a:t>  и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−7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+10&gt;0,</m:t>
                    </m:r>
                  </m:oMath>
                </a14:m>
                <a:r>
                  <a:rPr lang="ru-RU" dirty="0"/>
                  <a:t>  во многих работах в ОДЗ был оставлен луч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(5; +∞)</m:t>
                    </m:r>
                  </m:oMath>
                </a14:m>
                <a:r>
                  <a:rPr lang="ru-RU" dirty="0"/>
                  <a:t>.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Основному </a:t>
                </a:r>
                <a:r>
                  <a:rPr lang="ru-RU" dirty="0"/>
                  <a:t>рациональному неравенству он не удовлетворял, поэтому был получен </a:t>
                </a:r>
                <a:r>
                  <a:rPr lang="ru-RU" dirty="0" smtClean="0"/>
                  <a:t>не правильный </a:t>
                </a:r>
                <a:r>
                  <a:rPr lang="ru-RU" dirty="0"/>
                  <a:t>ответ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348" y="654009"/>
                <a:ext cx="7715304" cy="5489636"/>
              </a:xfrm>
              <a:blipFill>
                <a:blip r:embed="rId2"/>
                <a:stretch>
                  <a:fillRect l="-790" t="-1554" r="-1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27046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15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14348" y="654009"/>
                <a:ext cx="7943848" cy="5511296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Распространенной </a:t>
                </a:r>
                <a:r>
                  <a:rPr lang="ru-RU" dirty="0"/>
                  <a:t>ошибкой было умножение/деление обеих частей неравенства на функцию. Значения этой функции могли быть отрицательными, что вело бы к необходимости менять знак неравенства. Учащимися это не учитывалось, и тогда решение было ошибочным. Чаще встречался случай, когда значения множителя были положительны на области допустимых значений неравенства, но нужные объяснения не приводились. </a:t>
                </a:r>
                <a:r>
                  <a:rPr lang="ru-RU" dirty="0" smtClean="0"/>
                  <a:t>Тот </a:t>
                </a:r>
                <a:r>
                  <a:rPr lang="ru-RU" dirty="0"/>
                  <a:t>эксперт, который поставил 0, не нашел конкретного указания на то, что ученик задумывался о сохранении или изменении знака неравенства в зависимости от знака множителя. 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Такие </a:t>
                </a:r>
                <a:r>
                  <a:rPr lang="ru-RU" dirty="0"/>
                  <a:t>ошибки вскрывают тот факт, что ученик не задумывается о математических преобразованиях, которые он использует при решении, а действует автоматически, просто выполняя некие действия. Имеет смысл в очередной раз обратить внимание учителей на необходимость изучения методов решения дробно-рациональных неравенств, начиная с простейших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Решение, приведенное в критериях, свидетельствовало бы о понимании учеником свойств логарифмов, но, к сожалению, не встречалось в решениях учащихся. Решения учеников проводились по стандартной схеме, записали ОДЗ, свернули левую и правую части неравенства, перешли к рациональному неравенству. Поэтому получилось, что даже задание 9 – вычисление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ad>
                              <m:ra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g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func>
                  </m:oMath>
                </a14:m>
                <a:r>
                  <a:rPr lang="ru-RU" dirty="0"/>
                  <a:t> – в  большей степени отражает знание или незнание учеником свойств логарифмов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348" y="654009"/>
                <a:ext cx="7943848" cy="5511296"/>
              </a:xfrm>
              <a:blipFill>
                <a:blip r:embed="rId2"/>
                <a:stretch>
                  <a:fillRect l="-614" t="-1438" r="-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72511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Задание 15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5229200"/>
            <a:ext cx="7715304" cy="9144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Потеряно </a:t>
            </a:r>
            <a:r>
              <a:rPr lang="ru-RU" dirty="0"/>
              <a:t>условие t не равно нулю. Да, выше есть неравенство  t&gt;0. Но человек решает, явно забыв про него.</a:t>
            </a:r>
          </a:p>
          <a:p>
            <a:endParaRPr lang="ru-RU" dirty="0"/>
          </a:p>
        </p:txBody>
      </p:sp>
      <p:pic>
        <p:nvPicPr>
          <p:cNvPr id="2050" name="Picture 2" descr="E:\ИГА\2019\Отчет\15_1 для С.М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4956761" cy="365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8241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Задание 15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4509120"/>
            <a:ext cx="7715304" cy="16345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Ученика </a:t>
            </a:r>
            <a:r>
              <a:rPr lang="ru-RU" dirty="0"/>
              <a:t>научили записывать к неравенству, которое не решаем, некий комментарий. Значок пустого множества.</a:t>
            </a:r>
          </a:p>
          <a:p>
            <a:pPr marL="0" indent="0">
              <a:buNone/>
            </a:pPr>
            <a:r>
              <a:rPr lang="ru-RU" dirty="0"/>
              <a:t>Но! 2^x&gt;-2 верно всегда! А с учетом того, что должна решаться система 2&gt;2^x&gt;-2 получается вообще ошибочный результат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E:\ИГА\2019\Отчет\15_2 для С.М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67407"/>
            <a:ext cx="4913287" cy="303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8004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654009"/>
            <a:ext cx="7890100" cy="54896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Планиметрическая </a:t>
            </a:r>
            <a:r>
              <a:rPr lang="ru-RU" dirty="0"/>
              <a:t>задача с двумя заданиями, одно из которых на доказательство, а второе на вычисление площади. </a:t>
            </a:r>
          </a:p>
          <a:p>
            <a:pPr marL="0" indent="0">
              <a:buNone/>
            </a:pPr>
            <a:r>
              <a:rPr lang="ru-RU" dirty="0" smtClean="0"/>
              <a:t>0 </a:t>
            </a:r>
            <a:r>
              <a:rPr lang="ru-RU" dirty="0"/>
              <a:t>баллов –   96,3</a:t>
            </a:r>
            <a:r>
              <a:rPr lang="ru-RU" dirty="0" smtClean="0"/>
              <a:t>%, 1 </a:t>
            </a:r>
            <a:r>
              <a:rPr lang="ru-RU" dirty="0"/>
              <a:t>балл –   1,4%, </a:t>
            </a:r>
            <a:r>
              <a:rPr lang="ru-RU" dirty="0" smtClean="0"/>
              <a:t>2 </a:t>
            </a:r>
            <a:r>
              <a:rPr lang="ru-RU" dirty="0"/>
              <a:t>балла –  0,4%, </a:t>
            </a:r>
            <a:r>
              <a:rPr lang="ru-RU" dirty="0" smtClean="0"/>
              <a:t>3 </a:t>
            </a:r>
            <a:r>
              <a:rPr lang="ru-RU" dirty="0"/>
              <a:t>балла – 2 %.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Основные </a:t>
            </a:r>
            <a:r>
              <a:rPr lang="ru-RU" dirty="0"/>
              <a:t>ошибки: </a:t>
            </a:r>
          </a:p>
          <a:p>
            <a:r>
              <a:rPr lang="ru-RU" dirty="0" smtClean="0"/>
              <a:t>построили </a:t>
            </a:r>
            <a:r>
              <a:rPr lang="ru-RU" dirty="0"/>
              <a:t>неверный чертеж или для некоторого частного случая;</a:t>
            </a:r>
          </a:p>
          <a:p>
            <a:r>
              <a:rPr lang="ru-RU" dirty="0" smtClean="0"/>
              <a:t>считали</a:t>
            </a:r>
            <a:r>
              <a:rPr lang="ru-RU" dirty="0"/>
              <a:t>, что центры вписанной и описанной окружностей совпадают;</a:t>
            </a:r>
          </a:p>
          <a:p>
            <a:r>
              <a:rPr lang="ru-RU" dirty="0" smtClean="0"/>
              <a:t>нарушение </a:t>
            </a:r>
            <a:r>
              <a:rPr lang="ru-RU" dirty="0"/>
              <a:t>или отсутствие логики доказательства;</a:t>
            </a:r>
          </a:p>
          <a:p>
            <a:r>
              <a:rPr lang="ru-RU" dirty="0" smtClean="0"/>
              <a:t>арифметические </a:t>
            </a:r>
            <a:r>
              <a:rPr lang="ru-RU" dirty="0"/>
              <a:t>ошибки при вычислениях.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Достаточно </a:t>
            </a:r>
            <a:r>
              <a:rPr lang="ru-RU" dirty="0"/>
              <a:t>сложно классифицировать ошибки учеников при таком малом объеме работ, в которых решались предлагавшиеся геометрические задачи. Планиметрическая задача №16 от года к году упрощается, но это не влияет на успешность их решения. Учащиеся по-прежнему не владеют теоретическим аппаратом геометрии, не умеют доказывать утверждения. </a:t>
            </a:r>
            <a:r>
              <a:rPr lang="ru-RU" dirty="0" smtClean="0"/>
              <a:t>Умение </a:t>
            </a:r>
            <a:r>
              <a:rPr lang="ru-RU" dirty="0"/>
              <a:t>доказывать не может быть сформировано за небольшой период подготовки. Это должна быть многолетняя повседневная работа учителя и учеников в процессе решения задач, при доказательстве теорем. Нужно постоянно требовать от учащихся пояснений и обоснований своих решений, обучать методам доказательства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68399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654009"/>
            <a:ext cx="7715304" cy="54896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Базовая текстовая задача </a:t>
            </a:r>
            <a:r>
              <a:rPr lang="ru-RU" dirty="0"/>
              <a:t>с классической схемой выплаты кредита. </a:t>
            </a:r>
          </a:p>
          <a:p>
            <a:pPr marL="0" indent="0">
              <a:buNone/>
            </a:pPr>
            <a:r>
              <a:rPr lang="ru-RU" dirty="0" smtClean="0"/>
              <a:t>0 </a:t>
            </a:r>
            <a:r>
              <a:rPr lang="ru-RU" dirty="0"/>
              <a:t>баллов –   82,2</a:t>
            </a:r>
            <a:r>
              <a:rPr lang="ru-RU" dirty="0" smtClean="0"/>
              <a:t>%, 1 </a:t>
            </a:r>
            <a:r>
              <a:rPr lang="ru-RU" dirty="0"/>
              <a:t>балл –   2,0%, </a:t>
            </a:r>
            <a:r>
              <a:rPr lang="ru-RU" dirty="0" smtClean="0"/>
              <a:t>2 </a:t>
            </a:r>
            <a:r>
              <a:rPr lang="ru-RU" dirty="0"/>
              <a:t>балла –  2,9%, </a:t>
            </a:r>
            <a:r>
              <a:rPr lang="ru-RU" dirty="0" smtClean="0"/>
              <a:t>3 </a:t>
            </a:r>
            <a:r>
              <a:rPr lang="ru-RU" dirty="0"/>
              <a:t>балла –  12,9%.</a:t>
            </a:r>
          </a:p>
          <a:p>
            <a:pPr marL="0" indent="0">
              <a:buNone/>
            </a:pPr>
            <a:r>
              <a:rPr lang="ru-RU" dirty="0"/>
              <a:t>Основные ошибки: </a:t>
            </a:r>
          </a:p>
          <a:p>
            <a:r>
              <a:rPr lang="ru-RU" dirty="0" smtClean="0"/>
              <a:t>арифметические </a:t>
            </a:r>
            <a:r>
              <a:rPr lang="ru-RU" dirty="0"/>
              <a:t>ошибки;</a:t>
            </a:r>
          </a:p>
          <a:p>
            <a:r>
              <a:rPr lang="ru-RU" dirty="0" smtClean="0"/>
              <a:t>использование </a:t>
            </a:r>
            <a:r>
              <a:rPr lang="ru-RU" dirty="0"/>
              <a:t>при решении своих необоснованных предположений и допущений.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Возникла </a:t>
            </a:r>
            <a:r>
              <a:rPr lang="ru-RU" dirty="0"/>
              <a:t>проблема обоснованности при оценивании решения. Поскольку в задаче была предложена схема погашения кредита, которую учащиеся отрабатывали в течение года, то они не всегда считали нужным приводить подробные объяснения своим действиям. </a:t>
            </a:r>
          </a:p>
          <a:p>
            <a:pPr marL="0" indent="0">
              <a:buNone/>
            </a:pPr>
            <a:r>
              <a:rPr lang="ru-RU" dirty="0" smtClean="0"/>
              <a:t>Задание </a:t>
            </a:r>
            <a:r>
              <a:rPr lang="ru-RU" dirty="0"/>
              <a:t>оказалось слишком простым для трехбалльной задачи. Многие приступали к </a:t>
            </a:r>
            <a:r>
              <a:rPr lang="ru-RU" dirty="0" smtClean="0"/>
              <a:t>решению.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97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831863"/>
            <a:ext cx="7890100" cy="5909505"/>
          </a:xfrm>
        </p:spPr>
        <p:txBody>
          <a:bodyPr>
            <a:normAutofit/>
          </a:bodyPr>
          <a:lstStyle/>
          <a:p>
            <a:r>
              <a:rPr lang="ru-RU" b="1" dirty="0" smtClean="0"/>
              <a:t>Формирование </a:t>
            </a:r>
            <a:r>
              <a:rPr lang="ru-RU" b="1" u="sng" dirty="0" smtClean="0"/>
              <a:t>прочных знаний</a:t>
            </a:r>
            <a:r>
              <a:rPr lang="ru-RU" dirty="0" smtClean="0"/>
              <a:t>, а не форсированное продвижение вперед.</a:t>
            </a:r>
            <a:endParaRPr lang="ru-RU" dirty="0"/>
          </a:p>
          <a:p>
            <a:r>
              <a:rPr lang="ru-RU" b="1" dirty="0" smtClean="0"/>
              <a:t>Наглядность</a:t>
            </a:r>
          </a:p>
          <a:p>
            <a:r>
              <a:rPr lang="ru-RU" b="1" dirty="0" smtClean="0"/>
              <a:t>Самоконтроль и самооценка</a:t>
            </a:r>
            <a:r>
              <a:rPr lang="ru-RU" dirty="0" smtClean="0"/>
              <a:t>. </a:t>
            </a:r>
            <a:r>
              <a:rPr lang="ru-RU" b="1" dirty="0" smtClean="0"/>
              <a:t>Культура проверки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3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18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Несложная </a:t>
                </a:r>
                <a:r>
                  <a:rPr lang="ru-RU" dirty="0"/>
                  <a:t>задача с параметром. Решение ее сводилось к решению неравенства, определяющего знак дискриминанта квадратного трехчлена числителя, и исключению значений параметра, при которых корни числителя совпадали с корнями знаменателя. Причем, поскольку корни знаменателя легко определялись, то последнюю процедуру можно было сделать элементарной подстановкой этих корней в исследуемый квадратный трехчлен. </a:t>
                </a:r>
              </a:p>
              <a:p>
                <a:pPr marL="0" indent="0">
                  <a:buNone/>
                </a:pPr>
                <a:r>
                  <a:rPr lang="ru-RU" dirty="0" smtClean="0"/>
                  <a:t>0 </a:t>
                </a:r>
                <a:r>
                  <a:rPr lang="ru-RU" dirty="0"/>
                  <a:t>баллов –   89,5</a:t>
                </a:r>
                <a:r>
                  <a:rPr lang="ru-RU" dirty="0" smtClean="0"/>
                  <a:t>%, 1 </a:t>
                </a:r>
                <a:r>
                  <a:rPr lang="ru-RU" dirty="0"/>
                  <a:t>балл –   3,3%, </a:t>
                </a:r>
                <a:r>
                  <a:rPr lang="ru-RU" dirty="0" smtClean="0"/>
                  <a:t>2 </a:t>
                </a:r>
                <a:r>
                  <a:rPr lang="ru-RU" dirty="0"/>
                  <a:t>балла –  1,9%, </a:t>
                </a:r>
                <a:r>
                  <a:rPr lang="ru-RU" dirty="0" smtClean="0"/>
                  <a:t>3 </a:t>
                </a:r>
                <a:r>
                  <a:rPr lang="ru-RU" dirty="0"/>
                  <a:t>балла –  0,4%, </a:t>
                </a:r>
                <a:r>
                  <a:rPr lang="ru-RU" dirty="0" smtClean="0"/>
                  <a:t>4 </a:t>
                </a:r>
                <a:r>
                  <a:rPr lang="ru-RU" dirty="0"/>
                  <a:t>балла –  4,8%.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Чаще </a:t>
                </a:r>
                <a:r>
                  <a:rPr lang="ru-RU" dirty="0"/>
                  <a:t>всего предлагалось аналитическое решение: найдены корни числителя, записано условие положительности дискриминанта, найдены корни знаменателя. Далее, как правило,  для исключения совпадения корней числителя и знаменателя записаны четыре условия со знаком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dirty="0"/>
                  <a:t>. Стандартная ошибка – полученные условия с иррациональностями возведены в квадрат без </a:t>
                </a:r>
                <a:r>
                  <a:rPr lang="ru-RU" dirty="0" smtClean="0"/>
                  <a:t>проверки </a:t>
                </a:r>
                <a:r>
                  <a:rPr lang="ru-RU" dirty="0"/>
                  <a:t>условия </a:t>
                </a:r>
                <a:r>
                  <a:rPr lang="ru-RU" dirty="0" err="1"/>
                  <a:t>неотрицательности</a:t>
                </a:r>
                <a:r>
                  <a:rPr lang="ru-RU" dirty="0"/>
                  <a:t> обеих частей. Но условия здесь таковы, что посторонние корни одного – это решения другого. Поэтому в результате был получен ответ, совпадающий с верным. </a:t>
                </a: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0" t="-1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24986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Было </a:t>
            </a:r>
            <a:r>
              <a:rPr lang="ru-RU" dirty="0"/>
              <a:t>вполне доступным большинству учащихся даже ученикам основной школы, а с другой стороны, для полного его решения требовалась общая математическая культура рассуждений. </a:t>
            </a:r>
          </a:p>
          <a:p>
            <a:pPr marL="0" indent="0">
              <a:buNone/>
            </a:pPr>
            <a:r>
              <a:rPr lang="ru-RU" dirty="0" smtClean="0"/>
              <a:t>0 </a:t>
            </a:r>
            <a:r>
              <a:rPr lang="ru-RU" dirty="0"/>
              <a:t>баллов –   90,8</a:t>
            </a:r>
            <a:r>
              <a:rPr lang="ru-RU" dirty="0" smtClean="0"/>
              <a:t>%, 1 </a:t>
            </a:r>
            <a:r>
              <a:rPr lang="ru-RU" dirty="0"/>
              <a:t>балл –   5,3%, </a:t>
            </a:r>
            <a:r>
              <a:rPr lang="ru-RU" dirty="0" smtClean="0"/>
              <a:t>2 </a:t>
            </a:r>
            <a:r>
              <a:rPr lang="ru-RU" dirty="0"/>
              <a:t>балла –  3,1%,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 </a:t>
            </a:r>
            <a:r>
              <a:rPr lang="ru-RU" dirty="0"/>
              <a:t>балла –  0,3%, </a:t>
            </a:r>
            <a:r>
              <a:rPr lang="ru-RU" dirty="0" smtClean="0"/>
              <a:t>4 </a:t>
            </a:r>
            <a:r>
              <a:rPr lang="ru-RU" dirty="0"/>
              <a:t>балла –  0,6%.</a:t>
            </a:r>
          </a:p>
          <a:p>
            <a:pPr marL="0" indent="0">
              <a:buNone/>
            </a:pPr>
            <a:r>
              <a:rPr lang="ru-RU" dirty="0" smtClean="0"/>
              <a:t>Основные ошибки: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сведение решения к обсуждению некоторого частного случая;</a:t>
            </a:r>
          </a:p>
          <a:p>
            <a:r>
              <a:rPr lang="ru-RU" dirty="0" smtClean="0"/>
              <a:t>непонимание </a:t>
            </a:r>
            <a:r>
              <a:rPr lang="ru-RU" dirty="0"/>
              <a:t>логики ответа на вопрос «Могло ли быть…»;</a:t>
            </a:r>
          </a:p>
          <a:p>
            <a:r>
              <a:rPr lang="ru-RU" dirty="0" smtClean="0"/>
              <a:t>недостаточно </a:t>
            </a:r>
            <a:r>
              <a:rPr lang="ru-RU" dirty="0"/>
              <a:t>качественно построенная модель задачи, вследствие чего, в п.1 и п.2 школьники пытались решать задачи с разными исходными условиями.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66133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Типичные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54008"/>
            <a:ext cx="7715304" cy="549448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Невнимательное прочтение условия задачи (приводит к дополнительным действиям, которые в задаче не требовались)</a:t>
            </a:r>
          </a:p>
          <a:p>
            <a:r>
              <a:rPr lang="ru-RU" dirty="0"/>
              <a:t>Неверное прочтение условия задачи (решена не та задача, которая дана в варианте) часто бывает в геометрических задачах, когда неверно трактуются свойства фигур (треугольники, параллелограммы…)</a:t>
            </a:r>
          </a:p>
          <a:p>
            <a:r>
              <a:rPr lang="ru-RU" dirty="0"/>
              <a:t>Неверная запись ответа (ОДЗ функции, график функции…)</a:t>
            </a:r>
          </a:p>
          <a:p>
            <a:r>
              <a:rPr lang="ru-RU" dirty="0"/>
              <a:t>Вычислительные </a:t>
            </a:r>
            <a:r>
              <a:rPr lang="ru-RU" dirty="0" smtClean="0"/>
              <a:t>ошибки</a:t>
            </a:r>
          </a:p>
          <a:p>
            <a:r>
              <a:rPr lang="ru-RU" dirty="0" smtClean="0"/>
              <a:t>Зависимость от прототипа!!!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5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1. Знание </a:t>
            </a:r>
            <a:r>
              <a:rPr lang="ru-RU" dirty="0"/>
              <a:t>формул стереометрии является проблемой для всех групп обучающихся.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Стратегия </a:t>
            </a:r>
            <a:r>
              <a:rPr lang="ru-RU" dirty="0"/>
              <a:t>поведения на экзамене, </a:t>
            </a:r>
            <a:r>
              <a:rPr lang="ru-RU" dirty="0" smtClean="0"/>
              <a:t>принятая </a:t>
            </a:r>
            <a:r>
              <a:rPr lang="ru-RU" dirty="0"/>
              <a:t>в регионе, с учетом </a:t>
            </a:r>
            <a:r>
              <a:rPr lang="ru-RU" dirty="0" err="1"/>
              <a:t>разбалловки</a:t>
            </a:r>
            <a:r>
              <a:rPr lang="ru-RU" dirty="0"/>
              <a:t> и трудоемкости заданий.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первую очередь во второй части решаются задания 13 и 15, </a:t>
            </a:r>
            <a:r>
              <a:rPr lang="ru-RU" dirty="0" err="1"/>
              <a:t>справляемость</a:t>
            </a:r>
            <a:r>
              <a:rPr lang="ru-RU" dirty="0"/>
              <a:t> с которыми достаточно стабильна, а методы решения освоены большинством </a:t>
            </a:r>
            <a:r>
              <a:rPr lang="ru-RU" dirty="0" smtClean="0"/>
              <a:t>обучающихся.</a:t>
            </a:r>
          </a:p>
          <a:p>
            <a:pPr marL="0" indent="0">
              <a:buNone/>
            </a:pPr>
            <a:r>
              <a:rPr lang="ru-RU" dirty="0" smtClean="0"/>
              <a:t>Далее приступали к заданию </a:t>
            </a:r>
            <a:r>
              <a:rPr lang="ru-RU" dirty="0"/>
              <a:t>17 и только потом </a:t>
            </a:r>
            <a:r>
              <a:rPr lang="ru-RU" dirty="0" smtClean="0"/>
              <a:t>к </a:t>
            </a:r>
            <a:r>
              <a:rPr lang="ru-RU" dirty="0"/>
              <a:t>геометрии.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Задача </a:t>
            </a:r>
            <a:r>
              <a:rPr lang="ru-RU" dirty="0"/>
              <a:t>19 была не про абстрактные числа, а про реальные предметы, </a:t>
            </a:r>
            <a:r>
              <a:rPr lang="ru-RU" dirty="0" err="1"/>
              <a:t>приступаемость</a:t>
            </a:r>
            <a:r>
              <a:rPr lang="ru-RU" dirty="0"/>
              <a:t> к таким задачам существенно выше, а </a:t>
            </a:r>
            <a:r>
              <a:rPr lang="ru-RU" dirty="0" err="1"/>
              <a:t>справляемость</a:t>
            </a:r>
            <a:r>
              <a:rPr lang="ru-RU" dirty="0"/>
              <a:t> лучше.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Задача </a:t>
            </a:r>
            <a:r>
              <a:rPr lang="ru-RU" dirty="0"/>
              <a:t>с параметром также была несложная. Поэтому большинство оставляли геометрию напоследок.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Если </a:t>
            </a:r>
            <a:r>
              <a:rPr lang="ru-RU" i="1" dirty="0"/>
              <a:t>за задачу 14 сохранится 2 балла, количество приступающих к ней будет снижаться, что может пагубно отразиться на уровне геометрической подготовки сильных 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val="51999823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Направления </a:t>
            </a:r>
            <a:r>
              <a:rPr lang="ru-RU" sz="2800" dirty="0"/>
              <a:t>совершенствования организации и методики обучения 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Опора </a:t>
            </a:r>
            <a:r>
              <a:rPr lang="ru-RU" dirty="0"/>
              <a:t>на интеллектуальную деятельность на уроках математики, освоение общих методов решения задач.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решении задач из практики, следует опираться на понимание жизненной ситуации, лежащей в основе решения задачи.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изучении элементарных функций и тригонометрии следует уделять время исследованию функций, ведущему к пониманию их особенностей и взаимосвязи и лишь после этого предлагать мнемонические правила для заучивания.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подготовке учащихся к ГИА следует меньше обращать внимание на ограниченный круг прототипов задач, получив необходимые навыки решения типовых задач следует приобрести опыт решения нестандартных заданий повышенной сложности.</a:t>
            </a:r>
          </a:p>
          <a:p>
            <a:pPr marL="0" indent="0">
              <a:buNone/>
            </a:pPr>
            <a:r>
              <a:rPr lang="ru-RU" dirty="0"/>
              <a:t>Данные меры требуют активного использования внеурочной деятельности и возможностей дополнительного образования детей в области математики. </a:t>
            </a:r>
          </a:p>
        </p:txBody>
      </p:sp>
    </p:spTree>
    <p:extLst>
      <p:ext uri="{BB962C8B-B14F-4D97-AF65-F5344CB8AC3E}">
        <p14:creationId xmlns:p14="http://schemas.microsoft.com/office/powerpoint/2010/main" val="244595161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Направления </a:t>
            </a:r>
            <a:r>
              <a:rPr lang="ru-RU" sz="2800" dirty="0"/>
              <a:t>совершенствования организации и методики обучения 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вопросах организации обучения школьников важную роль играют управленческие практики.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администрацией школы организован мониторинг готовности учащихся к итоговой государственной аттестации, проводятся систематически контрольные работы, результаты которых обсуждаются на школьном МО, даются и приводятся в исполнение соответствующие рекомендации, ведется работа с родителями, успешность сдачи экзамена в таких школах существенно выше.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Существенно </a:t>
            </a:r>
            <a:r>
              <a:rPr lang="ru-RU" dirty="0"/>
              <a:t>влияет на успешность сдачи ЕГЭ участие в периодических мониторингах, проводимых в системе «</a:t>
            </a:r>
            <a:r>
              <a:rPr lang="ru-RU" dirty="0" err="1"/>
              <a:t>СтатГрад</a:t>
            </a:r>
            <a:r>
              <a:rPr lang="ru-RU" dirty="0"/>
              <a:t>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же администрация школы не уделяет внимание подготовке учащихся к ГИА, учителя не получают должной поддержки, успешность сдачи ЕГЭ снижается.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3666407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Возможные направления </a:t>
            </a:r>
            <a:r>
              <a:rPr lang="ru-RU" sz="2700" dirty="0"/>
              <a:t>совершенствования организации и методики обучения 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49772"/>
            <a:ext cx="7848872" cy="58755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Наиболее </a:t>
            </a:r>
            <a:r>
              <a:rPr lang="ru-RU" dirty="0"/>
              <a:t>существенные проблемы математической подготовки школьников связаны с умением работать с текстом задачи, а также со знанием базовых формул и свойств функций. Сохраняются также и проблемы с вычислительными навыками. </a:t>
            </a:r>
          </a:p>
          <a:p>
            <a:pPr marL="0" indent="0">
              <a:buNone/>
            </a:pPr>
            <a:r>
              <a:rPr lang="ru-RU" dirty="0"/>
              <a:t>С этой целью учителю целесообразно сосредоточиться на формировании навыков смыслового чтения и рациональных вычислений. Однако эту работу целесообразно проводить с 5 класса, а не в старшей школе. 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истематическое </a:t>
            </a:r>
            <a:r>
              <a:rPr lang="ru-RU" dirty="0"/>
              <a:t>повторение базовых формул и свойств функций также поможет решить часть проблем на экзамене.</a:t>
            </a:r>
          </a:p>
          <a:p>
            <a:pPr marL="0" indent="0">
              <a:buNone/>
            </a:pPr>
            <a:r>
              <a:rPr lang="ru-RU" dirty="0"/>
              <a:t>В методике преподавания математики сохраняются системные проблемы с работой с условием задачи. Часто работа с условием сводится к попытке определить вид задачи «по ключевым словам». Безусловно, этого недостаточно для решения заданий не только повышенного и высокого уровня сложности, но, часто, и базового.</a:t>
            </a:r>
          </a:p>
          <a:p>
            <a:pPr marL="0" indent="0">
              <a:buNone/>
            </a:pPr>
            <a:r>
              <a:rPr lang="ru-RU" dirty="0"/>
              <a:t>Еще одна системная проблема преподавания математики – избыточное количество алгоритмов «на все случаи жизни и типы задач», такие алгоритмы часто применяются бездумно, а тип задачи определяется неверно. Важно до применения алгоритма обучить пониманию сути задачи, ее основы, тогда количество алгоритмов существенно сократится, чего необходимо достигнуть к старшей школе. </a:t>
            </a:r>
          </a:p>
        </p:txBody>
      </p:sp>
    </p:spTree>
    <p:extLst>
      <p:ext uri="{BB962C8B-B14F-4D97-AF65-F5344CB8AC3E}">
        <p14:creationId xmlns:p14="http://schemas.microsoft.com/office/powerpoint/2010/main" val="281214934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Возможные направления </a:t>
            </a:r>
            <a:r>
              <a:rPr lang="ru-RU" sz="2800" dirty="0"/>
              <a:t>диагностики учебных достижений по предмету в субъекте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54008"/>
            <a:ext cx="7776864" cy="57273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организации диагностики учебных достижений по предмету хорошо себя показали результаты участия в мониторинговых работах, проводимых системой «</a:t>
            </a:r>
            <a:r>
              <a:rPr lang="ru-RU" dirty="0" err="1"/>
              <a:t>СтатГрад</a:t>
            </a:r>
            <a:r>
              <a:rPr lang="ru-RU" dirty="0"/>
              <a:t>», предоставляющей качественные КИМ для мониторинга, однако результаты таких мониторингов следует анализировать на уровне муниципалитета и региона, с целью своевременного предоставления рекомендации учителям. </a:t>
            </a:r>
          </a:p>
          <a:p>
            <a:pPr marL="0" indent="0">
              <a:buNone/>
            </a:pPr>
            <a:r>
              <a:rPr lang="ru-RU" dirty="0"/>
              <a:t>Кроме того, диагностику готовности можно проводить посредством отслеживания результатов ВПР, которые входят в плановый режим проведения.</a:t>
            </a:r>
          </a:p>
          <a:p>
            <a:pPr marL="0" indent="0">
              <a:buNone/>
            </a:pPr>
            <a:r>
              <a:rPr lang="ru-RU" dirty="0"/>
              <a:t>Было бы полезно, если бы, чтобы региональные результаты ВПР и независимых исследований качества образования доводились до сведения организаций, занимающихся повышением квалификации, анализировались и обсуждались в регионе. В настоящее время данные ВПР выдаются только в школы, что не позволяет учитывать результаты этих работ при планировании процесса повышения квалификации педагогов, а также мер методической поддержки.</a:t>
            </a:r>
          </a:p>
          <a:p>
            <a:pPr marL="0" indent="0">
              <a:buNone/>
            </a:pPr>
            <a:r>
              <a:rPr lang="ru-RU" dirty="0"/>
              <a:t>Выборочная перепроверка ВПР, проведенная в этом году, показала, что ряд проблем, на которые учитель может не обратить внимания, может привести впоследствии к снижению результативности на ГИА. В первую очередь, эти проблемы касаются грамотного обоснования решения задач, приучать к которому следует с начальной школы. </a:t>
            </a:r>
          </a:p>
        </p:txBody>
      </p:sp>
    </p:spTree>
    <p:extLst>
      <p:ext uri="{BB962C8B-B14F-4D97-AF65-F5344CB8AC3E}">
        <p14:creationId xmlns:p14="http://schemas.microsoft.com/office/powerpoint/2010/main" val="185616560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Рекомендации по совершенствованию организации и методики преподавания предмета в субъекте 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совершенствования подготовки учащихся к ЕГЭ по математике необходимо больше внимания уделять подготовке студентов, планирующих работать в школе. В первую очередь, у них должно быть сформировано умение решать школьные задачи различных уровней сложности. </a:t>
            </a:r>
          </a:p>
          <a:p>
            <a:pPr marL="0" indent="0">
              <a:buNone/>
            </a:pPr>
            <a:r>
              <a:rPr lang="ru-RU" dirty="0"/>
              <a:t>Также необходимо продолжать формировать это умение у учителей. Работа по формированию этих умений, ведущаяся в регионе позволяет своевременно формировать умение работать с новыми прототипами заданий, что облегчает им процесс подготовки школьников.</a:t>
            </a:r>
          </a:p>
          <a:p>
            <a:pPr marL="0" indent="0">
              <a:buNone/>
            </a:pPr>
            <a:r>
              <a:rPr lang="ru-RU" dirty="0" smtClean="0"/>
              <a:t>Нужно </a:t>
            </a:r>
            <a:r>
              <a:rPr lang="ru-RU" dirty="0"/>
              <a:t>подбирать и рекомендовать учителю для работы учебные пособия с грамотным подбором задач, причем не только подобных заданиям ЕГЭ. </a:t>
            </a:r>
          </a:p>
          <a:p>
            <a:pPr marL="0" indent="0">
              <a:buNone/>
            </a:pPr>
            <a:r>
              <a:rPr lang="ru-RU" dirty="0"/>
              <a:t>При организации диагностики учебных достижений по предмету проверочные работы следует анализировать с целью своевременного предоставления рекомендаций учителям. </a:t>
            </a:r>
          </a:p>
          <a:p>
            <a:pPr marL="0" indent="0">
              <a:buNone/>
            </a:pPr>
            <a:r>
              <a:rPr lang="ru-RU" dirty="0"/>
              <a:t>Хорошая подготовка учителя – это необходимое условие хорошей подготовки ученика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00088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Рекомендации по совершенствованию организации и методики преподавания предмета в субъекте 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улучшения результативности выполнения заданий ЕГЭ можно предложить:</a:t>
            </a:r>
          </a:p>
          <a:p>
            <a:r>
              <a:rPr lang="ru-RU" dirty="0" smtClean="0"/>
              <a:t>обратить </a:t>
            </a:r>
            <a:r>
              <a:rPr lang="ru-RU" dirty="0"/>
              <a:t>внимание учащихся на критерии оценивания заданий с развёрнутым ответом, приводимые на сайте ФИПИ;</a:t>
            </a:r>
          </a:p>
          <a:p>
            <a:r>
              <a:rPr lang="ru-RU" dirty="0" smtClean="0"/>
              <a:t>уделить </a:t>
            </a:r>
            <a:r>
              <a:rPr lang="ru-RU" dirty="0"/>
              <a:t>внимание записи решений: введение обозначений, отработка аргументации, необходимость минимального набора ссылок, обосновывающих ход решения;</a:t>
            </a:r>
          </a:p>
          <a:p>
            <a:r>
              <a:rPr lang="ru-RU" dirty="0" smtClean="0"/>
              <a:t>обратить </a:t>
            </a:r>
            <a:r>
              <a:rPr lang="ru-RU" dirty="0"/>
              <a:t>внимание на необходимость регулярного повторения базовых формул алгебры и геометрии;</a:t>
            </a:r>
          </a:p>
          <a:p>
            <a:r>
              <a:rPr lang="ru-RU" dirty="0" smtClean="0"/>
              <a:t>хотя </a:t>
            </a:r>
            <a:r>
              <a:rPr lang="ru-RU" dirty="0"/>
              <a:t>бы до 11 класса отступать от традиционной системы натаскивания учеников на выполнение типовых заданий ЕГЭ, решать больше задач по алгебре и геометрии, отличных от экзаменационных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58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831863"/>
            <a:ext cx="7746084" cy="5909505"/>
          </a:xfrm>
        </p:spPr>
        <p:txBody>
          <a:bodyPr>
            <a:normAutofit/>
          </a:bodyPr>
          <a:lstStyle/>
          <a:p>
            <a:r>
              <a:rPr lang="ru-RU" b="1" dirty="0" smtClean="0"/>
              <a:t>Общие учебные действия </a:t>
            </a:r>
            <a:r>
              <a:rPr lang="ru-RU" dirty="0" smtClean="0"/>
              <a:t>(чтение, работа с условием, рассуждения) </a:t>
            </a:r>
          </a:p>
          <a:p>
            <a:r>
              <a:rPr lang="ru-RU" b="1" dirty="0" smtClean="0"/>
              <a:t>Дифференцированный подход</a:t>
            </a:r>
          </a:p>
          <a:p>
            <a:r>
              <a:rPr lang="ru-RU" b="1" dirty="0" smtClean="0"/>
              <a:t>Берем не массой, а качеством!!!</a:t>
            </a:r>
          </a:p>
          <a:p>
            <a:r>
              <a:rPr lang="ru-RU" b="1" dirty="0"/>
              <a:t>Объективная </a:t>
            </a:r>
            <a:r>
              <a:rPr lang="ru-RU" b="1" dirty="0" err="1"/>
              <a:t>критериальная</a:t>
            </a:r>
            <a:r>
              <a:rPr lang="ru-RU" b="1" dirty="0"/>
              <a:t> оценка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8048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54008"/>
            <a:ext cx="7974628" cy="565531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/>
              <a:t>Обсуждению </a:t>
            </a:r>
            <a:r>
              <a:rPr lang="ru-RU" dirty="0"/>
              <a:t>на методических объединениях подлежат следующие темы:</a:t>
            </a:r>
          </a:p>
          <a:p>
            <a:pPr lvl="0"/>
            <a:r>
              <a:rPr lang="ru-RU" dirty="0"/>
              <a:t>Результаты ГИА прошедшего периода, причины неудач, планирование подготовки на будущее;</a:t>
            </a:r>
          </a:p>
          <a:p>
            <a:pPr lvl="0"/>
            <a:r>
              <a:rPr lang="ru-RU" dirty="0"/>
              <a:t>Изменения в КИМ и экзаменационных моделях;</a:t>
            </a:r>
          </a:p>
          <a:p>
            <a:pPr lvl="0"/>
            <a:r>
              <a:rPr lang="ru-RU" dirty="0"/>
              <a:t>Обзор пособий для подготовки к ГИА;</a:t>
            </a:r>
          </a:p>
          <a:p>
            <a:pPr lvl="0"/>
            <a:r>
              <a:rPr lang="ru-RU" dirty="0"/>
              <a:t>Обзор Интернет-ресурсов для подготовки к ГИА;</a:t>
            </a:r>
          </a:p>
          <a:p>
            <a:pPr lvl="0"/>
            <a:r>
              <a:rPr lang="ru-RU" dirty="0"/>
              <a:t>Решение отдельных заданий ЕГЭ, вызывающих наибольшие трудности у педагогов и учащихся (комбинированные уравнения, тригонометрические и показательные уравнения и неравенства, задачи с параметром, задачи на доказательство, планиметрия, стереометрия, теория вероятностей);</a:t>
            </a:r>
          </a:p>
          <a:p>
            <a:pPr lvl="0"/>
            <a:r>
              <a:rPr lang="ru-RU" dirty="0"/>
              <a:t>Отдельные вопросы методики преподавания предмета (общие умения решения задач, приемы доказательства и пр.);</a:t>
            </a:r>
          </a:p>
          <a:p>
            <a:pPr marL="0" lvl="0" indent="0">
              <a:buNone/>
            </a:pPr>
            <a:r>
              <a:rPr lang="ru-RU" dirty="0"/>
              <a:t>Возможные направления повышения квалификации (для учителей):</a:t>
            </a:r>
          </a:p>
          <a:p>
            <a:pPr lvl="0"/>
            <a:r>
              <a:rPr lang="ru-RU" dirty="0"/>
              <a:t>Решение заданий повышенного и высокого уровня сложности</a:t>
            </a:r>
          </a:p>
          <a:p>
            <a:pPr lvl="0"/>
            <a:r>
              <a:rPr lang="ru-RU" dirty="0"/>
              <a:t>Методы решения отдельных задач (задачи с параметром, текстовые задачи)</a:t>
            </a:r>
          </a:p>
          <a:p>
            <a:pPr lvl="0"/>
            <a:r>
              <a:rPr lang="ru-RU" dirty="0"/>
              <a:t>Методика преподавания отдельных разделов школьной математики (Тригонометрия, Элементарные функции, Теория множеств и математическая логика, Логарифмы, Текстовые задачи)</a:t>
            </a:r>
          </a:p>
          <a:p>
            <a:pPr lvl="0"/>
            <a:r>
              <a:rPr lang="ru-RU" dirty="0"/>
              <a:t>Содержание отдельных разделов математики (Теория вероятностей и математическая статистика, Теория множеств и математическая логика, Функции и др.)</a:t>
            </a:r>
          </a:p>
          <a:p>
            <a:pPr marL="0" lvl="0" indent="0">
              <a:buNone/>
            </a:pPr>
            <a:r>
              <a:rPr lang="ru-RU" dirty="0"/>
              <a:t>Организация подготовки к ГИА в классе</a:t>
            </a:r>
          </a:p>
          <a:p>
            <a:pPr lvl="0"/>
            <a:r>
              <a:rPr lang="ru-RU" dirty="0"/>
              <a:t>Реализация дифференцированного обучения математике в классе с использованием технологического подхода</a:t>
            </a:r>
          </a:p>
          <a:p>
            <a:pPr lvl="0"/>
            <a:r>
              <a:rPr lang="ru-RU" dirty="0"/>
              <a:t>Организация внеурочной деятельности по математике в контексте подготовки к ГИА</a:t>
            </a:r>
          </a:p>
          <a:p>
            <a:r>
              <a:rPr lang="ru-RU" dirty="0"/>
              <a:t>Возможные направления повышения квалификации (для руководителей ОО и завучей):</a:t>
            </a:r>
          </a:p>
          <a:p>
            <a:pPr lvl="0"/>
            <a:r>
              <a:rPr lang="ru-RU" dirty="0"/>
              <a:t>Организация подготовки к ГИА на уровне образовательной организации;</a:t>
            </a:r>
          </a:p>
          <a:p>
            <a:pPr lvl="0"/>
            <a:r>
              <a:rPr lang="ru-RU" dirty="0"/>
              <a:t>Организация мониторинга готовности учащихся к ГИА по математике;</a:t>
            </a:r>
          </a:p>
          <a:p>
            <a:pPr lvl="0"/>
            <a:r>
              <a:rPr lang="ru-RU" dirty="0"/>
              <a:t>Контроль за преподаванием математики в школе с учетом ГИА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04093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Учебники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177070"/>
              </p:ext>
            </p:extLst>
          </p:nvPr>
        </p:nvGraphicFramePr>
        <p:xfrm>
          <a:off x="870988" y="1196752"/>
          <a:ext cx="7344815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="" xmlns:a16="http://schemas.microsoft.com/office/drawing/2014/main" val="105182920"/>
                    </a:ext>
                  </a:extLst>
                </a:gridCol>
                <a:gridCol w="4680520">
                  <a:extLst>
                    <a:ext uri="{9D8B030D-6E8A-4147-A177-3AD203B41FA5}">
                      <a16:colId xmlns="" xmlns:a16="http://schemas.microsoft.com/office/drawing/2014/main" val="40938075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172046749"/>
                    </a:ext>
                  </a:extLst>
                </a:gridCol>
              </a:tblGrid>
              <a:tr h="50934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учебного предмета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Название УМК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Примерный процент экземпляров учебника, закупленных на регион</a:t>
                      </a:r>
                      <a:endParaRPr lang="ru-RU" sz="1200" dirty="0" smtClean="0">
                        <a:effectLst/>
                      </a:endParaRPr>
                    </a:p>
                  </a:txBody>
                  <a:tcPr marL="23727" marR="23727" marT="0" marB="0" anchor="ctr"/>
                </a:tc>
                <a:extLst>
                  <a:ext uri="{0D108BD9-81ED-4DB2-BD59-A6C34878D82A}">
                    <a16:rowId xmlns="" xmlns:a16="http://schemas.microsoft.com/office/drawing/2014/main" val="2440685428"/>
                  </a:ext>
                </a:extLst>
              </a:tr>
              <a:tr h="43658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 (Алгебра)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Колягин Ю.М., Ткачёва М.В., Фёдорова Н.Е. и др. Математика: алгебра и начала математического анализа, геометрия. Алгебра и начала математического анализа. 11. Просвещение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1,3%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extLst>
                  <a:ext uri="{0D108BD9-81ED-4DB2-BD59-A6C34878D82A}">
                    <a16:rowId xmlns="" xmlns:a16="http://schemas.microsoft.com/office/drawing/2014/main" val="4099821543"/>
                  </a:ext>
                </a:extLst>
              </a:tr>
              <a:tr h="36382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(Геометрия)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Атанасян Л.С., Бутузов В.Ф., Кадомцев С.Б. и др. Математика: алгебра и начала математического анализа, геометрия. Геометрия. 10 – 11. Просвещение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62,2%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extLst>
                  <a:ext uri="{0D108BD9-81ED-4DB2-BD59-A6C34878D82A}">
                    <a16:rowId xmlns="" xmlns:a16="http://schemas.microsoft.com/office/drawing/2014/main" val="3841672012"/>
                  </a:ext>
                </a:extLst>
              </a:tr>
              <a:tr h="43658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(Алгебра)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Алимов Ш.А., Колягин Ю.М., Ткачёва М.В. и др. Математика: алгебра и начала математического анализа, геометрия. Алгебра и начала математического анализа. 10 – 11. Просвещение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5,4%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extLst>
                  <a:ext uri="{0D108BD9-81ED-4DB2-BD59-A6C34878D82A}">
                    <a16:rowId xmlns="" xmlns:a16="http://schemas.microsoft.com/office/drawing/2014/main" val="1928803206"/>
                  </a:ext>
                </a:extLst>
              </a:tr>
              <a:tr h="50934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(Алгебра)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С.М. Никольский, М.К. Потапов, Н.Н. Решетников и др. Математика: алгебра и начала математического анализа, геометрия. Алгебра и начала математического анализа. 11. Просвещение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9,4%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extLst>
                  <a:ext uri="{0D108BD9-81ED-4DB2-BD59-A6C34878D82A}">
                    <a16:rowId xmlns="" xmlns:a16="http://schemas.microsoft.com/office/drawing/2014/main" val="361292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53790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Учебники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601256"/>
              </p:ext>
            </p:extLst>
          </p:nvPr>
        </p:nvGraphicFramePr>
        <p:xfrm>
          <a:off x="870988" y="654008"/>
          <a:ext cx="7344815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="" xmlns:a16="http://schemas.microsoft.com/office/drawing/2014/main" val="105182920"/>
                    </a:ext>
                  </a:extLst>
                </a:gridCol>
                <a:gridCol w="4680520">
                  <a:extLst>
                    <a:ext uri="{9D8B030D-6E8A-4147-A177-3AD203B41FA5}">
                      <a16:colId xmlns="" xmlns:a16="http://schemas.microsoft.com/office/drawing/2014/main" val="40938075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172046749"/>
                    </a:ext>
                  </a:extLst>
                </a:gridCol>
              </a:tblGrid>
              <a:tr h="50934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учебного предмета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Название УМК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Примерный процент экземпляров учебника, закупленных на регион</a:t>
                      </a:r>
                      <a:endParaRPr lang="ru-RU" sz="1200" dirty="0" smtClean="0">
                        <a:effectLst/>
                      </a:endParaRPr>
                    </a:p>
                  </a:txBody>
                  <a:tcPr marL="23727" marR="23727" marT="0" marB="0" anchor="ctr"/>
                </a:tc>
                <a:extLst>
                  <a:ext uri="{0D108BD9-81ED-4DB2-BD59-A6C34878D82A}">
                    <a16:rowId xmlns="" xmlns:a16="http://schemas.microsoft.com/office/drawing/2014/main" val="2440685428"/>
                  </a:ext>
                </a:extLst>
              </a:tr>
              <a:tr h="50934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 (Алгебра)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Мордкович А.Г., Семенов П.В. «Математика: Алгебра и начала математического анализа, геометрия. Алгебра и начала математического анализа. 10-11 классы» (базовый уровень) в 2 ч. 10 – 11. Мнемозина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14,0%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extLst>
                  <a:ext uri="{0D108BD9-81ED-4DB2-BD59-A6C34878D82A}">
                    <a16:rowId xmlns="" xmlns:a16="http://schemas.microsoft.com/office/drawing/2014/main" val="3489957259"/>
                  </a:ext>
                </a:extLst>
              </a:tr>
              <a:tr h="50934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(Алгебра)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Мордкович А.Г., Семенов П.В. «Математика: Алгебра и начала математического анализа, геометрия. Алгебра и начала математического анализа. 11 класс» (базовый и углубленный уровни) в 2 ч. 11. Мнемозина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4,2%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extLst>
                  <a:ext uri="{0D108BD9-81ED-4DB2-BD59-A6C34878D82A}">
                    <a16:rowId xmlns="" xmlns:a16="http://schemas.microsoft.com/office/drawing/2014/main" val="2499763927"/>
                  </a:ext>
                </a:extLst>
              </a:tr>
              <a:tr h="36382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Мордкович А.Г., Смирнова И.М. «Математика: Алгебра и начала математического анализа, геометрия 11 класс". (базовый уровень) 11. Мнемозина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1,4%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extLst>
                  <a:ext uri="{0D108BD9-81ED-4DB2-BD59-A6C34878D82A}">
                    <a16:rowId xmlns="" xmlns:a16="http://schemas.microsoft.com/office/drawing/2014/main" val="4093819661"/>
                  </a:ext>
                </a:extLst>
              </a:tr>
              <a:tr h="50934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(Алгебра)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Пратусевич М.Я., Столбов К.М., Головин А.Н. Математика: алгебра и начала математического анализа, геометрия. Алгебра и начала математического анализа (углубленный уровень). 11. Просвещение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extLst>
                  <a:ext uri="{0D108BD9-81ED-4DB2-BD59-A6C34878D82A}">
                    <a16:rowId xmlns="" xmlns:a16="http://schemas.microsoft.com/office/drawing/2014/main" val="3907015933"/>
                  </a:ext>
                </a:extLst>
              </a:tr>
              <a:tr h="58211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(Алгебра)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Н.Я. Виленкин, О.С. Ивашев-Мусатов, С.И. Шварцбурд. Математика: алгебра и начала математического анализа, геометрия. 11 класс. Алгебра и начала математического анализа (углубленный уровень). 11. Мнемозина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extLst>
                  <a:ext uri="{0D108BD9-81ED-4DB2-BD59-A6C34878D82A}">
                    <a16:rowId xmlns="" xmlns:a16="http://schemas.microsoft.com/office/drawing/2014/main" val="2459513673"/>
                  </a:ext>
                </a:extLst>
              </a:tr>
              <a:tr h="43658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(Геометрия)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Потоскуев Е.В., Звавич Л.И. Математика: алгебра и начала математического анализа, геометрия. Геометрия. Углубленный уровень. (учебник, задачник). 11. ДРОФА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27" marR="23727" marT="0" marB="0"/>
                </a:tc>
                <a:extLst>
                  <a:ext uri="{0D108BD9-81ED-4DB2-BD59-A6C34878D82A}">
                    <a16:rowId xmlns="" xmlns:a16="http://schemas.microsoft.com/office/drawing/2014/main" val="3392338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9822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Пособия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533157"/>
              </p:ext>
            </p:extLst>
          </p:nvPr>
        </p:nvGraphicFramePr>
        <p:xfrm>
          <a:off x="251520" y="658207"/>
          <a:ext cx="8640960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0760">
                  <a:extLst>
                    <a:ext uri="{9D8B030D-6E8A-4147-A177-3AD203B41FA5}">
                      <a16:colId xmlns="" xmlns:a16="http://schemas.microsoft.com/office/drawing/2014/main" val="85065859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3375194404"/>
                    </a:ext>
                  </a:extLst>
                </a:gridCol>
              </a:tblGrid>
              <a:tr h="21769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</a:t>
                      </a:r>
                      <a:r>
                        <a:rPr lang="ru-RU" sz="1600" dirty="0" smtClean="0">
                          <a:effectLst/>
                        </a:rPr>
                        <a:t>пособия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Примерный процент ОО, в которых </a:t>
                      </a:r>
                      <a:r>
                        <a:rPr lang="ru-RU" sz="1600" dirty="0" smtClean="0">
                          <a:effectLst/>
                        </a:rPr>
                        <a:t>использовалось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43551520"/>
                  </a:ext>
                </a:extLst>
              </a:tr>
              <a:tr h="21769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Математика. Большой справочник для подготовки к ЕГЭ / под. Ред. Ф.Ф. Лысенко, С.Ю. </a:t>
                      </a:r>
                      <a:r>
                        <a:rPr lang="ru-RU" sz="1600" dirty="0" err="1">
                          <a:effectLst/>
                        </a:rPr>
                        <a:t>Кулабухова</a:t>
                      </a:r>
                      <a:r>
                        <a:rPr lang="ru-RU" sz="1600" dirty="0">
                          <a:effectLst/>
                        </a:rPr>
                        <a:t>. – Ростов-на-Дону : Легион, 2018. – 256 с.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2622011997"/>
                  </a:ext>
                </a:extLst>
              </a:tr>
              <a:tr h="348313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Математика. Подготовка к ЕГЭ 2019. Профильный уровень. 40 тренировочных вариантов по демоверсии на 2019 год: учебно-методическое пособие / под. редакцией Ф.Ф. Лысенко, С.Ю. Кулабухова. – Ростов-на-Дону : Легион, 2018. – 352 с. (ЕГЭ)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3937435198"/>
                  </a:ext>
                </a:extLst>
              </a:tr>
              <a:tr h="348313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Зив Б.Г., Геометрия. Дидактические материалы. 10 класс: пособие для общеобразовательных организаций: базовый и углубленный уровни / Зив Б.Г. – 14-е изд. – Москва.: Просвещение,2014. – 159 с., ил.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1003449008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ЕГЭ. Математика. Профильный уровень: типовые экзаменационные варианты: 36 вариантов / под. ред. И.В. Ященко. – Москва.: Издательство «Национальное образование», 2018. – 256 с.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06120" algn="ctr"/>
                        </a:tabLst>
                      </a:pPr>
                      <a:r>
                        <a:rPr lang="ru-RU" sz="1600">
                          <a:effectLst/>
                        </a:rPr>
                        <a:t>95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1513587464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Садовничий Ю.В. Математика. Тематическая подготовка к ЕГЭ. – Москва.: ИЛЕКСА, 2014. – 288 с.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06120" algn="ctr"/>
                        </a:tabLs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4221286093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Пукас Ю.О. Решаем задачи C6 по математике. Советы практика. – Москва.: ИЛЕКСА, 2014. – 80 с.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06120" algn="ctr"/>
                        </a:tabLs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2051954865"/>
                  </a:ext>
                </a:extLst>
              </a:tr>
              <a:tr h="174157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Потоскуев Е.В. Решение задач по стереометрии. Практикум. Подготовка к ЕГЭ. Москва.: ИЛЕКСА, 2014.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06120" algn="ctr"/>
                        </a:tabLs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r>
                        <a:rPr lang="en-US" sz="160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3610334047"/>
                  </a:ext>
                </a:extLst>
              </a:tr>
              <a:tr h="174157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Потоскуев Е.В. Решение разноуровневых задач по геометрии. Подготовка к ЕГЭ. Москва.: ИЛЕКСА, 2014.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06120" algn="ctr"/>
                        </a:tabLs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2036686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05820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Пособия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337453"/>
              </p:ext>
            </p:extLst>
          </p:nvPr>
        </p:nvGraphicFramePr>
        <p:xfrm>
          <a:off x="428596" y="658205"/>
          <a:ext cx="8607900" cy="5723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1716">
                  <a:extLst>
                    <a:ext uri="{9D8B030D-6E8A-4147-A177-3AD203B41FA5}">
                      <a16:colId xmlns="" xmlns:a16="http://schemas.microsoft.com/office/drawing/2014/main" val="85065859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3375194404"/>
                    </a:ext>
                  </a:extLst>
                </a:gridCol>
              </a:tblGrid>
              <a:tr h="130070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</a:t>
                      </a:r>
                      <a:r>
                        <a:rPr lang="ru-RU" sz="1600" dirty="0" smtClean="0">
                          <a:effectLst/>
                        </a:rPr>
                        <a:t>пособия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Примерный процент ОО, в которых </a:t>
                      </a:r>
                      <a:r>
                        <a:rPr lang="ru-RU" sz="1600" dirty="0" smtClean="0">
                          <a:effectLst/>
                        </a:rPr>
                        <a:t>использовалось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43551520"/>
                  </a:ext>
                </a:extLst>
              </a:tr>
              <a:tr h="2861561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Серия пособий и рабочих тетрадей ЕГЭ 2018 (более 20 рабочих тетрадей и методических пособий)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Шноль</a:t>
                      </a:r>
                      <a:r>
                        <a:rPr lang="ru-RU" sz="1600" dirty="0">
                          <a:effectLst/>
                        </a:rPr>
                        <a:t> Д.Э. ЕГЭ 2019. Математика. Арифметические задачи. Задача 1 (профильный уровень). Задачи 3 и 6 (базовый уровень). Рабочая тетрадь / под ред. И.В. Ященко. – М.: МЦНМО, 2018. – 40 с.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 др.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Шестаков С.А. ЕГЭ 2019. Математика. Неравенства и системы неравенств. Задача 15 (профильный уровень). – М.: МЦНМО, 2018. – 352 с.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Шестаков С.А. ЕГЭ 2019. Задачи с параметром. Задача 18 (профильный уровень) / под. ред. И.В. Ященко. – М.: МЦНМО, 2018. – 288 с.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 др.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06120" algn="ctr"/>
                        </a:tabLs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2757743884"/>
                  </a:ext>
                </a:extLst>
              </a:tr>
              <a:tr h="78042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Кочагин</a:t>
                      </a:r>
                      <a:r>
                        <a:rPr lang="ru-RU" sz="1600" dirty="0">
                          <a:effectLst/>
                        </a:rPr>
                        <a:t> В.В., ЕГЭ 2019. Математика : сборник заданий: 500 заданий с ответами / В.В. </a:t>
                      </a:r>
                      <a:r>
                        <a:rPr lang="ru-RU" sz="1600" dirty="0" err="1">
                          <a:effectLst/>
                        </a:rPr>
                        <a:t>Кочагин</a:t>
                      </a:r>
                      <a:r>
                        <a:rPr lang="ru-RU" sz="1600" dirty="0">
                          <a:effectLst/>
                        </a:rPr>
                        <a:t>, М.Н. </a:t>
                      </a:r>
                      <a:r>
                        <a:rPr lang="ru-RU" sz="1600" dirty="0" err="1">
                          <a:effectLst/>
                        </a:rPr>
                        <a:t>Кочагина</a:t>
                      </a:r>
                      <a:r>
                        <a:rPr lang="ru-RU" sz="1600" dirty="0">
                          <a:effectLst/>
                        </a:rPr>
                        <a:t>. Москва : </a:t>
                      </a:r>
                      <a:r>
                        <a:rPr lang="ru-RU" sz="1600" dirty="0" err="1">
                          <a:effectLst/>
                        </a:rPr>
                        <a:t>Эксмо</a:t>
                      </a:r>
                      <a:r>
                        <a:rPr lang="ru-RU" sz="1600" dirty="0">
                          <a:effectLst/>
                        </a:rPr>
                        <a:t>, 2018. – 256 с. – (ЕГЭ. Сборник заданий)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06120" algn="ctr"/>
                        </a:tabLst>
                      </a:pPr>
                      <a:r>
                        <a:rPr lang="en-US" sz="1600">
                          <a:effectLst/>
                        </a:rPr>
                        <a:t>10%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1261037791"/>
                  </a:ext>
                </a:extLst>
              </a:tr>
              <a:tr h="78042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ЕГЭ 2019. Математика: профильный уровень / Г.В. Дорофеев, Е.А. Седова, С.А. Шестаков, С.В. Пчелинцев. – Москва : Эксмо, 2018. – 288 с. – (ЕГЭ. Сдаем без проблем)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06120" algn="ctr"/>
                        </a:tabLst>
                      </a:pPr>
                      <a:r>
                        <a:rPr lang="en-US" sz="1600" dirty="0">
                          <a:effectLst/>
                        </a:rPr>
                        <a:t>10%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673932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99156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Пособия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20525"/>
              </p:ext>
            </p:extLst>
          </p:nvPr>
        </p:nvGraphicFramePr>
        <p:xfrm>
          <a:off x="97156" y="908720"/>
          <a:ext cx="8892480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8063">
                  <a:extLst>
                    <a:ext uri="{9D8B030D-6E8A-4147-A177-3AD203B41FA5}">
                      <a16:colId xmlns="" xmlns:a16="http://schemas.microsoft.com/office/drawing/2014/main" val="850658590"/>
                    </a:ext>
                  </a:extLst>
                </a:gridCol>
                <a:gridCol w="1564417">
                  <a:extLst>
                    <a:ext uri="{9D8B030D-6E8A-4147-A177-3AD203B41FA5}">
                      <a16:colId xmlns="" xmlns:a16="http://schemas.microsoft.com/office/drawing/2014/main" val="3375194404"/>
                    </a:ext>
                  </a:extLst>
                </a:gridCol>
              </a:tblGrid>
              <a:tr h="21769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</a:t>
                      </a:r>
                      <a:r>
                        <a:rPr lang="ru-RU" sz="1600" dirty="0" smtClean="0">
                          <a:effectLst/>
                        </a:rPr>
                        <a:t>пособия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Примерный процент ОО, в которых </a:t>
                      </a:r>
                      <a:r>
                        <a:rPr lang="ru-RU" sz="1600" dirty="0" smtClean="0">
                          <a:effectLst/>
                        </a:rPr>
                        <a:t>использовалось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43551520"/>
                  </a:ext>
                </a:extLst>
              </a:tr>
              <a:tr h="21769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Мирошин В.В. ЕГЭ 2019. Математика: Решение задач / В.В. Мирошин, А.Р. Рязановский. – Москва : </a:t>
                      </a:r>
                      <a:r>
                        <a:rPr lang="ru-RU" sz="1600" dirty="0" err="1">
                          <a:effectLst/>
                        </a:rPr>
                        <a:t>Эксмо</a:t>
                      </a:r>
                      <a:r>
                        <a:rPr lang="ru-RU" sz="1600" dirty="0">
                          <a:effectLst/>
                        </a:rPr>
                        <a:t>, 2018. – 496 с. – (ЕГЭ. Сдаем без проблем)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06120" algn="ctr"/>
                        </a:tabLst>
                      </a:pPr>
                      <a:r>
                        <a:rPr lang="en-US" sz="1600">
                          <a:effectLst/>
                        </a:rPr>
                        <a:t>7%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3978707348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Математика. ЕГЭ 2019. Тематический тренинг. 10-11-е классы: учебно-методическое пособие / под редакцией Ф.Ф. Лысенко, С.О. Иванова. – Ростов-н/Д : Легион, 2018. – 464 с. – (ЕГЭ)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06120" algn="ctr"/>
                        </a:tabLst>
                      </a:pPr>
                      <a:r>
                        <a:rPr lang="en-US" sz="1600">
                          <a:effectLst/>
                        </a:rPr>
                        <a:t>75%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1426416207"/>
                  </a:ext>
                </a:extLst>
              </a:tr>
              <a:tr h="348313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Математика. Подготовка к ЕГЭ-2019. Профильный уровень. 40 тренировочных вариантов по демоверсии 2019 года: учебно-методическое пособие / под редакцией Ф.Ф. Лысенко, С.Ю. Кулабухова. – Ростов-на- Дону: Легион, 2018. – 432 с. – (ЕГЭ).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06120" algn="ctr"/>
                        </a:tabLst>
                      </a:pPr>
                      <a:r>
                        <a:rPr lang="en-US" sz="1600">
                          <a:effectLst/>
                        </a:rPr>
                        <a:t>75%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2494025481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Прокофьев А.А. Математика. ЕГЭ. Социально-экономические задачи (типовое задачи 17): учебно-методическое пособие / А.А. Прокофьев, А.Г. Корянов. – 2-е изд., перераб. – Ростов-на-Дону, Легион, 2018. – 160 с. – (ЕГЭ).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06120" algn="ctr"/>
                        </a:tabLst>
                      </a:pPr>
                      <a:r>
                        <a:rPr lang="en-US" sz="1600">
                          <a:effectLst/>
                        </a:rPr>
                        <a:t>60%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811594620"/>
                  </a:ext>
                </a:extLst>
              </a:tr>
              <a:tr h="348313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Математика. Подготовка к ЕГЭ-2019. Базовый уровень. 40 тренировочных вариантов по демоверсии 2019 года: учебно-методическое пособие / Ф.Ф. Лысенко, С.О. Иванова. – Ростов-н/Д : Легион, 2018. – 352 с. – (ЕГЭ)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06120" algn="ctr"/>
                        </a:tabLst>
                      </a:pPr>
                      <a:r>
                        <a:rPr lang="en-US" sz="1600">
                          <a:effectLst/>
                        </a:rPr>
                        <a:t>75%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229603146"/>
                  </a:ext>
                </a:extLst>
              </a:tr>
              <a:tr h="26123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Зив Б.Г. Задачи по геометрии. 7-11 классы : учеб. пособие для общеобразоват. организаций / Б.Г. Зив, В.М. Мейлер, А.Г. Баханский. – 14-е изд. – М. : Просвещение, 2019. – 271 с.: ил. – (Задачник)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06120" algn="ctr"/>
                        </a:tabLst>
                      </a:pPr>
                      <a:r>
                        <a:rPr lang="en-US" sz="1600">
                          <a:effectLst/>
                        </a:rPr>
                        <a:t>20%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4028972740"/>
                  </a:ext>
                </a:extLst>
              </a:tr>
              <a:tr h="21769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Хлевнюк Н.Н., Иванова М.В. Формирование вычислительных навыков на уроках математики. 10-11 классы. – М.: Илекса, 2018. – 263 с.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06120" algn="ctr"/>
                        </a:tabLst>
                      </a:pPr>
                      <a:r>
                        <a:rPr lang="en-US" sz="1600" dirty="0">
                          <a:effectLst/>
                        </a:rPr>
                        <a:t>25%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98" marR="14198" marT="0" marB="0"/>
                </a:tc>
                <a:extLst>
                  <a:ext uri="{0D108BD9-81ED-4DB2-BD59-A6C34878D82A}">
                    <a16:rowId xmlns="" xmlns:a16="http://schemas.microsoft.com/office/drawing/2014/main" val="352888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74457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Планируемые меры методической поддержки изучения учебных предметов в 2019-2020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уч.г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 региональном уровне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252969"/>
              </p:ext>
            </p:extLst>
          </p:nvPr>
        </p:nvGraphicFramePr>
        <p:xfrm>
          <a:off x="755576" y="1916832"/>
          <a:ext cx="7776864" cy="28422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88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87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</a:t>
                      </a:r>
                      <a:endParaRPr lang="ru-RU" sz="1200" dirty="0">
                        <a:effectLst/>
                      </a:endParaRP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(месяц)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Мероприятие</a:t>
                      </a:r>
                      <a:endParaRPr lang="ru-RU" sz="1200">
                        <a:effectLst/>
                      </a:endParaRP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(указать тему и организацию, которая планирует проведение мероприятия)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Октябрь 2019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Вебинар</a:t>
                      </a:r>
                      <a:r>
                        <a:rPr lang="ru-RU" sz="1600" dirty="0">
                          <a:effectLst/>
                        </a:rPr>
                        <a:t> «Итоги </a:t>
                      </a:r>
                      <a:r>
                        <a:rPr lang="ru-RU" sz="1600" dirty="0" smtClean="0">
                          <a:effectLst/>
                        </a:rPr>
                        <a:t>ГИА по </a:t>
                      </a:r>
                      <a:r>
                        <a:rPr lang="ru-RU" sz="1600" dirty="0">
                          <a:effectLst/>
                        </a:rPr>
                        <a:t>математике </a:t>
                      </a:r>
                      <a:r>
                        <a:rPr lang="ru-RU" sz="1600" dirty="0" smtClean="0">
                          <a:effectLst/>
                        </a:rPr>
                        <a:t>2019 </a:t>
                      </a:r>
                      <a:r>
                        <a:rPr lang="ru-RU" sz="1600" dirty="0">
                          <a:effectLst/>
                        </a:rPr>
                        <a:t>в Ярославской области», ГАУ ДПО ЯО ИРО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Ноябрь </a:t>
                      </a:r>
                      <a:r>
                        <a:rPr lang="ru-RU" sz="1600" dirty="0" smtClean="0">
                          <a:effectLst/>
                        </a:rPr>
                        <a:t>2019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«Изменения в ГИА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математике в 2020 году, рекомендации по организации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подготовки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ГАУ ДПО ЯО ИРО</a:t>
                      </a: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 течение учебного</a:t>
                      </a:r>
                      <a:r>
                        <a:rPr lang="ru-RU" sz="1600" baseline="0" dirty="0" smtClean="0">
                          <a:effectLst/>
                        </a:rPr>
                        <a:t> года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861" marR="61861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Адресная поддержка муниципальных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методических объединений учителей (Семинары, </a:t>
                      </a:r>
                      <a:r>
                        <a:rPr lang="ru-RU" sz="1600" baseline="0" dirty="0" err="1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вебинары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 ППК, совещания, проекты…)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861" marR="61861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90257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Официальный портал ГИА </a:t>
            </a:r>
            <a:r>
              <a:rPr lang="en-US" dirty="0">
                <a:hlinkClick r:id="rId3"/>
              </a:rPr>
              <a:t>http://gia.edu.ru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- общая информация о ГИА-9</a:t>
            </a:r>
          </a:p>
          <a:p>
            <a:r>
              <a:rPr lang="ru-RU" dirty="0" smtClean="0"/>
              <a:t>Официальный портал ЕГЭ </a:t>
            </a:r>
            <a:r>
              <a:rPr lang="en-US" dirty="0">
                <a:hlinkClick r:id="rId4"/>
              </a:rPr>
              <a:t>http://ege.edu.ru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- общие сведения о ЕГЭ, расписание ЕГЭ, статистика ЕГЭ, </a:t>
            </a:r>
            <a:r>
              <a:rPr lang="ru-RU" dirty="0" err="1" smtClean="0"/>
              <a:t>демоварианты</a:t>
            </a:r>
            <a:r>
              <a:rPr lang="ru-RU" dirty="0" smtClean="0"/>
              <a:t>, проверка результатов ЕГЭ (по коду доступа)</a:t>
            </a:r>
          </a:p>
          <a:p>
            <a:r>
              <a:rPr lang="ru-RU" dirty="0" smtClean="0"/>
              <a:t>РИА-новости </a:t>
            </a:r>
            <a:r>
              <a:rPr lang="en-US" dirty="0">
                <a:hlinkClick r:id="rId5"/>
              </a:rPr>
              <a:t>http://ria.ru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- архив публикаций, посвященных итоговой аттестации школьников в форме ГИА-9 и ЕГЭ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4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87847"/>
            <a:ext cx="7602068" cy="166103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Федеральный институт педагогических измерений - </a:t>
            </a:r>
            <a:r>
              <a:rPr lang="en-US" sz="2400" dirty="0">
                <a:hlinkClick r:id="rId3"/>
              </a:rPr>
              <a:t>http://www.fipi.ru</a:t>
            </a:r>
            <a:r>
              <a:rPr lang="en-US" sz="2400" dirty="0" smtClean="0">
                <a:hlinkClick r:id="rId3"/>
              </a:rPr>
              <a:t>/</a:t>
            </a:r>
            <a:r>
              <a:rPr lang="ru-RU" sz="2400" dirty="0" smtClean="0"/>
              <a:t> - демоверсии, спецификации, кодификаторы, открытый банк заданий ЕГЭ, отчеты о результатах ЕЭ и ГИА, методические рекомендации для экспертов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r="46585" b="23794"/>
          <a:stretch/>
        </p:blipFill>
        <p:spPr bwMode="auto">
          <a:xfrm>
            <a:off x="1619672" y="2348879"/>
            <a:ext cx="6264696" cy="451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Кафедра естественно-математических дисциплин ГОАУ ЯО ИРО</a:t>
            </a:r>
          </a:p>
          <a:p>
            <a:r>
              <a:rPr lang="ru-RU" dirty="0" smtClean="0"/>
              <a:t>Адрес г. Ярославль ул. Богдановича 16 оф. 314</a:t>
            </a:r>
          </a:p>
          <a:p>
            <a:r>
              <a:rPr lang="ru-RU" dirty="0" smtClean="0"/>
              <a:t>Тел. 8(4852)23-05-97</a:t>
            </a:r>
          </a:p>
          <a:p>
            <a:r>
              <a:rPr lang="ru-RU" dirty="0" smtClean="0"/>
              <a:t>Зав. Кафедрой Головлева Светлана Михайловна</a:t>
            </a:r>
          </a:p>
          <a:p>
            <a:r>
              <a:rPr lang="en-US" dirty="0" smtClean="0"/>
              <a:t>e-mail: golovleva@iro.yar.ru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3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Числа и вычисления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95189"/>
              </p:ext>
            </p:extLst>
          </p:nvPr>
        </p:nvGraphicFramePr>
        <p:xfrm>
          <a:off x="3347864" y="3573016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20,88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94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Диаграммы, таблицы, графики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81515"/>
              </p:ext>
            </p:extLst>
          </p:nvPr>
        </p:nvGraphicFramePr>
        <p:xfrm>
          <a:off x="3347864" y="3573016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87,85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15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"/>
            <a:ext cx="8928992" cy="1196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Числовые </a:t>
            </a:r>
            <a:r>
              <a:rPr lang="ru-RU" dirty="0"/>
              <a:t>неравенства, координатная прямая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068830"/>
              </p:ext>
            </p:extLst>
          </p:nvPr>
        </p:nvGraphicFramePr>
        <p:xfrm>
          <a:off x="714375" y="1268760"/>
          <a:ext cx="7715250" cy="487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540771"/>
              </p:ext>
            </p:extLst>
          </p:nvPr>
        </p:nvGraphicFramePr>
        <p:xfrm>
          <a:off x="3347864" y="3573016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95,74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74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96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Числа</a:t>
            </a:r>
            <a:r>
              <a:rPr lang="ru-RU" dirty="0"/>
              <a:t>, вычисления и алгебраические выражения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14375" y="1412875"/>
          <a:ext cx="7715250" cy="473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749414"/>
              </p:ext>
            </p:extLst>
          </p:nvPr>
        </p:nvGraphicFramePr>
        <p:xfrm>
          <a:off x="2411760" y="3717032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10,99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85,86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730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</a:t>
            </a:r>
            <a:r>
              <a:rPr lang="ru-RU" dirty="0"/>
              <a:t>диаграмм, таблиц, графиков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361783"/>
              </p:ext>
            </p:extLst>
          </p:nvPr>
        </p:nvGraphicFramePr>
        <p:xfrm>
          <a:off x="2771800" y="3573016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96,31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51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ГИА-9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1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607900" cy="654032"/>
          </a:xfrm>
        </p:spPr>
        <p:txBody>
          <a:bodyPr>
            <a:normAutofit fontScale="90000"/>
          </a:bodyPr>
          <a:lstStyle/>
          <a:p>
            <a:r>
              <a:rPr lang="ru-RU" dirty="0"/>
              <a:t>Уравнения, неравенства и их системы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22189"/>
              </p:ext>
            </p:extLst>
          </p:nvPr>
        </p:nvGraphicFramePr>
        <p:xfrm>
          <a:off x="1187624" y="3573016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8,79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730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607900" cy="6540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Простейшие текстовые задачи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184844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701007"/>
              </p:ext>
            </p:extLst>
          </p:nvPr>
        </p:nvGraphicFramePr>
        <p:xfrm>
          <a:off x="5148064" y="980728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9,34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85,53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948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Анализ диаграмм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336930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123698"/>
              </p:ext>
            </p:extLst>
          </p:nvPr>
        </p:nvGraphicFramePr>
        <p:xfrm>
          <a:off x="1259632" y="3573016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66,48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94,63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629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Статистика, вероятности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892614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319133"/>
              </p:ext>
            </p:extLst>
          </p:nvPr>
        </p:nvGraphicFramePr>
        <p:xfrm>
          <a:off x="3635896" y="3645024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6,59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532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866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Графики функций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757369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48464"/>
              </p:ext>
            </p:extLst>
          </p:nvPr>
        </p:nvGraphicFramePr>
        <p:xfrm>
          <a:off x="1691680" y="3573016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20,88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86,32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465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"/>
            <a:ext cx="8406676" cy="9807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Арифметические и геометрические прогрессии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17427"/>
              </p:ext>
            </p:extLst>
          </p:nvPr>
        </p:nvGraphicFramePr>
        <p:xfrm>
          <a:off x="714375" y="1196975"/>
          <a:ext cx="7715250" cy="494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38430"/>
              </p:ext>
            </p:extLst>
          </p:nvPr>
        </p:nvGraphicFramePr>
        <p:xfrm>
          <a:off x="2987824" y="3717032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4,95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83,01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386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Алгебраические выражения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000545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14880"/>
              </p:ext>
            </p:extLst>
          </p:nvPr>
        </p:nvGraphicFramePr>
        <p:xfrm>
          <a:off x="3203848" y="1556792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2,75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73,22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904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866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Расчеты по формулам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871530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999282"/>
              </p:ext>
            </p:extLst>
          </p:nvPr>
        </p:nvGraphicFramePr>
        <p:xfrm>
          <a:off x="1331640" y="1412776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2,75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94,41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810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"/>
            <a:ext cx="8856984" cy="9087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Уравнения, не­ра­вен­ства и их системы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293709"/>
              </p:ext>
            </p:extLst>
          </p:nvPr>
        </p:nvGraphicFramePr>
        <p:xfrm>
          <a:off x="714375" y="1052513"/>
          <a:ext cx="7715250" cy="509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7335"/>
              </p:ext>
            </p:extLst>
          </p:nvPr>
        </p:nvGraphicFramePr>
        <p:xfrm>
          <a:off x="1259632" y="1628800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14,29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64,65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853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807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Практические задачи </a:t>
            </a:r>
            <a:r>
              <a:rPr lang="ru-RU" dirty="0" smtClean="0">
                <a:solidFill>
                  <a:srgbClr val="090949"/>
                </a:solidFill>
                <a:latin typeface="Verdana"/>
              </a:rPr>
              <a:t>по геометрии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445515"/>
              </p:ext>
            </p:extLst>
          </p:nvPr>
        </p:nvGraphicFramePr>
        <p:xfrm>
          <a:off x="714375" y="1052513"/>
          <a:ext cx="7715250" cy="509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62156"/>
              </p:ext>
            </p:extLst>
          </p:nvPr>
        </p:nvGraphicFramePr>
        <p:xfrm>
          <a:off x="4211960" y="3645024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79,92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83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ОГЭ в ЯО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853830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2376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"/>
            <a:ext cx="8856984" cy="119677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90949"/>
                </a:solidFill>
                <a:latin typeface="Verdana"/>
              </a:rPr>
              <a:t>Треугольники, четырёхугольники, многоугольники и их элементы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614121"/>
              </p:ext>
            </p:extLst>
          </p:nvPr>
        </p:nvGraphicFramePr>
        <p:xfrm>
          <a:off x="714375" y="1196975"/>
          <a:ext cx="7715250" cy="494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26194"/>
              </p:ext>
            </p:extLst>
          </p:nvPr>
        </p:nvGraphicFramePr>
        <p:xfrm>
          <a:off x="2411760" y="3429000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5,49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93,28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34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0527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Окружность, круг и их </a:t>
            </a:r>
            <a:r>
              <a:rPr lang="ru-RU" dirty="0" smtClean="0">
                <a:solidFill>
                  <a:srgbClr val="090949"/>
                </a:solidFill>
                <a:latin typeface="Verdana"/>
              </a:rPr>
              <a:t>элементы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233629"/>
              </p:ext>
            </p:extLst>
          </p:nvPr>
        </p:nvGraphicFramePr>
        <p:xfrm>
          <a:off x="683568" y="1268760"/>
          <a:ext cx="7715250" cy="487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89546"/>
              </p:ext>
            </p:extLst>
          </p:nvPr>
        </p:nvGraphicFramePr>
        <p:xfrm>
          <a:off x="3923928" y="1916832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165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Площади </a:t>
            </a:r>
            <a:r>
              <a:rPr lang="ru-RU" dirty="0" smtClean="0">
                <a:solidFill>
                  <a:srgbClr val="090949"/>
                </a:solidFill>
                <a:latin typeface="Verdana"/>
              </a:rPr>
              <a:t>фигур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046107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10889"/>
              </p:ext>
            </p:extLst>
          </p:nvPr>
        </p:nvGraphicFramePr>
        <p:xfrm>
          <a:off x="5076056" y="1268760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17,03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861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90949"/>
                </a:solidFill>
                <a:latin typeface="Verdana"/>
              </a:rPr>
              <a:t>Фигуры на квадратной </a:t>
            </a:r>
            <a:r>
              <a:rPr lang="ru-RU" sz="3600" dirty="0" smtClean="0">
                <a:solidFill>
                  <a:srgbClr val="090949"/>
                </a:solidFill>
                <a:latin typeface="Verdana"/>
              </a:rPr>
              <a:t>решётке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074661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56259"/>
              </p:ext>
            </p:extLst>
          </p:nvPr>
        </p:nvGraphicFramePr>
        <p:xfrm>
          <a:off x="2699792" y="3429000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7,14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20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90949"/>
                </a:solidFill>
                <a:latin typeface="Verdana"/>
              </a:rPr>
              <a:t>Анализ геометрических </a:t>
            </a:r>
            <a:r>
              <a:rPr lang="ru-RU" sz="2800" dirty="0" smtClean="0">
                <a:solidFill>
                  <a:srgbClr val="090949"/>
                </a:solidFill>
                <a:latin typeface="Verdana"/>
              </a:rPr>
              <a:t>высказываний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857963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789925"/>
              </p:ext>
            </p:extLst>
          </p:nvPr>
        </p:nvGraphicFramePr>
        <p:xfrm>
          <a:off x="4932040" y="1052736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18,13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75,41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102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90949"/>
                </a:solidFill>
                <a:latin typeface="Verdana"/>
              </a:rPr>
              <a:t>Алгебраические выражения, уравнения, неравенства и их </a:t>
            </a:r>
            <a:r>
              <a:rPr lang="ru-RU" sz="2800" dirty="0" smtClean="0">
                <a:solidFill>
                  <a:srgbClr val="090949"/>
                </a:solidFill>
                <a:latin typeface="Verdana"/>
              </a:rPr>
              <a:t>системы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407629"/>
              </p:ext>
            </p:extLst>
          </p:nvPr>
        </p:nvGraphicFramePr>
        <p:xfrm>
          <a:off x="755576" y="692696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55878"/>
              </p:ext>
            </p:extLst>
          </p:nvPr>
        </p:nvGraphicFramePr>
        <p:xfrm>
          <a:off x="1187624" y="1484784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23801"/>
              </p:ext>
            </p:extLst>
          </p:nvPr>
        </p:nvGraphicFramePr>
        <p:xfrm>
          <a:off x="4238400" y="5967222"/>
          <a:ext cx="4896970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3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6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2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Баллы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73,3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23,2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549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Текстовые </a:t>
            </a:r>
            <a:r>
              <a:rPr lang="ru-RU" dirty="0" smtClean="0">
                <a:solidFill>
                  <a:srgbClr val="090949"/>
                </a:solidFill>
                <a:latin typeface="Verdana"/>
              </a:rPr>
              <a:t>задачи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185343"/>
              </p:ext>
            </p:extLst>
          </p:nvPr>
        </p:nvGraphicFramePr>
        <p:xfrm>
          <a:off x="683568" y="764704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38533"/>
              </p:ext>
            </p:extLst>
          </p:nvPr>
        </p:nvGraphicFramePr>
        <p:xfrm>
          <a:off x="4932040" y="1340768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709506"/>
              </p:ext>
            </p:extLst>
          </p:nvPr>
        </p:nvGraphicFramePr>
        <p:xfrm>
          <a:off x="4247030" y="5972265"/>
          <a:ext cx="4896970" cy="911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3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6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2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Баллы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84,0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556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8664"/>
            <a:ext cx="8229600" cy="65403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90949"/>
                </a:solidFill>
                <a:latin typeface="Verdana"/>
              </a:rPr>
              <a:t>Функции и их свойства. Графики функций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74840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61124"/>
              </p:ext>
            </p:extLst>
          </p:nvPr>
        </p:nvGraphicFramePr>
        <p:xfrm>
          <a:off x="1187624" y="1484784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29053"/>
              </p:ext>
            </p:extLst>
          </p:nvPr>
        </p:nvGraphicFramePr>
        <p:xfrm>
          <a:off x="4219721" y="5920150"/>
          <a:ext cx="4896970" cy="911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3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6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2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Баллы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363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Геометрическая задача на </a:t>
            </a:r>
            <a:r>
              <a:rPr lang="ru-RU" dirty="0" smtClean="0">
                <a:solidFill>
                  <a:srgbClr val="090949"/>
                </a:solidFill>
                <a:latin typeface="Verdana"/>
              </a:rPr>
              <a:t>вычисление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475731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87528"/>
              </p:ext>
            </p:extLst>
          </p:nvPr>
        </p:nvGraphicFramePr>
        <p:xfrm>
          <a:off x="1403648" y="3284984"/>
          <a:ext cx="3384376" cy="213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562603"/>
              </p:ext>
            </p:extLst>
          </p:nvPr>
        </p:nvGraphicFramePr>
        <p:xfrm>
          <a:off x="4219721" y="5920150"/>
          <a:ext cx="4896970" cy="911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3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6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2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Баллы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656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Геометрическая задача на </a:t>
            </a:r>
            <a:r>
              <a:rPr lang="ru-RU" dirty="0" smtClean="0">
                <a:solidFill>
                  <a:srgbClr val="090949"/>
                </a:solidFill>
                <a:latin typeface="Verdana"/>
              </a:rPr>
              <a:t>доказательство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940916"/>
              </p:ext>
            </p:extLst>
          </p:nvPr>
        </p:nvGraphicFramePr>
        <p:xfrm>
          <a:off x="683568" y="764705"/>
          <a:ext cx="7715250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071567"/>
              </p:ext>
            </p:extLst>
          </p:nvPr>
        </p:nvGraphicFramePr>
        <p:xfrm>
          <a:off x="1331640" y="1484784"/>
          <a:ext cx="3384376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00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90555"/>
              </p:ext>
            </p:extLst>
          </p:nvPr>
        </p:nvGraphicFramePr>
        <p:xfrm>
          <a:off x="4219721" y="5920150"/>
          <a:ext cx="4896970" cy="911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3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6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2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Баллы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93,0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51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ОГЭ </a:t>
            </a:r>
            <a:r>
              <a:rPr lang="ru-RU" dirty="0"/>
              <a:t>в ЯО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2012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2270261"/>
              </p:ext>
            </p:extLst>
          </p:nvPr>
        </p:nvGraphicFramePr>
        <p:xfrm>
          <a:off x="251521" y="1186073"/>
          <a:ext cx="1872208" cy="152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1763688" y="846375"/>
            <a:ext cx="894770" cy="639762"/>
          </a:xfrm>
        </p:spPr>
        <p:txBody>
          <a:bodyPr/>
          <a:lstStyle/>
          <a:p>
            <a:r>
              <a:rPr lang="ru-RU" dirty="0" smtClean="0"/>
              <a:t>2013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15789075"/>
              </p:ext>
            </p:extLst>
          </p:nvPr>
        </p:nvGraphicFramePr>
        <p:xfrm>
          <a:off x="2123728" y="1166256"/>
          <a:ext cx="1252868" cy="121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530225" y="65400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Доля участников, получивших оценку</a:t>
            </a:r>
          </a:p>
        </p:txBody>
      </p:sp>
      <p:graphicFrame>
        <p:nvGraphicFramePr>
          <p:cNvPr id="12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911441"/>
              </p:ext>
            </p:extLst>
          </p:nvPr>
        </p:nvGraphicFramePr>
        <p:xfrm>
          <a:off x="3798768" y="1133666"/>
          <a:ext cx="1200965" cy="134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Текст 8"/>
          <p:cNvSpPr txBox="1">
            <a:spLocks/>
          </p:cNvSpPr>
          <p:nvPr/>
        </p:nvSpPr>
        <p:spPr>
          <a:xfrm>
            <a:off x="3275856" y="981024"/>
            <a:ext cx="86409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201</a:t>
            </a:r>
            <a:r>
              <a:rPr lang="en-US" dirty="0" smtClean="0"/>
              <a:t>4</a:t>
            </a:r>
            <a:endParaRPr lang="ru-RU" dirty="0"/>
          </a:p>
        </p:txBody>
      </p:sp>
      <p:graphicFrame>
        <p:nvGraphicFramePr>
          <p:cNvPr id="11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311453"/>
              </p:ext>
            </p:extLst>
          </p:nvPr>
        </p:nvGraphicFramePr>
        <p:xfrm>
          <a:off x="5364088" y="1178694"/>
          <a:ext cx="1294307" cy="125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60032" y="115685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2015</a:t>
            </a:r>
            <a:endParaRPr lang="ru-RU" sz="2400" b="1" dirty="0"/>
          </a:p>
        </p:txBody>
      </p:sp>
      <p:graphicFrame>
        <p:nvGraphicFramePr>
          <p:cNvPr id="15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280131"/>
              </p:ext>
            </p:extLst>
          </p:nvPr>
        </p:nvGraphicFramePr>
        <p:xfrm>
          <a:off x="6804248" y="1156855"/>
          <a:ext cx="1656184" cy="132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16216" y="115047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2016</a:t>
            </a:r>
            <a:endParaRPr lang="ru-RU" sz="2400" b="1" dirty="0"/>
          </a:p>
        </p:txBody>
      </p:sp>
      <p:graphicFrame>
        <p:nvGraphicFramePr>
          <p:cNvPr id="17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114228"/>
              </p:ext>
            </p:extLst>
          </p:nvPr>
        </p:nvGraphicFramePr>
        <p:xfrm>
          <a:off x="611560" y="3488102"/>
          <a:ext cx="2304256" cy="211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03648" y="284570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2017</a:t>
            </a:r>
            <a:endParaRPr lang="ru-RU" sz="2400" b="1" dirty="0"/>
          </a:p>
        </p:txBody>
      </p:sp>
      <p:graphicFrame>
        <p:nvGraphicFramePr>
          <p:cNvPr id="19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195329"/>
              </p:ext>
            </p:extLst>
          </p:nvPr>
        </p:nvGraphicFramePr>
        <p:xfrm>
          <a:off x="3175115" y="3501008"/>
          <a:ext cx="2304256" cy="211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923928" y="285476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</a:t>
            </a:r>
            <a:r>
              <a:rPr lang="en-US" sz="2400" b="1" dirty="0" smtClean="0"/>
              <a:t>8</a:t>
            </a:r>
            <a:endParaRPr lang="ru-RU" sz="2400" b="1" dirty="0"/>
          </a:p>
        </p:txBody>
      </p:sp>
      <p:graphicFrame>
        <p:nvGraphicFramePr>
          <p:cNvPr id="21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843779"/>
              </p:ext>
            </p:extLst>
          </p:nvPr>
        </p:nvGraphicFramePr>
        <p:xfrm>
          <a:off x="5666663" y="3425485"/>
          <a:ext cx="2304256" cy="211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72200" y="284942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</a:t>
            </a:r>
            <a:r>
              <a:rPr lang="en-US" sz="2400" b="1" dirty="0" smtClean="0"/>
              <a:t>9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673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403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90949"/>
                </a:solidFill>
                <a:latin typeface="Verdana"/>
              </a:rPr>
              <a:t>Геометрическая задача повышенной </a:t>
            </a:r>
            <a:r>
              <a:rPr lang="ru-RU" sz="3200" dirty="0" smtClean="0">
                <a:solidFill>
                  <a:srgbClr val="090949"/>
                </a:solidFill>
                <a:latin typeface="Verdana"/>
              </a:rPr>
              <a:t>сложности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078760"/>
              </p:ext>
            </p:extLst>
          </p:nvPr>
        </p:nvGraphicFramePr>
        <p:xfrm>
          <a:off x="683568" y="836713"/>
          <a:ext cx="771525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83499"/>
              </p:ext>
            </p:extLst>
          </p:nvPr>
        </p:nvGraphicFramePr>
        <p:xfrm>
          <a:off x="1187624" y="1268760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73698"/>
              </p:ext>
            </p:extLst>
          </p:nvPr>
        </p:nvGraphicFramePr>
        <p:xfrm>
          <a:off x="4219721" y="5920150"/>
          <a:ext cx="4896970" cy="911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3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6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2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Баллы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944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Группа учащихся, не преодолевших минимальный порог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41838"/>
              </p:ext>
            </p:extLst>
          </p:nvPr>
        </p:nvGraphicFramePr>
        <p:xfrm>
          <a:off x="-756592" y="836712"/>
          <a:ext cx="663513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4168" y="1412776"/>
            <a:ext cx="25202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Зоны успешности:</a:t>
            </a:r>
          </a:p>
          <a:p>
            <a:r>
              <a:rPr lang="ru-RU" dirty="0" smtClean="0"/>
              <a:t>Графики и диаграммы</a:t>
            </a:r>
          </a:p>
          <a:p>
            <a:r>
              <a:rPr lang="ru-RU" b="1" dirty="0" smtClean="0"/>
              <a:t>Зоны потенциала:</a:t>
            </a:r>
          </a:p>
          <a:p>
            <a:r>
              <a:rPr lang="ru-RU" dirty="0" smtClean="0"/>
              <a:t>Числа и вычисления</a:t>
            </a:r>
          </a:p>
          <a:p>
            <a:r>
              <a:rPr lang="ru-RU" dirty="0" smtClean="0"/>
              <a:t>Координатная прямая</a:t>
            </a:r>
          </a:p>
          <a:p>
            <a:r>
              <a:rPr lang="ru-RU" dirty="0" smtClean="0"/>
              <a:t>Графики функций</a:t>
            </a:r>
          </a:p>
          <a:p>
            <a:r>
              <a:rPr lang="ru-RU" dirty="0" smtClean="0"/>
              <a:t>Логика</a:t>
            </a:r>
          </a:p>
          <a:p>
            <a:r>
              <a:rPr lang="ru-RU" b="1" dirty="0" smtClean="0"/>
              <a:t>Зоны пристального внимания:</a:t>
            </a:r>
          </a:p>
          <a:p>
            <a:r>
              <a:rPr lang="ru-RU" dirty="0" smtClean="0"/>
              <a:t>Текстовые задачи</a:t>
            </a:r>
          </a:p>
          <a:p>
            <a:r>
              <a:rPr lang="ru-RU" dirty="0" smtClean="0"/>
              <a:t>Геометрия</a:t>
            </a:r>
          </a:p>
          <a:p>
            <a:r>
              <a:rPr lang="ru-RU" dirty="0" smtClean="0"/>
              <a:t>Алгебраические выражения, уравнения и неравенства</a:t>
            </a:r>
          </a:p>
          <a:p>
            <a:r>
              <a:rPr lang="ru-RU" dirty="0" smtClean="0"/>
              <a:t>Статистика, вероятности</a:t>
            </a:r>
          </a:p>
          <a:p>
            <a:r>
              <a:rPr lang="ru-RU" dirty="0" smtClean="0"/>
              <a:t>Прогрессии</a:t>
            </a:r>
          </a:p>
        </p:txBody>
      </p:sp>
    </p:spTree>
    <p:extLst>
      <p:ext uri="{BB962C8B-B14F-4D97-AF65-F5344CB8AC3E}">
        <p14:creationId xmlns:p14="http://schemas.microsoft.com/office/powerpoint/2010/main" val="4277604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Группа учащихся, получивших отметку «3»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980728"/>
            <a:ext cx="25202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Зоны успешности:</a:t>
            </a:r>
          </a:p>
          <a:p>
            <a:r>
              <a:rPr lang="ru-RU" dirty="0"/>
              <a:t>Числа и вычисления</a:t>
            </a:r>
          </a:p>
          <a:p>
            <a:r>
              <a:rPr lang="ru-RU" dirty="0" smtClean="0"/>
              <a:t>Графики и диаграммы</a:t>
            </a:r>
          </a:p>
          <a:p>
            <a:r>
              <a:rPr lang="ru-RU" dirty="0"/>
              <a:t>Координатная прямая</a:t>
            </a:r>
          </a:p>
          <a:p>
            <a:r>
              <a:rPr lang="ru-RU" b="1" dirty="0" smtClean="0"/>
              <a:t>Зоны потенциала:</a:t>
            </a:r>
          </a:p>
          <a:p>
            <a:r>
              <a:rPr lang="ru-RU" dirty="0"/>
              <a:t>Алгебраические выражения, уравнения и неравенства</a:t>
            </a:r>
          </a:p>
          <a:p>
            <a:r>
              <a:rPr lang="ru-RU" dirty="0" smtClean="0"/>
              <a:t>Графики функций</a:t>
            </a:r>
          </a:p>
          <a:p>
            <a:r>
              <a:rPr lang="ru-RU" dirty="0" smtClean="0"/>
              <a:t>Логика</a:t>
            </a:r>
          </a:p>
          <a:p>
            <a:r>
              <a:rPr lang="ru-RU" dirty="0" smtClean="0"/>
              <a:t>Простейшая геометрия (треугольники)</a:t>
            </a:r>
          </a:p>
          <a:p>
            <a:r>
              <a:rPr lang="ru-RU" dirty="0"/>
              <a:t>Текстовые </a:t>
            </a:r>
            <a:r>
              <a:rPr lang="ru-RU" dirty="0" smtClean="0"/>
              <a:t>задачи</a:t>
            </a:r>
          </a:p>
          <a:p>
            <a:r>
              <a:rPr lang="ru-RU" dirty="0" smtClean="0"/>
              <a:t>Статистика, вероятности</a:t>
            </a:r>
          </a:p>
          <a:p>
            <a:r>
              <a:rPr lang="ru-RU" dirty="0" smtClean="0"/>
              <a:t>Прогрессии</a:t>
            </a:r>
            <a:endParaRPr lang="ru-RU" dirty="0"/>
          </a:p>
          <a:p>
            <a:r>
              <a:rPr lang="ru-RU" b="1" dirty="0" smtClean="0"/>
              <a:t>Зоны пристального внимания:</a:t>
            </a:r>
          </a:p>
          <a:p>
            <a:r>
              <a:rPr lang="ru-RU" dirty="0" smtClean="0"/>
              <a:t>Геометрия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109734"/>
              </p:ext>
            </p:extLst>
          </p:nvPr>
        </p:nvGraphicFramePr>
        <p:xfrm>
          <a:off x="714375" y="831850"/>
          <a:ext cx="5153769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3573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Группа учащихся, получивших отметку «4»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548680"/>
            <a:ext cx="2520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Зоны успешности:</a:t>
            </a:r>
          </a:p>
          <a:p>
            <a:r>
              <a:rPr lang="ru-RU" dirty="0"/>
              <a:t>Числа и вычисления</a:t>
            </a:r>
          </a:p>
          <a:p>
            <a:r>
              <a:rPr lang="ru-RU" dirty="0"/>
              <a:t>Графики и диаграммы</a:t>
            </a:r>
          </a:p>
          <a:p>
            <a:r>
              <a:rPr lang="ru-RU" dirty="0"/>
              <a:t>Координатная </a:t>
            </a:r>
            <a:r>
              <a:rPr lang="ru-RU" dirty="0" smtClean="0"/>
              <a:t>прямая</a:t>
            </a:r>
          </a:p>
          <a:p>
            <a:r>
              <a:rPr lang="ru-RU" dirty="0"/>
              <a:t>Графики функций</a:t>
            </a:r>
          </a:p>
          <a:p>
            <a:r>
              <a:rPr lang="ru-RU" dirty="0"/>
              <a:t>Логика</a:t>
            </a:r>
          </a:p>
          <a:p>
            <a:r>
              <a:rPr lang="ru-RU" dirty="0"/>
              <a:t>Простейшая геометрия (треугольники)</a:t>
            </a:r>
          </a:p>
          <a:p>
            <a:r>
              <a:rPr lang="ru-RU" dirty="0"/>
              <a:t>Статистика, вероятности</a:t>
            </a:r>
          </a:p>
          <a:p>
            <a:r>
              <a:rPr lang="ru-RU" dirty="0"/>
              <a:t>Прогрессии</a:t>
            </a:r>
          </a:p>
          <a:p>
            <a:r>
              <a:rPr lang="ru-RU" b="1" dirty="0" smtClean="0"/>
              <a:t>Зоны </a:t>
            </a:r>
            <a:r>
              <a:rPr lang="ru-RU" b="1" dirty="0"/>
              <a:t>потенциала:</a:t>
            </a:r>
          </a:p>
          <a:p>
            <a:r>
              <a:rPr lang="ru-RU" dirty="0"/>
              <a:t>Алгебраические выражения, уравнения и неравенства</a:t>
            </a:r>
          </a:p>
          <a:p>
            <a:r>
              <a:rPr lang="ru-RU" dirty="0" smtClean="0"/>
              <a:t>Текстовые </a:t>
            </a:r>
            <a:r>
              <a:rPr lang="ru-RU" dirty="0"/>
              <a:t>задачи</a:t>
            </a:r>
          </a:p>
          <a:p>
            <a:r>
              <a:rPr lang="ru-RU" b="1" dirty="0" smtClean="0"/>
              <a:t>Зоны </a:t>
            </a:r>
            <a:r>
              <a:rPr lang="ru-RU" b="1" dirty="0"/>
              <a:t>пристального внимания:</a:t>
            </a:r>
          </a:p>
          <a:p>
            <a:r>
              <a:rPr lang="ru-RU" dirty="0" smtClean="0"/>
              <a:t>Геометрия</a:t>
            </a:r>
          </a:p>
          <a:p>
            <a:r>
              <a:rPr lang="ru-RU" dirty="0" smtClean="0"/>
              <a:t>Функции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010145"/>
              </p:ext>
            </p:extLst>
          </p:nvPr>
        </p:nvGraphicFramePr>
        <p:xfrm>
          <a:off x="-756592" y="908720"/>
          <a:ext cx="6894104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6093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Группа учащихся, получивших отметку «5»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45980" y="692696"/>
            <a:ext cx="25202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Зоны успешности:</a:t>
            </a:r>
          </a:p>
          <a:p>
            <a:r>
              <a:rPr lang="ru-RU" dirty="0"/>
              <a:t>Числа и вычисления</a:t>
            </a:r>
          </a:p>
          <a:p>
            <a:r>
              <a:rPr lang="ru-RU" dirty="0"/>
              <a:t>Графики и диаграммы</a:t>
            </a:r>
          </a:p>
          <a:p>
            <a:r>
              <a:rPr lang="ru-RU" dirty="0"/>
              <a:t>Координатная прямая</a:t>
            </a:r>
          </a:p>
          <a:p>
            <a:r>
              <a:rPr lang="ru-RU" dirty="0"/>
              <a:t>Графики функций</a:t>
            </a:r>
          </a:p>
          <a:p>
            <a:r>
              <a:rPr lang="ru-RU" dirty="0"/>
              <a:t>Логика</a:t>
            </a:r>
          </a:p>
          <a:p>
            <a:r>
              <a:rPr lang="ru-RU" dirty="0"/>
              <a:t>Простейшая геометрия (треугольники)</a:t>
            </a:r>
          </a:p>
          <a:p>
            <a:r>
              <a:rPr lang="ru-RU" dirty="0"/>
              <a:t>Статистика, вероятности</a:t>
            </a:r>
          </a:p>
          <a:p>
            <a:r>
              <a:rPr lang="ru-RU" dirty="0"/>
              <a:t>Прогрессии</a:t>
            </a:r>
          </a:p>
          <a:p>
            <a:r>
              <a:rPr lang="ru-RU" dirty="0"/>
              <a:t>Алгебраические выражения, уравнения и неравенства</a:t>
            </a:r>
          </a:p>
          <a:p>
            <a:r>
              <a:rPr lang="ru-RU" b="1" dirty="0" smtClean="0"/>
              <a:t>Зоны </a:t>
            </a:r>
            <a:r>
              <a:rPr lang="ru-RU" b="1" dirty="0"/>
              <a:t>потенциала:</a:t>
            </a:r>
          </a:p>
          <a:p>
            <a:r>
              <a:rPr lang="ru-RU" dirty="0" smtClean="0"/>
              <a:t>Текстовые </a:t>
            </a:r>
            <a:r>
              <a:rPr lang="ru-RU" dirty="0"/>
              <a:t>задачи</a:t>
            </a:r>
          </a:p>
          <a:p>
            <a:r>
              <a:rPr lang="ru-RU" dirty="0"/>
              <a:t>Геометрия</a:t>
            </a:r>
          </a:p>
          <a:p>
            <a:r>
              <a:rPr lang="ru-RU" b="1" dirty="0" smtClean="0"/>
              <a:t>Зоны </a:t>
            </a:r>
            <a:r>
              <a:rPr lang="ru-RU" b="1" dirty="0"/>
              <a:t>пристального внимания:</a:t>
            </a:r>
          </a:p>
          <a:p>
            <a:r>
              <a:rPr lang="ru-RU" dirty="0" smtClean="0"/>
              <a:t>Функции</a:t>
            </a:r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285283"/>
              </p:ext>
            </p:extLst>
          </p:nvPr>
        </p:nvGraphicFramePr>
        <p:xfrm>
          <a:off x="714375" y="831850"/>
          <a:ext cx="4937745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8914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1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Предполагаемый процент выполнения заданий первой части экзаменационной работы представлен в «Спецификации контрольных измерительных материалов для проведения в 2019 году основного государственного экзамена по математике»: </a:t>
            </a:r>
          </a:p>
          <a:p>
            <a:pPr lvl="0"/>
            <a:r>
              <a:rPr lang="ru-RU" dirty="0"/>
              <a:t>8 заданий с предполагаемым процентом выполнения 80–90%;</a:t>
            </a:r>
          </a:p>
          <a:p>
            <a:pPr lvl="0"/>
            <a:r>
              <a:rPr lang="ru-RU" dirty="0"/>
              <a:t>8 заданий с предполагаемым процентом выполнения 70–80%;</a:t>
            </a:r>
          </a:p>
          <a:p>
            <a:pPr lvl="0"/>
            <a:r>
              <a:rPr lang="ru-RU" dirty="0"/>
              <a:t>4 задания с предполагаемым процентом выполнения 60–70</a:t>
            </a:r>
            <a:r>
              <a:rPr lang="ru-RU" dirty="0" smtClean="0"/>
              <a:t>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861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1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редний </a:t>
            </a:r>
            <a:r>
              <a:rPr lang="ru-RU" dirty="0"/>
              <a:t>процент выполнения по двум заданиям выше запланированных показателей, а по четырем заданиям ниже запланированных показателей:</a:t>
            </a:r>
          </a:p>
          <a:p>
            <a:pPr lvl="0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2 задания с процентом выполнения свыше 90% (все задания модуля «Алгебра»);</a:t>
            </a:r>
          </a:p>
          <a:p>
            <a:pPr lvl="0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7 заданий с процентом выполнения 80–90% (5 заданий по модулю «Алгебра» и 2 задания по модулю «Геометрия»);</a:t>
            </a:r>
          </a:p>
          <a:p>
            <a:pPr lvl="0"/>
            <a:r>
              <a:rPr lang="ru-RU" dirty="0">
                <a:solidFill>
                  <a:schemeClr val="accent2"/>
                </a:solidFill>
              </a:rPr>
              <a:t>4 задания с процентом выполнения 70–80% (3 задания по модулю «Алгебра» и 1 задание по модулю «Геометрия»);</a:t>
            </a:r>
          </a:p>
          <a:p>
            <a:pPr lvl="0"/>
            <a:r>
              <a:rPr lang="ru-RU" dirty="0">
                <a:solidFill>
                  <a:schemeClr val="accent2"/>
                </a:solidFill>
              </a:rPr>
              <a:t>3 задания с процентом выполнения 60–70% (2 задания по модулю «Алгебра» и 1 задание по модулю «Геометрия»);</a:t>
            </a: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4 </a:t>
            </a:r>
            <a:r>
              <a:rPr lang="ru-RU" dirty="0">
                <a:solidFill>
                  <a:srgbClr val="FF0000"/>
                </a:solidFill>
              </a:rPr>
              <a:t>задания с процентом выполнения ниже 60% (2 задания по модулю «Алгебра» и 2 задания по модулю «Геометрия</a:t>
            </a:r>
            <a:r>
              <a:rPr lang="ru-RU" dirty="0" smtClean="0">
                <a:solidFill>
                  <a:srgbClr val="FF0000"/>
                </a:solidFill>
              </a:rPr>
              <a:t>»).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92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1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12 </a:t>
            </a:r>
            <a:r>
              <a:rPr lang="ru-RU" dirty="0"/>
              <a:t>из </a:t>
            </a:r>
            <a:r>
              <a:rPr lang="ru-RU" dirty="0" smtClean="0"/>
              <a:t>14 заданий </a:t>
            </a:r>
            <a:r>
              <a:rPr lang="ru-RU" dirty="0"/>
              <a:t>первой части модуля «Алгебра» (№1-№11, №13) имеют достаточно высокий процент выполнения, что показывает хороший уровень овладения выпускниками базовыми знаниями и умениями. </a:t>
            </a:r>
          </a:p>
          <a:p>
            <a:pPr marL="0" indent="0">
              <a:buNone/>
            </a:pPr>
            <a:r>
              <a:rPr lang="ru-RU" dirty="0"/>
              <a:t>Самыми трудными заданиями по модулю «Алгебра» для выпускников Ярославской области оказались задания №12 и №14. </a:t>
            </a:r>
          </a:p>
          <a:p>
            <a:r>
              <a:rPr lang="ru-RU" b="1" i="1" dirty="0"/>
              <a:t>Задание № 12 </a:t>
            </a:r>
            <a:r>
              <a:rPr lang="ru-RU" dirty="0"/>
              <a:t>проверяло умение выполнять тождественные преобразования алгебраических выражений. </a:t>
            </a:r>
            <a:r>
              <a:rPr lang="ru-RU" dirty="0" err="1"/>
              <a:t>Справляемость</a:t>
            </a:r>
            <a:r>
              <a:rPr lang="ru-RU" dirty="0"/>
              <a:t> с этим заданием составила 54,5%. </a:t>
            </a:r>
          </a:p>
          <a:p>
            <a:r>
              <a:rPr lang="ru-RU" b="1" i="1" dirty="0"/>
              <a:t>Задание №14 </a:t>
            </a:r>
            <a:r>
              <a:rPr lang="ru-RU" dirty="0"/>
              <a:t>проверяло умение решать уравнения, неравенства и их системы (элемент содержания – квадратные неравенства). </a:t>
            </a:r>
            <a:r>
              <a:rPr lang="ru-RU" dirty="0" err="1"/>
              <a:t>Справляемость</a:t>
            </a:r>
            <a:r>
              <a:rPr lang="ru-RU" dirty="0"/>
              <a:t> с заданием № 14 составила 53,7%, что является самым низким показателем по всем заданиям первой части модуля «Алгебра». </a:t>
            </a:r>
          </a:p>
        </p:txBody>
      </p:sp>
    </p:spTree>
    <p:extLst>
      <p:ext uri="{BB962C8B-B14F-4D97-AF65-F5344CB8AC3E}">
        <p14:creationId xmlns:p14="http://schemas.microsoft.com/office/powerpoint/2010/main" val="3600606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1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Задания </a:t>
            </a:r>
            <a:r>
              <a:rPr lang="ru-RU" dirty="0"/>
              <a:t>№ 16 и № 19 модуля «Геометрия», проверяющие умения выполнять действия с геометрическими фигурами, координатами и векторами, </a:t>
            </a:r>
            <a:r>
              <a:rPr lang="ru-RU" dirty="0" smtClean="0"/>
              <a:t>выполнены </a:t>
            </a:r>
            <a:r>
              <a:rPr lang="ru-RU" dirty="0"/>
              <a:t>на высоком уровне:</a:t>
            </a:r>
          </a:p>
          <a:p>
            <a:pPr lvl="0"/>
            <a:r>
              <a:rPr lang="ru-RU" b="1" dirty="0"/>
              <a:t>Задание № 16</a:t>
            </a:r>
            <a:r>
              <a:rPr lang="ru-RU" dirty="0"/>
              <a:t> (Умение решать планиметрические задачи на нахождение площади треугольника);</a:t>
            </a:r>
          </a:p>
          <a:p>
            <a:pPr lvl="0"/>
            <a:r>
              <a:rPr lang="ru-RU" b="1" dirty="0"/>
              <a:t>Задание № 19 </a:t>
            </a:r>
            <a:r>
              <a:rPr lang="ru-RU" dirty="0"/>
              <a:t>(Фигуры на клетчатой бумаге, умение решать планиметрические задачи на нахождение площади параллелограмма).</a:t>
            </a:r>
          </a:p>
          <a:p>
            <a:r>
              <a:rPr lang="ru-RU" dirty="0" err="1"/>
              <a:t>Справляемость</a:t>
            </a:r>
            <a:r>
              <a:rPr lang="ru-RU" dirty="0"/>
              <a:t> с этими заданиями – 80,8% и 83,9% соответственно. </a:t>
            </a:r>
          </a:p>
          <a:p>
            <a:endParaRPr lang="ru-RU" dirty="0" smtClean="0"/>
          </a:p>
          <a:p>
            <a:r>
              <a:rPr lang="ru-RU" dirty="0" err="1" smtClean="0"/>
              <a:t>Справляемость</a:t>
            </a:r>
            <a:r>
              <a:rPr lang="ru-RU" dirty="0" smtClean="0"/>
              <a:t> </a:t>
            </a:r>
            <a:r>
              <a:rPr lang="ru-RU" dirty="0"/>
              <a:t>с заданиями модуля «Геометрия» №15 и № 20 соответствует прогнозируемым результатам, представленным разработчиками КИМ по математике.</a:t>
            </a:r>
          </a:p>
          <a:p>
            <a:r>
              <a:rPr lang="ru-RU" b="1" dirty="0"/>
              <a:t>С заданием № 15 </a:t>
            </a:r>
            <a:r>
              <a:rPr lang="ru-RU" dirty="0"/>
              <a:t>(практическая задача), проверяющим умения описывать реальные ситуации на языке геометрии, исследовать построенные модели с использованием геометрических понятий и теорем, решать практические задачи, связанные с нахождением геометрических величин справились 72,3%.</a:t>
            </a:r>
          </a:p>
          <a:p>
            <a:r>
              <a:rPr lang="ru-RU" b="1" dirty="0"/>
              <a:t>С заданием № 20 </a:t>
            </a:r>
            <a:r>
              <a:rPr lang="ru-RU" dirty="0"/>
              <a:t>(анализ геометрических высказываний), проверяющим умения проводить доказательные рассуждения при решении задач, оценивать логическую правильность рассуждений, распознавать ошибочные заключения справились 65,4%.</a:t>
            </a:r>
          </a:p>
          <a:p>
            <a:endParaRPr lang="ru-RU" dirty="0" smtClean="0"/>
          </a:p>
          <a:p>
            <a:r>
              <a:rPr lang="ru-RU" dirty="0" smtClean="0"/>
              <a:t>Наибольшие </a:t>
            </a:r>
            <a:r>
              <a:rPr lang="ru-RU" dirty="0"/>
              <a:t>затруднения вызвали </a:t>
            </a:r>
            <a:r>
              <a:rPr lang="ru-RU" b="1" dirty="0"/>
              <a:t>задания №17 </a:t>
            </a:r>
            <a:r>
              <a:rPr lang="ru-RU" dirty="0"/>
              <a:t>(элементы содержания – окружность, вписанная в правильный треугольник; </a:t>
            </a:r>
            <a:r>
              <a:rPr lang="ru-RU" dirty="0" err="1"/>
              <a:t>справляемость</a:t>
            </a:r>
            <a:r>
              <a:rPr lang="ru-RU" dirty="0"/>
              <a:t> 32,3%) и </a:t>
            </a:r>
            <a:r>
              <a:rPr lang="ru-RU" b="1" dirty="0"/>
              <a:t>№ 18 </a:t>
            </a:r>
            <a:r>
              <a:rPr lang="ru-RU" dirty="0"/>
              <a:t>(элементы содержания трапеция, средняя линия трапеции, средняя линия треугольника; </a:t>
            </a:r>
            <a:r>
              <a:rPr lang="ru-RU" dirty="0" err="1"/>
              <a:t>справляемость</a:t>
            </a:r>
            <a:r>
              <a:rPr lang="ru-RU" dirty="0"/>
              <a:t> 41,3%). Проверяемые в этих заданиях элементы содержания, умения и способы деятельности усвоены школьниками региона на низком уровне.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1538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2 часть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558038"/>
              </p:ext>
            </p:extLst>
          </p:nvPr>
        </p:nvGraphicFramePr>
        <p:xfrm>
          <a:off x="755576" y="1052736"/>
          <a:ext cx="7704855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6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5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3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9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68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76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7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Модуль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Алгебра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Геометрия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Номер задания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Уровень сложности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Ожидаемый процент выполнения, планируемый разработчиками </a:t>
                      </a:r>
                      <a:r>
                        <a:rPr lang="ru-RU" sz="2000" dirty="0" err="1">
                          <a:effectLst/>
                        </a:rPr>
                        <a:t>КИМов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30-50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15-30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3-15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30-50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15-30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3-15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Средний процент выполнения по региону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24,9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12,6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5,3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11,9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5,7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0,3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38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ГВЭ </a:t>
            </a:r>
            <a:r>
              <a:rPr lang="ru-RU" dirty="0"/>
              <a:t>в ЯО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0225" y="65400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Доля участников, получивших оценку</a:t>
            </a:r>
          </a:p>
        </p:txBody>
      </p:sp>
      <p:graphicFrame>
        <p:nvGraphicFramePr>
          <p:cNvPr id="11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947100"/>
              </p:ext>
            </p:extLst>
          </p:nvPr>
        </p:nvGraphicFramePr>
        <p:xfrm>
          <a:off x="641574" y="1374229"/>
          <a:ext cx="2033165" cy="184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07720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2015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3125" y="3138134"/>
            <a:ext cx="17930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Средний балл 6,9</a:t>
            </a:r>
          </a:p>
          <a:p>
            <a:r>
              <a:rPr lang="ru-RU" sz="1400" dirty="0" err="1" smtClean="0"/>
              <a:t>Справляемость</a:t>
            </a:r>
            <a:r>
              <a:rPr lang="ru-RU" sz="1400" dirty="0" smtClean="0"/>
              <a:t> 100%</a:t>
            </a:r>
          </a:p>
          <a:p>
            <a:r>
              <a:rPr lang="ru-RU" sz="1400" dirty="0" smtClean="0"/>
              <a:t>Успешность 56,1 %</a:t>
            </a:r>
            <a:endParaRPr lang="ru-RU" sz="1400" dirty="0"/>
          </a:p>
        </p:txBody>
      </p:sp>
      <p:graphicFrame>
        <p:nvGraphicFramePr>
          <p:cNvPr id="7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480608"/>
              </p:ext>
            </p:extLst>
          </p:nvPr>
        </p:nvGraphicFramePr>
        <p:xfrm>
          <a:off x="2483768" y="1374229"/>
          <a:ext cx="1945233" cy="189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26180" y="113290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2016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28749" y="3138134"/>
            <a:ext cx="18379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Средний балл </a:t>
            </a:r>
            <a:r>
              <a:rPr lang="ru-RU" sz="1400" dirty="0"/>
              <a:t>-</a:t>
            </a:r>
            <a:endParaRPr lang="ru-RU" sz="1400" dirty="0" smtClean="0"/>
          </a:p>
          <a:p>
            <a:r>
              <a:rPr lang="ru-RU" sz="1400" dirty="0" err="1" smtClean="0"/>
              <a:t>Справляемость</a:t>
            </a:r>
            <a:r>
              <a:rPr lang="ru-RU" sz="1400" dirty="0" smtClean="0"/>
              <a:t> 98,4%</a:t>
            </a:r>
          </a:p>
          <a:p>
            <a:r>
              <a:rPr lang="ru-RU" sz="1400" dirty="0" smtClean="0"/>
              <a:t>Успешность 53,8 %</a:t>
            </a:r>
            <a:endParaRPr lang="ru-RU" sz="1400" dirty="0"/>
          </a:p>
        </p:txBody>
      </p:sp>
      <p:graphicFrame>
        <p:nvGraphicFramePr>
          <p:cNvPr id="12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431202"/>
              </p:ext>
            </p:extLst>
          </p:nvPr>
        </p:nvGraphicFramePr>
        <p:xfrm>
          <a:off x="4472305" y="1399023"/>
          <a:ext cx="1945233" cy="189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41709" y="116819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</a:t>
            </a:r>
            <a:r>
              <a:rPr lang="en-US" sz="2400" b="1" dirty="0" smtClean="0"/>
              <a:t>7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25952" y="3135300"/>
            <a:ext cx="18379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Средний балл </a:t>
            </a:r>
            <a:r>
              <a:rPr lang="ru-RU" sz="1400" dirty="0"/>
              <a:t>-</a:t>
            </a:r>
            <a:endParaRPr lang="ru-RU" sz="1400" dirty="0" smtClean="0"/>
          </a:p>
          <a:p>
            <a:r>
              <a:rPr lang="ru-RU" sz="1400" dirty="0" err="1" smtClean="0"/>
              <a:t>Справляемость</a:t>
            </a:r>
            <a:r>
              <a:rPr lang="ru-RU" sz="1400" dirty="0" smtClean="0"/>
              <a:t> </a:t>
            </a:r>
            <a:r>
              <a:rPr lang="en-US" sz="1400" dirty="0" smtClean="0"/>
              <a:t>99,1</a:t>
            </a:r>
            <a:r>
              <a:rPr lang="ru-RU" sz="1400" dirty="0" smtClean="0"/>
              <a:t>%</a:t>
            </a:r>
          </a:p>
          <a:p>
            <a:r>
              <a:rPr lang="ru-RU" sz="1400" dirty="0" smtClean="0"/>
              <a:t>Успешность </a:t>
            </a:r>
            <a:r>
              <a:rPr lang="en-US" sz="1400" dirty="0" smtClean="0"/>
              <a:t>53,5</a:t>
            </a:r>
            <a:r>
              <a:rPr lang="ru-RU" sz="1400" dirty="0" smtClean="0"/>
              <a:t> %</a:t>
            </a:r>
            <a:endParaRPr lang="ru-RU" sz="1400" dirty="0"/>
          </a:p>
        </p:txBody>
      </p:sp>
      <p:graphicFrame>
        <p:nvGraphicFramePr>
          <p:cNvPr id="15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641027"/>
              </p:ext>
            </p:extLst>
          </p:nvPr>
        </p:nvGraphicFramePr>
        <p:xfrm>
          <a:off x="6561457" y="1399023"/>
          <a:ext cx="1945233" cy="189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196634" y="116819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</a:t>
            </a:r>
            <a:r>
              <a:rPr lang="en-US" sz="2400" b="1" dirty="0" smtClean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9949" y="3131536"/>
            <a:ext cx="18379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Средний балл </a:t>
            </a:r>
            <a:r>
              <a:rPr lang="ru-RU" sz="1400" dirty="0"/>
              <a:t>-</a:t>
            </a:r>
            <a:endParaRPr lang="ru-RU" sz="1400" dirty="0" smtClean="0"/>
          </a:p>
          <a:p>
            <a:r>
              <a:rPr lang="ru-RU" sz="1400" dirty="0" err="1" smtClean="0"/>
              <a:t>Справляемость</a:t>
            </a:r>
            <a:r>
              <a:rPr lang="ru-RU" sz="1400" dirty="0" smtClean="0"/>
              <a:t> </a:t>
            </a:r>
            <a:r>
              <a:rPr lang="en-US" sz="1400" dirty="0" smtClean="0"/>
              <a:t>98,8</a:t>
            </a:r>
            <a:r>
              <a:rPr lang="ru-RU" sz="1400" dirty="0" smtClean="0"/>
              <a:t>%</a:t>
            </a:r>
          </a:p>
          <a:p>
            <a:r>
              <a:rPr lang="ru-RU" sz="1400" dirty="0" smtClean="0"/>
              <a:t>Успешность </a:t>
            </a:r>
            <a:r>
              <a:rPr lang="en-US" sz="1400" dirty="0" smtClean="0"/>
              <a:t>56,8</a:t>
            </a:r>
            <a:r>
              <a:rPr lang="ru-RU" sz="1400" dirty="0" smtClean="0"/>
              <a:t> %</a:t>
            </a:r>
            <a:endParaRPr lang="ru-RU" sz="1400" dirty="0"/>
          </a:p>
        </p:txBody>
      </p:sp>
      <p:graphicFrame>
        <p:nvGraphicFramePr>
          <p:cNvPr id="19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142316"/>
              </p:ext>
            </p:extLst>
          </p:nvPr>
        </p:nvGraphicFramePr>
        <p:xfrm>
          <a:off x="2286199" y="4215660"/>
          <a:ext cx="2239753" cy="194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90199" y="398482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</a:t>
            </a:r>
            <a:r>
              <a:rPr lang="en-US" sz="2400" b="1" dirty="0" smtClean="0"/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0112" y="4797152"/>
            <a:ext cx="2310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Средний балл </a:t>
            </a:r>
            <a:r>
              <a:rPr lang="ru-RU" dirty="0"/>
              <a:t>-</a:t>
            </a:r>
            <a:endParaRPr lang="ru-RU" dirty="0" smtClean="0"/>
          </a:p>
          <a:p>
            <a:r>
              <a:rPr lang="ru-RU" dirty="0" err="1" smtClean="0"/>
              <a:t>Справляемость</a:t>
            </a:r>
            <a:r>
              <a:rPr lang="ru-RU" dirty="0" smtClean="0"/>
              <a:t> </a:t>
            </a:r>
            <a:r>
              <a:rPr lang="en-US" dirty="0" smtClean="0"/>
              <a:t>96,7</a:t>
            </a:r>
            <a:r>
              <a:rPr lang="ru-RU" dirty="0" smtClean="0"/>
              <a:t>%</a:t>
            </a:r>
          </a:p>
          <a:p>
            <a:r>
              <a:rPr lang="ru-RU" dirty="0" smtClean="0"/>
              <a:t>Успешность </a:t>
            </a:r>
            <a:r>
              <a:rPr lang="en-US" dirty="0" smtClean="0"/>
              <a:t>53,3</a:t>
            </a:r>
            <a:r>
              <a:rPr lang="ru-RU" dirty="0" smtClean="0"/>
              <a:t>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2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3933056"/>
            <a:ext cx="7772400" cy="18359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ОГЭ. Типичные ошибки в заданиях с развернутым ответом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2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21. Система уравнений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764704"/>
            <a:ext cx="7818092" cy="54774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Большинство </a:t>
            </a:r>
            <a:r>
              <a:rPr lang="ru-RU" dirty="0"/>
              <a:t>выпускников приступали к решению этого </a:t>
            </a:r>
            <a:r>
              <a:rPr lang="ru-RU" dirty="0" smtClean="0"/>
              <a:t>задания</a:t>
            </a:r>
          </a:p>
          <a:p>
            <a:r>
              <a:rPr lang="ru-RU" b="1" dirty="0" smtClean="0"/>
              <a:t>Ошибки: </a:t>
            </a:r>
            <a:r>
              <a:rPr lang="ru-RU" dirty="0" smtClean="0"/>
              <a:t>выполнение </a:t>
            </a:r>
            <a:r>
              <a:rPr lang="ru-RU" dirty="0"/>
              <a:t>неравносильных преобразований, незнание понятия решения системы уравнений, </a:t>
            </a:r>
            <a:r>
              <a:rPr lang="ru-RU" dirty="0" smtClean="0"/>
              <a:t>большое </a:t>
            </a:r>
            <a:r>
              <a:rPr lang="ru-RU" dirty="0"/>
              <a:t>количество арифметических </a:t>
            </a:r>
            <a:r>
              <a:rPr lang="ru-RU" dirty="0" smtClean="0"/>
              <a:t>ошибок, </a:t>
            </a:r>
            <a:r>
              <a:rPr lang="ru-RU" dirty="0"/>
              <a:t>ошибки при записи ответа, хотя все преобразования и шаги решения были выполнены верно.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Типичные ошибки при </a:t>
            </a:r>
            <a:r>
              <a:rPr lang="ru-RU" dirty="0"/>
              <a:t>выполнении задания № 21:</a:t>
            </a:r>
          </a:p>
          <a:p>
            <a:pPr lvl="0"/>
            <a:r>
              <a:rPr lang="ru-RU" dirty="0"/>
              <a:t>при выражении одной переменной через другую;</a:t>
            </a:r>
          </a:p>
          <a:p>
            <a:pPr lvl="0"/>
            <a:r>
              <a:rPr lang="ru-RU" dirty="0"/>
              <a:t>арифметические (вычислительные) ошибки;</a:t>
            </a:r>
          </a:p>
          <a:p>
            <a:pPr lvl="0"/>
            <a:r>
              <a:rPr lang="ru-RU" dirty="0"/>
              <a:t>при вычислении значений переменных в ответ записывались не пары чисел, а просто перечисленные через запятую значения, например, запись х=1, х=2, у=-1, у=3;</a:t>
            </a:r>
          </a:p>
          <a:p>
            <a:pPr lvl="0"/>
            <a:r>
              <a:rPr lang="ru-RU" dirty="0"/>
              <a:t>вычислены только значения одной переменной;</a:t>
            </a:r>
          </a:p>
          <a:p>
            <a:pPr lvl="0"/>
            <a:r>
              <a:rPr lang="ru-RU" dirty="0"/>
              <a:t>найдена только одна пара решений;</a:t>
            </a:r>
          </a:p>
          <a:p>
            <a:pPr lvl="0"/>
            <a:r>
              <a:rPr lang="ru-RU" dirty="0"/>
              <a:t>неправильно применяли формулу корней квадратного уравнения;</a:t>
            </a:r>
          </a:p>
          <a:p>
            <a:pPr lvl="0"/>
            <a:r>
              <a:rPr lang="ru-RU" dirty="0"/>
              <a:t>при графическом способе решения указывали координаты точек приблизительно.</a:t>
            </a:r>
          </a:p>
          <a:p>
            <a:pPr marL="0" indent="0">
              <a:buNone/>
            </a:pPr>
            <a:r>
              <a:rPr lang="ru-RU" dirty="0"/>
              <a:t>Два балла за это задание получили только 23,2%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37924173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Задание 22. Текстовая задача на движение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Решение сводилось </a:t>
            </a:r>
            <a:r>
              <a:rPr lang="ru-RU" dirty="0"/>
              <a:t>к составлению и решению дробно-рационального уравнения. </a:t>
            </a:r>
            <a:endParaRPr lang="ru-RU" dirty="0" smtClean="0"/>
          </a:p>
          <a:p>
            <a:r>
              <a:rPr lang="ru-RU" dirty="0" smtClean="0"/>
              <a:t>Большинство </a:t>
            </a:r>
            <a:r>
              <a:rPr lang="ru-RU" dirty="0"/>
              <a:t>обучающихся ввели переменную величину, обозначив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 </a:t>
            </a:r>
            <a:r>
              <a:rPr lang="ru-RU" b="1" dirty="0"/>
              <a:t>х скорость объекта</a:t>
            </a:r>
            <a:r>
              <a:rPr lang="ru-RU" dirty="0"/>
              <a:t>. В результате при нахождении дискриминанта квадратного уравнения было получено пятизначное число, что затруднило дальнейшие вычисления, т.к. оно отсутствовало в таблице квадратов. Часть школьников из-за этого не довели решение задачи до конца, получив 0 баллов; часть допустили вычислительную ошибку при извлечении корня из дискриминанта, что позволило получить только 1 балл.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более выгодной ситуации оказались обучающиеся, обозначившие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 </a:t>
            </a:r>
            <a:r>
              <a:rPr lang="ru-RU" b="1" dirty="0"/>
              <a:t>х время движения объекта</a:t>
            </a:r>
            <a:r>
              <a:rPr lang="ru-RU" dirty="0"/>
              <a:t>. </a:t>
            </a:r>
          </a:p>
          <a:p>
            <a:r>
              <a:rPr lang="ru-RU" dirty="0" smtClean="0"/>
              <a:t>Многие </a:t>
            </a:r>
            <a:r>
              <a:rPr lang="ru-RU" dirty="0"/>
              <a:t>обучающиеся потеряли один балл при решении дробно-рационального уравнения, не обосновав </a:t>
            </a:r>
            <a:r>
              <a:rPr lang="ru-RU" i="1" dirty="0"/>
              <a:t>условие неравенства дроби нулю или не обосновав выбор в качестве решения одного из двух полученных корней уравнения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произошло </a:t>
            </a:r>
            <a:r>
              <a:rPr lang="ru-RU" dirty="0" smtClean="0"/>
              <a:t>несмотря </a:t>
            </a:r>
            <a:r>
              <a:rPr lang="ru-RU" dirty="0"/>
              <a:t>на то, что ошибкам такого плана было уделено большое внимание при проведении семинаров с учителями математики образовательных организаций города и области, а также при подготовке экспертов по проверке выполнения заданий с развернутым ответом.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39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Задание 22. Текстовая задача на движение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Типичные ошибки</a:t>
            </a:r>
            <a:r>
              <a:rPr lang="ru-RU" dirty="0" smtClean="0"/>
              <a:t>, допущенные обучающимися при выполнении задания № 22:</a:t>
            </a:r>
          </a:p>
          <a:p>
            <a:pPr lvl="0"/>
            <a:r>
              <a:rPr lang="ru-RU" dirty="0" smtClean="0"/>
              <a:t>представленные </a:t>
            </a:r>
            <a:r>
              <a:rPr lang="ru-RU" dirty="0"/>
              <a:t>решения не содержали первого этапа работы с задачей – объяснение составления математической модели;</a:t>
            </a:r>
          </a:p>
          <a:p>
            <a:pPr lvl="0"/>
            <a:r>
              <a:rPr lang="ru-RU" dirty="0"/>
              <a:t>при составлении модели обучающимися были допущены ошибки, свидетельствующие о непонимании связи величин, характеризующих данный процесс: при вычитании из меньшей величины большей, получали положительное числовое значение;</a:t>
            </a:r>
          </a:p>
          <a:p>
            <a:pPr lvl="0"/>
            <a:r>
              <a:rPr lang="ru-RU" dirty="0"/>
              <a:t>задача решена не до конца (например, составлено только уравнение);</a:t>
            </a:r>
          </a:p>
          <a:p>
            <a:pPr lvl="0"/>
            <a:r>
              <a:rPr lang="ru-RU" dirty="0"/>
              <a:t>в ответ записано значение не искомой величины (например, записана в ответ скорость второго автомобиля, а не первого, как требуется по условию задачи);</a:t>
            </a:r>
          </a:p>
          <a:p>
            <a:pPr lvl="0"/>
            <a:r>
              <a:rPr lang="ru-RU" dirty="0"/>
              <a:t>отсутствуют наименования величин (единицы измерения);</a:t>
            </a:r>
          </a:p>
          <a:p>
            <a:pPr lvl="0"/>
            <a:r>
              <a:rPr lang="ru-RU" dirty="0"/>
              <a:t>неправильно составлено уравнение;</a:t>
            </a:r>
          </a:p>
          <a:p>
            <a:pPr lvl="0"/>
            <a:r>
              <a:rPr lang="ru-RU" dirty="0"/>
              <a:t>вычислительные ошибки;</a:t>
            </a:r>
          </a:p>
          <a:p>
            <a:pPr lvl="0"/>
            <a:r>
              <a:rPr lang="ru-RU" dirty="0"/>
              <a:t>нет ОДЗ при решении дробно-рационального уравнения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8175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Задание 23. График кусочно-заданной функции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График состоял из </a:t>
            </a:r>
            <a:r>
              <a:rPr lang="ru-RU" sz="1600" dirty="0"/>
              <a:t>трех частей линейных </a:t>
            </a:r>
            <a:r>
              <a:rPr lang="ru-RU" sz="1600" dirty="0" smtClean="0"/>
              <a:t>функций. Также необходимо было  </a:t>
            </a:r>
            <a:r>
              <a:rPr lang="ru-RU" sz="1600" dirty="0"/>
              <a:t>определить значения параметра, удовлетворяющего предложенным условиям. </a:t>
            </a:r>
          </a:p>
          <a:p>
            <a:pPr marL="0" indent="0">
              <a:buNone/>
            </a:pPr>
            <a:r>
              <a:rPr lang="ru-RU" sz="1600" dirty="0"/>
              <a:t>Например, такое задание:</a:t>
            </a:r>
          </a:p>
          <a:p>
            <a:pPr marL="0" indent="0">
              <a:buNone/>
            </a:pPr>
            <a:r>
              <a:rPr lang="ru-RU" sz="1600" dirty="0"/>
              <a:t>Постройте график функции </a:t>
            </a:r>
          </a:p>
          <a:p>
            <a:pPr marL="0" indent="0">
              <a:buNone/>
            </a:pPr>
            <a:r>
              <a:rPr lang="ru-RU" sz="1600" b="1" dirty="0"/>
              <a:t>                                    </a:t>
            </a:r>
            <a:r>
              <a:rPr lang="ru-RU" sz="1600" dirty="0"/>
              <a:t>3</a:t>
            </a:r>
            <a:r>
              <a:rPr lang="en-US" sz="1600" dirty="0"/>
              <a:t>x</a:t>
            </a:r>
            <a:r>
              <a:rPr lang="ru-RU" sz="1600" dirty="0"/>
              <a:t>-3,      при  х &lt; 2     </a:t>
            </a:r>
          </a:p>
          <a:p>
            <a:pPr marL="0" indent="0">
              <a:buNone/>
            </a:pPr>
            <a:r>
              <a:rPr lang="ru-RU" sz="1600" dirty="0"/>
              <a:t>                            у=    -3х+8,5, при  2≤ х ≤ 3</a:t>
            </a:r>
          </a:p>
          <a:p>
            <a:pPr marL="0" indent="0">
              <a:buNone/>
            </a:pPr>
            <a:r>
              <a:rPr lang="ru-RU" sz="1600" dirty="0"/>
              <a:t>                                    3,5</a:t>
            </a:r>
            <a:r>
              <a:rPr lang="en-US" sz="1600" dirty="0"/>
              <a:t>x</a:t>
            </a:r>
            <a:r>
              <a:rPr lang="ru-RU" sz="1600" dirty="0"/>
              <a:t>-11,  при  х &gt; 3</a:t>
            </a:r>
          </a:p>
          <a:p>
            <a:pPr marL="0" indent="0">
              <a:buNone/>
            </a:pPr>
            <a:r>
              <a:rPr lang="ru-RU" sz="1600" dirty="0"/>
              <a:t>Определите, при каких значениях параметра </a:t>
            </a:r>
            <a:r>
              <a:rPr lang="en-US" sz="1600" dirty="0"/>
              <a:t>m</a:t>
            </a:r>
            <a:r>
              <a:rPr lang="ru-RU" sz="1600" dirty="0"/>
              <a:t> прямая </a:t>
            </a:r>
            <a:r>
              <a:rPr lang="en-US" sz="1600" dirty="0"/>
              <a:t>y</a:t>
            </a:r>
            <a:r>
              <a:rPr lang="ru-RU" sz="1600" dirty="0"/>
              <a:t>=</a:t>
            </a:r>
            <a:r>
              <a:rPr lang="en-US" sz="1600" dirty="0"/>
              <a:t>m</a:t>
            </a:r>
            <a:r>
              <a:rPr lang="ru-RU" sz="1600" dirty="0"/>
              <a:t> имеет с графиком ровно 2 общие точки.</a:t>
            </a:r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1600" dirty="0" smtClean="0"/>
              <a:t>На </a:t>
            </a:r>
            <a:r>
              <a:rPr lang="ru-RU" sz="1600" dirty="0"/>
              <a:t>протяжении ряда лет обучающиеся допускают одну и ту же ошибку: при построении графика кусочно-заданной функции не находят значения в граничных точках (в рассматриваемом задании значения функций у=3</a:t>
            </a:r>
            <a:r>
              <a:rPr lang="en-US" sz="1600" dirty="0"/>
              <a:t>x</a:t>
            </a:r>
            <a:r>
              <a:rPr lang="ru-RU" sz="1600" dirty="0"/>
              <a:t>-3 и у=-3х+8,5 при х=2; значения функций у=-3х+8,5 и у=3,5</a:t>
            </a:r>
            <a:r>
              <a:rPr lang="en-US" sz="1600" dirty="0"/>
              <a:t>x</a:t>
            </a:r>
            <a:r>
              <a:rPr lang="ru-RU" sz="1600" dirty="0"/>
              <a:t>-11 при х=3), что приводит к неверному построению графика (не доводят линии или в граничных точках неверные значения у).</a:t>
            </a:r>
          </a:p>
          <a:p>
            <a:r>
              <a:rPr lang="ru-RU" sz="1600" dirty="0" smtClean="0"/>
              <a:t>При </a:t>
            </a:r>
            <a:r>
              <a:rPr lang="ru-RU" sz="1600" dirty="0"/>
              <a:t>построении графика функции заканчивали его выделенной «жирной» точкой, что является математической ошибкой, поскольку предлагаемая функция не являлась ограниченной сверху или снизу.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863869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Задание 23. График кусочно-заданной функции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Типичные </a:t>
            </a:r>
            <a:r>
              <a:rPr lang="ru-RU" b="1" dirty="0"/>
              <a:t>ошибки</a:t>
            </a:r>
            <a:r>
              <a:rPr lang="ru-RU" dirty="0"/>
              <a:t>, допущенные обучающимися при выполнении задания № 23:</a:t>
            </a:r>
          </a:p>
          <a:p>
            <a:pPr lvl="0"/>
            <a:r>
              <a:rPr lang="ru-RU" dirty="0"/>
              <a:t>нет обоснования построения графиков функций (готовый чертеж без пояснений и табличных значений);</a:t>
            </a:r>
          </a:p>
          <a:p>
            <a:pPr lvl="0"/>
            <a:r>
              <a:rPr lang="ru-RU" dirty="0"/>
              <a:t>не обоснована точка «склейки» или эта точка на чертеже наполовину выколота как при разрыве, а на половину закрашена;</a:t>
            </a:r>
          </a:p>
          <a:p>
            <a:pPr lvl="0"/>
            <a:r>
              <a:rPr lang="ru-RU" dirty="0"/>
              <a:t>в точке разрыва найдены значения для двух кусков, но на чертеже обе точки, соответствующие данным значениям, закрашены; </a:t>
            </a:r>
          </a:p>
          <a:p>
            <a:pPr lvl="0"/>
            <a:r>
              <a:rPr lang="ru-RU" dirty="0"/>
              <a:t>неправильный график функции (например, вместо графика линейной функции построена парабола);</a:t>
            </a:r>
          </a:p>
          <a:p>
            <a:pPr lvl="0"/>
            <a:r>
              <a:rPr lang="ru-RU" dirty="0"/>
              <a:t>нет обоснований отбора значений </a:t>
            </a:r>
            <a:r>
              <a:rPr lang="ru-RU" dirty="0" smtClean="0"/>
              <a:t>параметра.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2248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Задания № 24 - № 26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Направлены </a:t>
            </a:r>
            <a:r>
              <a:rPr lang="ru-RU" dirty="0"/>
              <a:t>на проверку </a:t>
            </a:r>
            <a:r>
              <a:rPr lang="ru-RU" dirty="0" smtClean="0"/>
              <a:t>следующих </a:t>
            </a:r>
            <a:r>
              <a:rPr lang="ru-RU" dirty="0"/>
              <a:t>качеств геометрической подготовки </a:t>
            </a:r>
            <a:r>
              <a:rPr lang="ru-RU" dirty="0" smtClean="0"/>
              <a:t>выпускников: </a:t>
            </a:r>
            <a:endParaRPr lang="ru-RU" dirty="0"/>
          </a:p>
          <a:p>
            <a:pPr lvl="0"/>
            <a:r>
              <a:rPr lang="ru-RU" dirty="0"/>
              <a:t>умение решить планиметрическую задачу, применяя различные теоретические </a:t>
            </a:r>
            <a:r>
              <a:rPr lang="ru-RU" dirty="0" smtClean="0"/>
              <a:t>знания из  </a:t>
            </a:r>
            <a:r>
              <a:rPr lang="ru-RU" dirty="0"/>
              <a:t>курса геометрии; </a:t>
            </a:r>
          </a:p>
          <a:p>
            <a:pPr lvl="0"/>
            <a:r>
              <a:rPr lang="ru-RU" dirty="0"/>
              <a:t>умение математически грамотно и ясно записать решение, приводя при этом необходимые пояснения и обоснования; </a:t>
            </a:r>
          </a:p>
          <a:p>
            <a:pPr lvl="0"/>
            <a:r>
              <a:rPr lang="ru-RU" dirty="0"/>
              <a:t>владение широким спектром приемов и способов рассуждений. </a:t>
            </a:r>
          </a:p>
        </p:txBody>
      </p:sp>
    </p:spTree>
    <p:extLst>
      <p:ext uri="{BB962C8B-B14F-4D97-AF65-F5344CB8AC3E}">
        <p14:creationId xmlns:p14="http://schemas.microsoft.com/office/powerpoint/2010/main" val="26847095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Задача 24. Планиметрическая задача на вычисление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Прототип </a:t>
            </a:r>
            <a:r>
              <a:rPr lang="ru-RU" i="1" dirty="0"/>
              <a:t>задания КИМ:</a:t>
            </a:r>
            <a:r>
              <a:rPr lang="ru-RU" dirty="0"/>
              <a:t> Биссектрисы углов </a:t>
            </a:r>
            <a:r>
              <a:rPr lang="ru-RU" i="1" dirty="0"/>
              <a:t>A</a:t>
            </a:r>
            <a:r>
              <a:rPr lang="ru-RU" dirty="0"/>
              <a:t> и </a:t>
            </a:r>
            <a:r>
              <a:rPr lang="ru-RU" i="1" dirty="0"/>
              <a:t>B</a:t>
            </a:r>
            <a:r>
              <a:rPr lang="ru-RU" dirty="0"/>
              <a:t> при бо­ко­вой сто­ро­не </a:t>
            </a:r>
            <a:r>
              <a:rPr lang="ru-RU" i="1" dirty="0"/>
              <a:t>AB</a:t>
            </a:r>
            <a:r>
              <a:rPr lang="ru-RU" dirty="0"/>
              <a:t> тра­пе­ции </a:t>
            </a:r>
            <a:r>
              <a:rPr lang="ru-RU" i="1" dirty="0"/>
              <a:t>ABCD</a:t>
            </a:r>
            <a:r>
              <a:rPr lang="ru-RU" dirty="0"/>
              <a:t> пе­ре­се­ка­ют­ся в точке </a:t>
            </a:r>
            <a:r>
              <a:rPr lang="ru-RU" i="1" dirty="0"/>
              <a:t>F</a:t>
            </a:r>
            <a:r>
              <a:rPr lang="ru-RU" dirty="0"/>
              <a:t>. Най­ди­те </a:t>
            </a:r>
            <a:r>
              <a:rPr lang="ru-RU" i="1" dirty="0"/>
              <a:t>AB</a:t>
            </a:r>
            <a:r>
              <a:rPr lang="ru-RU" dirty="0"/>
              <a:t>, если </a:t>
            </a:r>
            <a:r>
              <a:rPr lang="ru-RU" i="1" dirty="0"/>
              <a:t>AF</a:t>
            </a:r>
            <a:r>
              <a:rPr lang="ru-RU" dirty="0"/>
              <a:t> = 24, </a:t>
            </a:r>
            <a:r>
              <a:rPr lang="ru-RU" i="1" dirty="0"/>
              <a:t>BF</a:t>
            </a:r>
            <a:r>
              <a:rPr lang="ru-RU" dirty="0"/>
              <a:t> = 10.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уровню сложности задание лишь немногим превышает обязательный базовый уровень. Это объясняет высокий процент обучающихся, приступивших к решению этой задачи.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Но процент обучающихся, верно решивших ее, невелик, поскольку при решении обучающиеся принимали угол </a:t>
            </a:r>
            <a:r>
              <a:rPr lang="en-US" i="1" dirty="0"/>
              <a:t>BFA</a:t>
            </a:r>
            <a:r>
              <a:rPr lang="ru-RU" dirty="0"/>
              <a:t> за 90</a:t>
            </a:r>
            <a:r>
              <a:rPr lang="ru-RU" baseline="30000" dirty="0"/>
              <a:t>о</a:t>
            </a:r>
            <a:r>
              <a:rPr lang="ru-RU" dirty="0"/>
              <a:t>, </a:t>
            </a:r>
            <a:r>
              <a:rPr lang="ru-RU" b="1" i="1" dirty="0"/>
              <a:t>ссылаясь на чертеж</a:t>
            </a:r>
            <a:r>
              <a:rPr lang="ru-RU" dirty="0"/>
              <a:t>. Многими обучающимися было допущено некорректное использование чертежа: рассматривался частный случай пересечения биссектрисой угла А противоположной стороны.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Часть </a:t>
            </a:r>
            <a:r>
              <a:rPr lang="ru-RU" dirty="0"/>
              <a:t>школьников не владеют теоремой Пифагора, одной из основных и часто применяемых при решении задач школьного курса геометрии.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Часть </a:t>
            </a:r>
            <a:r>
              <a:rPr lang="ru-RU" dirty="0"/>
              <a:t>обучающихся обосновывали не все шаги в решении.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25908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4272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Задача 24. Планиметрическая задача на вычисление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Типичные </a:t>
            </a:r>
            <a:r>
              <a:rPr lang="ru-RU" b="1" dirty="0"/>
              <a:t>ошибки</a:t>
            </a:r>
            <a:r>
              <a:rPr lang="ru-RU" dirty="0"/>
              <a:t>, допущенные обучающимися при выполнении задания № 24:</a:t>
            </a:r>
          </a:p>
          <a:p>
            <a:pPr lvl="0"/>
            <a:r>
              <a:rPr lang="ru-RU" dirty="0"/>
              <a:t>не приводятся обоснования основных моментов, влияющих на ход решения задачи: не записывают обоснования к действиям геометрической задачи, отсутствуют ссылки на свойства, признаки, теоремы; (треугольник </a:t>
            </a:r>
            <a:r>
              <a:rPr lang="ru-RU" i="1" dirty="0"/>
              <a:t>АВ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ru-RU" dirty="0"/>
              <a:t>- прямоугольный; сумма углов при боковой стороне трапеции 180</a:t>
            </a:r>
            <a:r>
              <a:rPr lang="ru-RU" baseline="30000" dirty="0"/>
              <a:t>о </a:t>
            </a:r>
            <a:r>
              <a:rPr lang="ru-RU" dirty="0"/>
              <a:t>и т.п.);</a:t>
            </a:r>
          </a:p>
          <a:p>
            <a:pPr lvl="0"/>
            <a:r>
              <a:rPr lang="ru-RU" dirty="0"/>
              <a:t>при решении задачи рассмотрен частный случай исходя из чертежа, сделанного обучающимся;</a:t>
            </a:r>
          </a:p>
          <a:p>
            <a:pPr lvl="0"/>
            <a:r>
              <a:rPr lang="ru-RU" dirty="0"/>
              <a:t>неверное применение теоремы Пифагора;</a:t>
            </a:r>
          </a:p>
          <a:p>
            <a:pPr lvl="0"/>
            <a:r>
              <a:rPr lang="ru-RU" dirty="0"/>
              <a:t>арифметические ошибки при использовании теоремы Пифагора.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5489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Задание 25. Геометрическая задача на доказательство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Проверялись </a:t>
            </a:r>
            <a:r>
              <a:rPr lang="ru-RU" dirty="0"/>
              <a:t>умения проводить доказательные рассуждения при решении задач, оценивать логическую правильность рассуждений, распознавать ошибочные заключения.</a:t>
            </a:r>
          </a:p>
          <a:p>
            <a:pPr marL="0" indent="0">
              <a:buNone/>
            </a:pPr>
            <a:r>
              <a:rPr lang="ru-RU" i="1" dirty="0"/>
              <a:t>Прототип задания КИМ:</a:t>
            </a:r>
            <a:r>
              <a:rPr lang="ru-RU" dirty="0"/>
              <a:t> Внутри параллелограмма </a:t>
            </a:r>
            <a:r>
              <a:rPr lang="ru-RU" i="1" dirty="0"/>
              <a:t>ABCD</a:t>
            </a:r>
            <a:r>
              <a:rPr lang="ru-RU" dirty="0"/>
              <a:t> выбрали произвольную точку </a:t>
            </a:r>
            <a:r>
              <a:rPr lang="ru-RU" i="1" dirty="0"/>
              <a:t>F</a:t>
            </a:r>
            <a:r>
              <a:rPr lang="ru-RU" dirty="0"/>
              <a:t>. Докажите, что сумма площадей треугольников </a:t>
            </a:r>
            <a:r>
              <a:rPr lang="ru-RU" i="1" dirty="0"/>
              <a:t>BFC</a:t>
            </a:r>
            <a:r>
              <a:rPr lang="ru-RU" dirty="0"/>
              <a:t> и </a:t>
            </a:r>
            <a:r>
              <a:rPr lang="ru-RU" i="1" dirty="0"/>
              <a:t>AFD </a:t>
            </a:r>
            <a:r>
              <a:rPr lang="ru-RU" dirty="0"/>
              <a:t>равна половине площа­ди параллелограмма.</a:t>
            </a:r>
          </a:p>
          <a:p>
            <a:pPr marL="0" indent="0">
              <a:buNone/>
            </a:pPr>
            <a:r>
              <a:rPr lang="ru-RU" dirty="0"/>
              <a:t>В работах обучающихся были представлены два способа доказательства.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первом случае проводили через точку </a:t>
            </a:r>
            <a:r>
              <a:rPr lang="en-US" dirty="0"/>
              <a:t>F</a:t>
            </a:r>
            <a:r>
              <a:rPr lang="ru-RU" dirty="0"/>
              <a:t> прямые, параллельные сторонам параллелограмма, пересекающие его стороны </a:t>
            </a:r>
            <a:r>
              <a:rPr lang="ru-RU" i="1" dirty="0"/>
              <a:t>AB, BC, CD </a:t>
            </a:r>
            <a:r>
              <a:rPr lang="ru-RU" dirty="0"/>
              <a:t>и </a:t>
            </a:r>
            <a:r>
              <a:rPr lang="ru-RU" i="1" dirty="0"/>
              <a:t>AD </a:t>
            </a:r>
            <a:r>
              <a:rPr lang="ru-RU" dirty="0"/>
              <a:t>в точках </a:t>
            </a:r>
            <a:r>
              <a:rPr lang="ru-RU" i="1" dirty="0"/>
              <a:t>K, L, M </a:t>
            </a:r>
            <a:r>
              <a:rPr lang="ru-RU" dirty="0"/>
              <a:t>и </a:t>
            </a:r>
            <a:r>
              <a:rPr lang="ru-RU" i="1" dirty="0"/>
              <a:t>N </a:t>
            </a:r>
            <a:r>
              <a:rPr lang="ru-RU" dirty="0"/>
              <a:t>соответственно. Эти прямые делят параллелограмм </a:t>
            </a:r>
            <a:r>
              <a:rPr lang="ru-RU" i="1" dirty="0"/>
              <a:t>ABCD </a:t>
            </a:r>
            <a:r>
              <a:rPr lang="ru-RU" dirty="0"/>
              <a:t>на четыре параллелограмма. Дальше в доказательстве использовали свойство диагонали параллелограмма (диагональ делит параллелограмм на два равных треугольника) и с использованием свойств площадей доводили доказательство до конца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C:\Users\учитель.L86\AppData\Local\Microsoft\Windows\Temporary Internet Files\Content.Word\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2681605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87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96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Получили максимальное количество баллов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13931"/>
              </p:ext>
            </p:extLst>
          </p:nvPr>
        </p:nvGraphicFramePr>
        <p:xfrm>
          <a:off x="683568" y="2636912"/>
          <a:ext cx="7776864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2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7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42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87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87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87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Получили</a:t>
                      </a:r>
                      <a:r>
                        <a:rPr lang="ru-RU" sz="2800" baseline="0" dirty="0" smtClean="0"/>
                        <a:t> максимальный балл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2015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2016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2017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2019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Человек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Доля</a:t>
                      </a:r>
                      <a:r>
                        <a:rPr lang="ru-RU" sz="2800" baseline="0" dirty="0" smtClean="0"/>
                        <a:t>, 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0,13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0,2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0,19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0,2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0,11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Задание 25. Геометрическая задача на доказательство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втором случае обучающиеся проводили высоту параллелограмма, проходящую через точку </a:t>
            </a:r>
            <a:r>
              <a:rPr lang="en-US" dirty="0"/>
              <a:t>F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Часть </a:t>
            </a:r>
            <a:r>
              <a:rPr lang="ru-RU" dirty="0"/>
              <a:t>школьников не умеют читать условие: считали, что точка </a:t>
            </a:r>
            <a:r>
              <a:rPr lang="en-US" dirty="0"/>
              <a:t>F </a:t>
            </a:r>
            <a:r>
              <a:rPr lang="ru-RU" dirty="0"/>
              <a:t>– точка пересечения диагоналей параллелограмма или что точка </a:t>
            </a:r>
            <a:r>
              <a:rPr lang="en-US" dirty="0"/>
              <a:t>F</a:t>
            </a:r>
            <a:r>
              <a:rPr lang="ru-RU" dirty="0"/>
              <a:t> равноудалена от сторон ВС и </a:t>
            </a:r>
            <a:r>
              <a:rPr lang="en-US" dirty="0"/>
              <a:t>AD</a:t>
            </a:r>
            <a:r>
              <a:rPr lang="ru-RU" dirty="0"/>
              <a:t> параллелограмма, и приводили частное решение данной задачи. </a:t>
            </a:r>
          </a:p>
          <a:p>
            <a:pPr marL="0" indent="0">
              <a:buNone/>
            </a:pPr>
            <a:r>
              <a:rPr lang="ru-RU" dirty="0"/>
              <a:t>Часть обучающихся, которые сводили решение задачи к соотношению площадей, опускали высоты из точки </a:t>
            </a:r>
            <a:r>
              <a:rPr lang="en-US" dirty="0"/>
              <a:t>F</a:t>
            </a:r>
            <a:r>
              <a:rPr lang="ru-RU" dirty="0"/>
              <a:t> на стороны ВС и </a:t>
            </a:r>
            <a:r>
              <a:rPr lang="en-US" dirty="0"/>
              <a:t>AD</a:t>
            </a:r>
            <a:r>
              <a:rPr lang="ru-RU" dirty="0"/>
              <a:t> параллелограмма, полагая очевидным, что точки </a:t>
            </a:r>
            <a:r>
              <a:rPr lang="en-US" dirty="0"/>
              <a:t>H</a:t>
            </a:r>
            <a:r>
              <a:rPr lang="ru-RU" dirty="0"/>
              <a:t>, </a:t>
            </a:r>
            <a:r>
              <a:rPr lang="en-US" dirty="0"/>
              <a:t>F</a:t>
            </a:r>
            <a:r>
              <a:rPr lang="ru-RU" dirty="0"/>
              <a:t>, </a:t>
            </a:r>
            <a:r>
              <a:rPr lang="en-US" dirty="0"/>
              <a:t>H</a:t>
            </a:r>
            <a:r>
              <a:rPr lang="ru-RU" dirty="0"/>
              <a:t>1 лежат на одной прямой. Используя этот факт, учащиеся доводили решение задачи до конца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C:\Users\учитель.L86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752725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1727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Задание 25. Геометрическая задача на доказательство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Типичные </a:t>
            </a:r>
            <a:r>
              <a:rPr lang="ru-RU" b="1" dirty="0"/>
              <a:t>ошибки</a:t>
            </a:r>
            <a:r>
              <a:rPr lang="ru-RU" dirty="0"/>
              <a:t>, допущенные обучающимися при выполнении задания № 25:</a:t>
            </a:r>
          </a:p>
          <a:p>
            <a:pPr lvl="0"/>
            <a:r>
              <a:rPr lang="ru-RU" dirty="0"/>
              <a:t>рассматривался частный случай: точка </a:t>
            </a:r>
            <a:r>
              <a:rPr lang="en-US" i="1" dirty="0"/>
              <a:t>F</a:t>
            </a:r>
            <a:r>
              <a:rPr lang="ru-RU" dirty="0"/>
              <a:t> была зафиксирована (например,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ru-RU" dirty="0"/>
              <a:t>– точка пересечения диагоналей);</a:t>
            </a:r>
          </a:p>
          <a:p>
            <a:pPr lvl="0"/>
            <a:r>
              <a:rPr lang="ru-RU" dirty="0"/>
              <a:t>неверно использованы признаки равенства треугольников;</a:t>
            </a:r>
          </a:p>
          <a:p>
            <a:pPr lvl="0"/>
            <a:r>
              <a:rPr lang="ru-RU" dirty="0"/>
              <a:t>обучающиеся проводили высоты в двух треугольниках, не обосновывая их принадлежность одной прямой;</a:t>
            </a:r>
          </a:p>
          <a:p>
            <a:pPr lvl="0"/>
            <a:r>
              <a:rPr lang="ru-RU" dirty="0"/>
              <a:t>допущены ошибки при выполнении преобразований после сложения площадей треугольников.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5206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Задание 26. Геометрическая задача высокого уровня сложности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задаче, используя свойство секущих к окружности и подобие прямоугольных треугольников, необходимо было вычислить длину заданного отрезка.</a:t>
            </a:r>
          </a:p>
          <a:p>
            <a:pPr marL="0" indent="0">
              <a:buNone/>
            </a:pPr>
            <a:r>
              <a:rPr lang="ru-RU" i="1" dirty="0"/>
              <a:t>Прототип задания КИМ:</a:t>
            </a:r>
            <a:r>
              <a:rPr lang="ru-RU" dirty="0"/>
              <a:t> На стороне </a:t>
            </a:r>
            <a:r>
              <a:rPr lang="ru-RU" i="1" dirty="0"/>
              <a:t>BC</a:t>
            </a:r>
            <a:r>
              <a:rPr lang="ru-RU" dirty="0"/>
              <a:t> остро­уголь­но­го тре­уголь­ни­ка </a:t>
            </a:r>
            <a:r>
              <a:rPr lang="ru-RU" i="1" dirty="0"/>
              <a:t>ABC</a:t>
            </a:r>
            <a:r>
              <a:rPr lang="ru-RU" dirty="0"/>
              <a:t> как на диамет­ре по­стро­е­на полуокружность, пе­ре­се­ка­ю­щая вы­со­ту </a:t>
            </a:r>
            <a:r>
              <a:rPr lang="ru-RU" i="1" dirty="0"/>
              <a:t>AD</a:t>
            </a:r>
            <a:r>
              <a:rPr lang="ru-RU" dirty="0"/>
              <a:t> в точке </a:t>
            </a:r>
            <a:r>
              <a:rPr lang="ru-RU" i="1" dirty="0"/>
              <a:t>M</a:t>
            </a:r>
            <a:r>
              <a:rPr lang="ru-RU" dirty="0"/>
              <a:t>, </a:t>
            </a:r>
            <a:r>
              <a:rPr lang="ru-RU" i="1" dirty="0"/>
              <a:t>AD</a:t>
            </a:r>
            <a:r>
              <a:rPr lang="ru-RU" dirty="0"/>
              <a:t> = 72, </a:t>
            </a:r>
            <a:r>
              <a:rPr lang="ru-RU" i="1" dirty="0"/>
              <a:t>MD</a:t>
            </a:r>
            <a:r>
              <a:rPr lang="ru-RU" dirty="0"/>
              <a:t> = 18, </a:t>
            </a:r>
            <a:r>
              <a:rPr lang="ru-RU" i="1" dirty="0"/>
              <a:t>H</a:t>
            </a:r>
            <a:r>
              <a:rPr lang="ru-RU" dirty="0"/>
              <a:t> – точка пе­ре­се­че­ния высот тре­уголь­ни­ка </a:t>
            </a:r>
            <a:r>
              <a:rPr lang="ru-RU" i="1" dirty="0"/>
              <a:t>ABC</a:t>
            </a:r>
            <a:r>
              <a:rPr lang="ru-RU" dirty="0"/>
              <a:t>. Най­ди­те </a:t>
            </a:r>
            <a:r>
              <a:rPr lang="ru-RU" i="1" dirty="0"/>
              <a:t>AH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тех работах, в которых было представлено решение этой задачи, можно отметить, что обучающиеся </a:t>
            </a:r>
            <a:r>
              <a:rPr lang="ru-RU" b="1" i="1" dirty="0"/>
              <a:t>освоили теорему о секущих к окружности на низком уровне</a:t>
            </a:r>
            <a:r>
              <a:rPr lang="ru-RU" dirty="0"/>
              <a:t>. Без использования этой теоремы задачу сложно было довести до конца. </a:t>
            </a:r>
          </a:p>
          <a:p>
            <a:pPr marL="0" indent="0">
              <a:buNone/>
            </a:pPr>
            <a:r>
              <a:rPr lang="ru-RU" dirty="0"/>
              <a:t>Часть обучающихся, которые решали данную задачу, рассматривали частный случай: принимали точку </a:t>
            </a:r>
            <a:r>
              <a:rPr lang="en-US" dirty="0"/>
              <a:t>D </a:t>
            </a:r>
            <a:r>
              <a:rPr lang="ru-RU" dirty="0"/>
              <a:t>за центр окружности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4433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Задание 26. Геометрическая задача высокого уровня сложности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Типичные </a:t>
            </a:r>
            <a:r>
              <a:rPr lang="ru-RU" dirty="0"/>
              <a:t>ошибки, допущенные обучающимися при выполнении задания № 26:</a:t>
            </a:r>
          </a:p>
          <a:p>
            <a:pPr lvl="0"/>
            <a:r>
              <a:rPr lang="ru-RU" dirty="0"/>
              <a:t>не записывают обоснования к действиям геометрической задачи, отсутствуют ссылки на свойства, признаки, теоремы;</a:t>
            </a:r>
          </a:p>
          <a:p>
            <a:pPr lvl="0"/>
            <a:r>
              <a:rPr lang="ru-RU" dirty="0"/>
              <a:t>рассмотрен частный случай;</a:t>
            </a:r>
          </a:p>
          <a:p>
            <a:pPr lvl="0"/>
            <a:r>
              <a:rPr lang="ru-RU" dirty="0"/>
              <a:t>неправильное расположение букв на чертеже и подмена таким образом условия задачи;</a:t>
            </a:r>
          </a:p>
          <a:p>
            <a:pPr lvl="0"/>
            <a:r>
              <a:rPr lang="ru-RU" dirty="0"/>
              <a:t>вычислительные ошибки;</a:t>
            </a:r>
          </a:p>
          <a:p>
            <a:pPr lvl="0"/>
            <a:r>
              <a:rPr lang="ru-RU" dirty="0"/>
              <a:t>ошибки в преобразованиях.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8070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оцениванию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Решение </a:t>
            </a:r>
            <a:r>
              <a:rPr lang="ru-RU" dirty="0"/>
              <a:t>должно быть математически грамотным и полным, из него </a:t>
            </a:r>
            <a:r>
              <a:rPr lang="ru-RU" dirty="0" smtClean="0"/>
              <a:t>должен </a:t>
            </a:r>
            <a:r>
              <a:rPr lang="ru-RU" dirty="0"/>
              <a:t>быть понятен ход рассуждений учащегося. </a:t>
            </a:r>
            <a:r>
              <a:rPr lang="ru-RU" dirty="0" smtClean="0"/>
              <a:t>Не следует пренебрегать упоминанием всех используемых фактов и теорем.</a:t>
            </a:r>
          </a:p>
          <a:p>
            <a:r>
              <a:rPr lang="ru-RU" dirty="0" smtClean="0"/>
              <a:t>Оформление </a:t>
            </a:r>
            <a:r>
              <a:rPr lang="ru-RU" dirty="0"/>
              <a:t>решения должно </a:t>
            </a:r>
            <a:r>
              <a:rPr lang="ru-RU" dirty="0" smtClean="0"/>
              <a:t>обеспечивать </a:t>
            </a:r>
            <a:r>
              <a:rPr lang="ru-RU" dirty="0"/>
              <a:t>выполнение указанных выше требований, а в остальном может быть </a:t>
            </a:r>
            <a:r>
              <a:rPr lang="ru-RU" dirty="0" smtClean="0"/>
              <a:t>произвольным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следует требовать от учащихся слишком подробных </a:t>
            </a:r>
            <a:r>
              <a:rPr lang="ru-RU" dirty="0" smtClean="0"/>
              <a:t>комментариев </a:t>
            </a:r>
            <a:r>
              <a:rPr lang="ru-RU" dirty="0"/>
              <a:t>(например, описания алгоритмов). </a:t>
            </a:r>
            <a:endParaRPr lang="ru-RU" dirty="0" smtClean="0"/>
          </a:p>
          <a:p>
            <a:r>
              <a:rPr lang="ru-RU" dirty="0" smtClean="0"/>
              <a:t>Лаконичное </a:t>
            </a:r>
            <a:r>
              <a:rPr lang="ru-RU" dirty="0"/>
              <a:t>решение, не </a:t>
            </a:r>
            <a:r>
              <a:rPr lang="ru-RU" dirty="0" smtClean="0"/>
              <a:t>содержащее </a:t>
            </a:r>
            <a:r>
              <a:rPr lang="ru-RU" dirty="0"/>
              <a:t>неверных утверждений, все выкладки которого правильны, следует </a:t>
            </a:r>
            <a:r>
              <a:rPr lang="ru-RU" dirty="0" smtClean="0"/>
              <a:t>рассматривать </a:t>
            </a:r>
            <a:r>
              <a:rPr lang="ru-RU" dirty="0"/>
              <a:t>как решение без недочетов. </a:t>
            </a:r>
          </a:p>
        </p:txBody>
      </p:sp>
    </p:spTree>
    <p:extLst>
      <p:ext uri="{BB962C8B-B14F-4D97-AF65-F5344CB8AC3E}">
        <p14:creationId xmlns:p14="http://schemas.microsoft.com/office/powerpoint/2010/main" val="37982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Конкретизируют и пополняют </a:t>
            </a:r>
            <a:r>
              <a:rPr lang="ru-RU" dirty="0" smtClean="0"/>
              <a:t>требования с </a:t>
            </a:r>
            <a:r>
              <a:rPr lang="ru-RU" dirty="0"/>
              <a:t>учетом содержания задания. </a:t>
            </a:r>
            <a:endParaRPr lang="ru-RU" dirty="0" smtClean="0"/>
          </a:p>
          <a:p>
            <a:r>
              <a:rPr lang="ru-RU" dirty="0" smtClean="0"/>
              <a:t>Разработаны максимально универсально. </a:t>
            </a:r>
          </a:p>
          <a:p>
            <a:r>
              <a:rPr lang="ru-RU" dirty="0" smtClean="0"/>
              <a:t>При наличии </a:t>
            </a:r>
            <a:r>
              <a:rPr lang="ru-RU" dirty="0"/>
              <a:t>в работах учащихся других решений критерии </a:t>
            </a:r>
            <a:r>
              <a:rPr lang="ru-RU" b="1" dirty="0"/>
              <a:t>вырабатываются предметной </a:t>
            </a:r>
            <a:r>
              <a:rPr lang="ru-RU" b="1" dirty="0" smtClean="0"/>
              <a:t>комиссией </a:t>
            </a:r>
            <a:r>
              <a:rPr lang="ru-RU" dirty="0"/>
              <a:t>с учетом описанного общего подхода.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946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Типичные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Невнимательное прочтение условия задачи (приводит к дополнительным действиям, которые в задаче не требовались)</a:t>
            </a:r>
          </a:p>
          <a:p>
            <a:r>
              <a:rPr lang="ru-RU" dirty="0" smtClean="0"/>
              <a:t>Неверное прочтение условия задачи (решена не та задача, которая дана в варианте) часто бывает в геометрических задачах, когда неверно трактуются свойства фигур (треугольники, параллелограммы…)</a:t>
            </a:r>
          </a:p>
          <a:p>
            <a:r>
              <a:rPr lang="ru-RU" dirty="0" smtClean="0"/>
              <a:t>Неверная запись ответа (ОДЗ функции, график функции…)</a:t>
            </a:r>
          </a:p>
          <a:p>
            <a:r>
              <a:rPr lang="ru-RU" dirty="0" smtClean="0"/>
              <a:t>Вычислительные ошибки</a:t>
            </a:r>
          </a:p>
          <a:p>
            <a:r>
              <a:rPr lang="ru-RU" dirty="0" smtClean="0"/>
              <a:t>Ошибки в логике решения</a:t>
            </a:r>
          </a:p>
          <a:p>
            <a:r>
              <a:rPr lang="ru-RU" dirty="0" smtClean="0"/>
              <a:t>Ошибки в чертежах и построении графиков функций (только если в задании указано, что это необходимо)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0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Устранение ошибок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Большинство ошибок в процессе экзамена устраняются при ПРОВЕРКЕ.</a:t>
            </a:r>
          </a:p>
          <a:p>
            <a:r>
              <a:rPr lang="ru-RU" dirty="0" smtClean="0"/>
              <a:t>Культура самопроверки заданий должна быть сформирована у обучающихся</a:t>
            </a:r>
          </a:p>
          <a:p>
            <a:r>
              <a:rPr lang="ru-RU" dirty="0" smtClean="0"/>
              <a:t>Стратегия поведения на экзамене!!!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4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Как показали результаты экзамена, основные компоненты содержания обучения математике на базовом уровне сложности осваивает большинство выпускников 9 классов.</a:t>
            </a:r>
          </a:p>
          <a:p>
            <a:pPr marL="0" indent="0">
              <a:buNone/>
            </a:pPr>
            <a:r>
              <a:rPr lang="ru-RU" dirty="0"/>
              <a:t>Перечень элементов содержания / умений и видов деятельности, усвоение которых всеми школьниками региона в целом можно считать достаточным: </a:t>
            </a:r>
          </a:p>
          <a:p>
            <a:pPr lvl="0"/>
            <a:r>
              <a:rPr lang="ru-RU" dirty="0"/>
              <a:t>пользоваться основными единицами длины, массы, времени, скорости, площади, объёма; выражать более крупные единицы через более мелкие и наоборот</a:t>
            </a:r>
          </a:p>
          <a:p>
            <a:pPr lvl="0"/>
            <a:r>
              <a:rPr lang="ru-RU" dirty="0"/>
              <a:t>описывать с помощью функций различные реальные зависимости между величинами; интерпретировать графики реальных зависимостей;</a:t>
            </a:r>
          </a:p>
          <a:p>
            <a:pPr lvl="0"/>
            <a:r>
              <a:rPr lang="ru-RU" dirty="0"/>
              <a:t>анализировать реальные числовые данные, представленные в таблицах, на диаграммах, графиках</a:t>
            </a:r>
          </a:p>
          <a:p>
            <a:pPr lvl="0"/>
            <a:r>
              <a:rPr lang="ru-RU" dirty="0"/>
              <a:t>решать несложные практические расчетные задачи; решать задачи, связанные с отношением, пропорциональностью величин, дробями, процентами; пользоваться оценкой и прикидкой при практических расчетах; интерпретировать результаты решения задач с учётом ограничений, связанных с реальными свойствами рассматриваемых объектов;</a:t>
            </a:r>
          </a:p>
          <a:p>
            <a:pPr lvl="0"/>
            <a:r>
              <a:rPr lang="ru-RU" dirty="0"/>
              <a:t>решать практические задачи, требующие систематического перебора вариантов; сравнивать шансы наступления случайных событий, оценивать вероятности случайного события, сопоставлять и исследовать модели реальной  ситуацией с использованием аппарата вероятности и статистики.</a:t>
            </a:r>
          </a:p>
          <a:p>
            <a:pPr lvl="0"/>
            <a:r>
              <a:rPr lang="ru-RU" dirty="0"/>
              <a:t>описывать реальные ситуации на языке геометрии, исследовать построенные модели с использованием геометрических понятий и теорем, решать практические задачи, связанные с нахождением геометрических величин на базовом уровне.</a:t>
            </a:r>
          </a:p>
          <a:p>
            <a:pPr marL="0" indent="0">
              <a:buNone/>
            </a:pPr>
            <a:r>
              <a:rPr lang="ru-RU" dirty="0"/>
              <a:t>Вызвали наибольшую трудность у выпускников девятых классов региона задания направленные на проверку умения выполнять </a:t>
            </a:r>
            <a:r>
              <a:rPr lang="ru-RU" b="1" dirty="0"/>
              <a:t>преобразования алгебраических выражений</a:t>
            </a:r>
            <a:r>
              <a:rPr lang="ru-RU" dirty="0"/>
              <a:t>, находить </a:t>
            </a:r>
            <a:r>
              <a:rPr lang="ru-RU" b="1" dirty="0"/>
              <a:t>значения буквенных выражений</a:t>
            </a:r>
            <a:r>
              <a:rPr lang="ru-RU" dirty="0"/>
              <a:t>, осуществляя необходимые подстановки (№ 12) и умения решать </a:t>
            </a:r>
            <a:r>
              <a:rPr lang="ru-RU" b="1" dirty="0"/>
              <a:t>уравнения, неравенства и их системы</a:t>
            </a:r>
            <a:r>
              <a:rPr lang="ru-RU" dirty="0"/>
              <a:t> (№ 14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Низкая </a:t>
            </a:r>
            <a:r>
              <a:rPr lang="ru-RU" dirty="0" err="1"/>
              <a:t>справляемость</a:t>
            </a:r>
            <a:r>
              <a:rPr lang="ru-RU" dirty="0"/>
              <a:t> с геометрическими заданиями, проверяющими умения выполнять действия с геометрическими фигурами, координатами и векторами (задания №17  и №18)   свидетельствует о </a:t>
            </a:r>
            <a:r>
              <a:rPr lang="ru-RU" b="1" dirty="0"/>
              <a:t>слабом владении на базовом уровне теоретическим материалом модуля «Геометрия», </a:t>
            </a:r>
            <a:r>
              <a:rPr lang="ru-RU" dirty="0"/>
              <a:t>а именно эти навыки будут являться базовыми при решении в 10-11 классах планиметрических и стереометрических задач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0969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i="1" dirty="0" smtClean="0"/>
              <a:t>Предложения по возможным направлениям совершенствования организации и методики обучения школьников:</a:t>
            </a:r>
            <a:endParaRPr lang="ru-RU" sz="1800" dirty="0" smtClean="0"/>
          </a:p>
          <a:p>
            <a:pPr lvl="0"/>
            <a:r>
              <a:rPr lang="ru-RU" sz="1800" dirty="0" smtClean="0"/>
              <a:t>Обратить внимание на систематическую </a:t>
            </a:r>
            <a:r>
              <a:rPr lang="ru-RU" sz="1800" b="1" dirty="0" smtClean="0"/>
              <a:t>отработку вычислительных навыков</a:t>
            </a:r>
            <a:r>
              <a:rPr lang="ru-RU" sz="1800" dirty="0" smtClean="0"/>
              <a:t>, знакомство с приемами быстрых вычислений на протяжении всего времени обучения в основной школе и усилить эту работу в 9 классе. </a:t>
            </a:r>
          </a:p>
          <a:p>
            <a:pPr lvl="0"/>
            <a:r>
              <a:rPr lang="ru-RU" sz="1800" dirty="0" smtClean="0"/>
              <a:t>Следует учить школьников </a:t>
            </a:r>
            <a:r>
              <a:rPr lang="ru-RU" sz="1800" b="1" dirty="0" smtClean="0"/>
              <a:t>простым приемам проверки результатов </a:t>
            </a:r>
            <a:r>
              <a:rPr lang="ru-RU" sz="1800" dirty="0" smtClean="0"/>
              <a:t>сразу, а не «если останется время», проверять ответ на правдоподобность, прикидывать границы результата. </a:t>
            </a:r>
          </a:p>
          <a:p>
            <a:pPr lvl="0"/>
            <a:r>
              <a:rPr lang="ru-RU" sz="1800" dirty="0" smtClean="0"/>
              <a:t>При решении на уроках заданий базового уровня не следует полностью отказываться от </a:t>
            </a:r>
            <a:r>
              <a:rPr lang="ru-RU" sz="1800" b="1" dirty="0" smtClean="0"/>
              <a:t>обучения школьников грамотному оформлению решения</a:t>
            </a:r>
            <a:r>
              <a:rPr lang="ru-RU" sz="1800" dirty="0" smtClean="0"/>
              <a:t>, поскольку записанное на черновике решение позволит исключить ошибки «по невнимательности», «торопливости», позволит проверить решение на правильность, а не </a:t>
            </a:r>
            <a:r>
              <a:rPr lang="ru-RU" sz="1800" dirty="0" err="1" smtClean="0"/>
              <a:t>перерешивать</a:t>
            </a:r>
            <a:r>
              <a:rPr lang="ru-RU" sz="1800" dirty="0" smtClean="0"/>
              <a:t> заново. </a:t>
            </a:r>
          </a:p>
          <a:p>
            <a:pPr lvl="0"/>
            <a:r>
              <a:rPr lang="ru-RU" sz="1800" dirty="0" smtClean="0"/>
              <a:t>Обеспечить </a:t>
            </a:r>
            <a:r>
              <a:rPr lang="ru-RU" sz="1800" b="1" dirty="0" smtClean="0"/>
              <a:t>знание обучающимися основных геометрических фигур и их свойств, знание основных геометрических формул</a:t>
            </a:r>
            <a:r>
              <a:rPr lang="ru-RU" sz="1800" dirty="0" smtClean="0"/>
              <a:t>. Этому будет способствовать систематическое решение задач по готовым чертежам .</a:t>
            </a:r>
          </a:p>
        </p:txBody>
      </p:sp>
    </p:spTree>
    <p:extLst>
      <p:ext uri="{BB962C8B-B14F-4D97-AF65-F5344CB8AC3E}">
        <p14:creationId xmlns:p14="http://schemas.microsoft.com/office/powerpoint/2010/main" val="414394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Шкала перевода баллов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874477"/>
              </p:ext>
            </p:extLst>
          </p:nvPr>
        </p:nvGraphicFramePr>
        <p:xfrm>
          <a:off x="827584" y="1052736"/>
          <a:ext cx="7549108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8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5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5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51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51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519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50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350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2052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Суммарные первичные баллы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«2»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«3»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«4»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«5»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62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0-5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8-14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не менее 2 баллов получено за выполнение заданий модуля "Геометрия"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6-14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1 балла получено за выполнение заданий модуля "Геометрия"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15-21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не менее 2 баллов получено за выполнение заданий модуля "Геометрия"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15-21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не менее 2 баллов получено за выполнение заданий модуля "Геометрия"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22-32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не менее 2 баллов получено за выполнение заданий модуля "Геометрия"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22-32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не менее 2 баллов получено за выполнение заданий модуля "Геометрия"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6838" y="1262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5576" y="4954284"/>
            <a:ext cx="77048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Письмо Федеральной службы по надзору в сфере образования и науки (</a:t>
            </a:r>
            <a:r>
              <a:rPr kumimoji="0" lang="ru-RU" altLang="ru-RU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Рособрнадзора</a:t>
            </a:r>
            <a:r>
              <a:rPr kumimoji="0" lang="ru-RU" altLang="ru-RU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от 27.02.2019 г. №10-151 «Рекомендации по определению минимального количества первичных баллов основного государственного экзамена (ОГЭ), подтверждающих освоение обучающимися образовательных программ основного общего образования в соответствии с требования федерального государственного стандарта основного общего образования. </a:t>
            </a:r>
            <a:endParaRPr kumimoji="0" lang="ru-RU" altLang="ru-RU" sz="9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1"/>
            <a:ext cx="8280920" cy="5306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/>
              <a:t>Предложения по возможным направлениям совершенствования организации и методики обучения школьников:</a:t>
            </a:r>
            <a:endParaRPr lang="ru-RU" sz="2000" dirty="0" smtClean="0"/>
          </a:p>
          <a:p>
            <a:pPr lvl="0"/>
            <a:r>
              <a:rPr lang="ru-RU" sz="2000" dirty="0" smtClean="0"/>
              <a:t>Обучающимся нужно хорошо пояснить </a:t>
            </a:r>
            <a:r>
              <a:rPr lang="ru-RU" sz="2000" b="1" dirty="0" smtClean="0"/>
              <a:t>специфику задания № 25 </a:t>
            </a:r>
            <a:r>
              <a:rPr lang="ru-RU" sz="2000" dirty="0" smtClean="0"/>
              <a:t>(проводить доказательные рассуждения при решении задач, оценивать логическую правильность рассуждений, распознавать ошибочные заключения). Они должны понимать, что все свои рассуждения нужно сводить к аксиомам и теоремам школьного курса планиметрии. Работы показывают, что даже учащиеся с хорошей подготовкой достаточно небрежно описывают доказательства. Требуется, чтобы лаконично и четко были обоснованы все логические шаги в доказательстве.</a:t>
            </a:r>
          </a:p>
          <a:p>
            <a:pPr lvl="0"/>
            <a:r>
              <a:rPr lang="ru-RU" sz="2000" dirty="0" smtClean="0"/>
              <a:t>Необходимо организовать </a:t>
            </a:r>
            <a:r>
              <a:rPr lang="ru-RU" sz="2000" b="1" dirty="0" smtClean="0"/>
              <a:t>работу, направленную на решение заданий второй части </a:t>
            </a:r>
            <a:r>
              <a:rPr lang="ru-RU" sz="2000" dirty="0" smtClean="0"/>
              <a:t>№ 21,22, 24. Много обучающихся не приступают к решению этих заданий, </a:t>
            </a:r>
            <a:r>
              <a:rPr lang="ru-RU" sz="2000" dirty="0" err="1" smtClean="0"/>
              <a:t>справляемость</a:t>
            </a:r>
            <a:r>
              <a:rPr lang="ru-RU" sz="2000" dirty="0" smtClean="0"/>
              <a:t> с данными заданиями в среднем по региону низкая. </a:t>
            </a:r>
          </a:p>
        </p:txBody>
      </p:sp>
    </p:spTree>
    <p:extLst>
      <p:ext uri="{BB962C8B-B14F-4D97-AF65-F5344CB8AC3E}">
        <p14:creationId xmlns:p14="http://schemas.microsoft.com/office/powerpoint/2010/main" val="33690433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715304" cy="5311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/>
              <a:t>Предложения по возможным направлениям совершенствования организации и методики обучения школьников:</a:t>
            </a:r>
            <a:endParaRPr lang="ru-RU" sz="2000" dirty="0" smtClean="0"/>
          </a:p>
          <a:p>
            <a:r>
              <a:rPr lang="ru-RU" sz="2000" dirty="0"/>
              <a:t>Следует при повторении материала больше внимания уделять </a:t>
            </a:r>
            <a:r>
              <a:rPr lang="ru-RU" sz="2000" b="1" dirty="0"/>
              <a:t>отработке  умений решать уравнения, неравенства и их системы</a:t>
            </a:r>
            <a:r>
              <a:rPr lang="ru-RU" sz="2000" dirty="0"/>
              <a:t>. </a:t>
            </a:r>
          </a:p>
          <a:p>
            <a:pPr lvl="0"/>
            <a:r>
              <a:rPr lang="ru-RU" sz="2000" dirty="0" smtClean="0"/>
              <a:t>При </a:t>
            </a:r>
            <a:r>
              <a:rPr lang="ru-RU" sz="2000" dirty="0"/>
              <a:t>планировании обобщающего повторения необходимо учесть уровень подготовки школьников. </a:t>
            </a:r>
            <a:r>
              <a:rPr lang="ru-RU" sz="2000" b="1" dirty="0"/>
              <a:t>Отработку и повторение </a:t>
            </a:r>
            <a:r>
              <a:rPr lang="ru-RU" sz="2000" dirty="0"/>
              <a:t>основных тем курса математики основной школы нужно организовывать </a:t>
            </a:r>
            <a:r>
              <a:rPr lang="ru-RU" sz="2000" b="1" dirty="0"/>
              <a:t>дифференцированно</a:t>
            </a:r>
            <a:r>
              <a:rPr lang="ru-RU" sz="2000" dirty="0"/>
              <a:t>. </a:t>
            </a:r>
          </a:p>
          <a:p>
            <a:pPr lvl="0"/>
            <a:r>
              <a:rPr lang="ru-RU" sz="2000" dirty="0"/>
              <a:t>Обеспечить участие школ региона в </a:t>
            </a:r>
            <a:r>
              <a:rPr lang="ru-RU" sz="2000" b="1" dirty="0"/>
              <a:t>диагностических контрольных работах</a:t>
            </a:r>
            <a:r>
              <a:rPr lang="ru-RU" sz="2000" dirty="0"/>
              <a:t>, проводимых по системе «</a:t>
            </a:r>
            <a:r>
              <a:rPr lang="ru-RU" sz="2000" dirty="0" err="1"/>
              <a:t>Статград</a:t>
            </a:r>
            <a:r>
              <a:rPr lang="ru-RU" sz="2000" dirty="0"/>
              <a:t>». </a:t>
            </a:r>
          </a:p>
          <a:p>
            <a:pPr lvl="0"/>
            <a:r>
              <a:rPr lang="ru-RU" sz="2000" dirty="0"/>
              <a:t>Провести </a:t>
            </a:r>
            <a:r>
              <a:rPr lang="ru-RU" sz="2000" b="1" dirty="0"/>
              <a:t>региональную диагностическую работу </a:t>
            </a:r>
            <a:r>
              <a:rPr lang="ru-RU" sz="2000" dirty="0"/>
              <a:t>по математике в 9 классах (декабрь, 2019).</a:t>
            </a:r>
          </a:p>
          <a:p>
            <a:pPr lvl="0"/>
            <a:r>
              <a:rPr lang="ru-RU" sz="2000" dirty="0"/>
              <a:t>Провести </a:t>
            </a:r>
            <a:r>
              <a:rPr lang="ru-RU" sz="2000" b="1" dirty="0" smtClean="0"/>
              <a:t>региональную диагностическую </a:t>
            </a:r>
            <a:r>
              <a:rPr lang="ru-RU" sz="2000" b="1" dirty="0"/>
              <a:t>работу </a:t>
            </a:r>
            <a:r>
              <a:rPr lang="ru-RU" sz="2000" dirty="0"/>
              <a:t>по математике в 8 классах (февраль, 2020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17825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b="1" dirty="0"/>
              <a:t>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Темы </a:t>
            </a:r>
            <a:r>
              <a:rPr lang="ru-RU" i="1" dirty="0"/>
              <a:t>для обсуждения на методических объединениях учителей математики </a:t>
            </a:r>
            <a:endParaRPr lang="ru-RU" dirty="0"/>
          </a:p>
          <a:p>
            <a:pPr lvl="0"/>
            <a:r>
              <a:rPr lang="ru-RU" dirty="0"/>
              <a:t>«Технология подготовки к успешной сдачи ОГЭ по математике обучающихся с низким образовательным потенциалом» </a:t>
            </a:r>
          </a:p>
          <a:p>
            <a:pPr lvl="0"/>
            <a:r>
              <a:rPr lang="ru-RU" dirty="0"/>
              <a:t>«Использование проектной деятельности обучающихся для подготовки к успешной сдачи ОГЭ по математике» </a:t>
            </a:r>
          </a:p>
          <a:p>
            <a:pPr lvl="0"/>
            <a:r>
              <a:rPr lang="ru-RU" dirty="0"/>
              <a:t>«Основные типы заданий Части 1 ОГЭ по математике: способы решения, типовые ошибки» </a:t>
            </a:r>
          </a:p>
          <a:p>
            <a:pPr lvl="0"/>
            <a:r>
              <a:rPr lang="ru-RU" dirty="0"/>
              <a:t>«Основные типы заданий Части 2 ОГЭ по математике: способы решения, типовые ошибки» </a:t>
            </a:r>
          </a:p>
          <a:p>
            <a:pPr lvl="0"/>
            <a:r>
              <a:rPr lang="ru-RU" dirty="0"/>
              <a:t>«Система работы учителя по подготовке обучающихся к успешной сдаче ОГЭ по математике: из опыта работы» </a:t>
            </a:r>
          </a:p>
          <a:p>
            <a:pPr lvl="0"/>
            <a:r>
              <a:rPr lang="ru-RU" dirty="0"/>
              <a:t>«Методическое сопровождение процесса подготовки обучающихся к итоговой аттестации по математике»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9114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875022"/>
              </p:ext>
            </p:extLst>
          </p:nvPr>
        </p:nvGraphicFramePr>
        <p:xfrm>
          <a:off x="251520" y="620688"/>
          <a:ext cx="8640960" cy="6119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0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26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271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1792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Учебный предмет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УМК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Примерный процент </a:t>
                      </a:r>
                      <a:r>
                        <a:rPr lang="ru-RU" sz="1600" dirty="0" smtClean="0">
                          <a:effectLst/>
                        </a:rPr>
                        <a:t>экземпляров учебника, закупленных на регион</a:t>
                      </a:r>
                      <a:endParaRPr lang="ru-RU" sz="1400" dirty="0">
                        <a:effectLst/>
                      </a:endParaRPr>
                    </a:p>
                  </a:txBody>
                  <a:tcPr marL="37654" marR="3765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7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Алгебра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Алгебра. Дорофеев Г.В., Суворова С.Б., Бунимович Е.А. и др. 9 класс. Просвещение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36,9%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7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Алгебра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Колягин Ю.М., Ткачёва М.В., Фёдорова, Шабунин М.И. Алгебра. 9 класс. Просвещение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0,5%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8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Алгебра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Алгебра. Макарычев Ю.Н., Миндюк Н.Г., Нешков К.И. и др. / Под ред. Теляковского С.А. 9 класс. Просвещение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40,3%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92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Алгебра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«Алгебра. 9 класс». Учебник для учащихся общеобразовательных организаций</a:t>
                      </a:r>
                      <a:endParaRPr lang="ru-RU" sz="1400"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А.Г. Мерзляк, В.Б. Полонский, М.С. Якир ВЕНТАНА-ГРАФ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7,4%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92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Алгебра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«Алгебра. 9 класс». Учебник для учащихся общеобразовательных организаций</a:t>
                      </a:r>
                      <a:endParaRPr lang="ru-RU" sz="1400"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А.Г. Мерзляк, В.М. Поляков (углубленное изучение) ВЕНТАНА-ГРАФ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4,0%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52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Алгебра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Алгебра 9 в 2 ч. Мордкович А.Г., Семенов П.В. Мнемозина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2,9%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2087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Алгебра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Алгебра. Никольский С.М., Потапов М.К., Решетников Н.Н., </a:t>
                      </a:r>
                      <a:r>
                        <a:rPr lang="ru-RU" sz="1600" dirty="0" err="1">
                          <a:effectLst/>
                        </a:rPr>
                        <a:t>Шевкин</a:t>
                      </a:r>
                      <a:r>
                        <a:rPr lang="ru-RU" sz="1600" dirty="0">
                          <a:effectLst/>
                        </a:rPr>
                        <a:t> А.В. 9 класс. Просвещение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7,9%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2096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626040"/>
              </p:ext>
            </p:extLst>
          </p:nvPr>
        </p:nvGraphicFramePr>
        <p:xfrm>
          <a:off x="755576" y="764704"/>
          <a:ext cx="7704856" cy="5154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04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565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231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Наименование учебного </a:t>
                      </a:r>
                      <a:endParaRPr lang="ru-RU" sz="1600"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предмета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Название УМК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Примерный процент </a:t>
                      </a:r>
                      <a:r>
                        <a:rPr lang="ru-RU" sz="1800" dirty="0" smtClean="0">
                          <a:effectLst/>
                        </a:rPr>
                        <a:t>экземпляров учебника, закупленных на регион</a:t>
                      </a:r>
                      <a:endParaRPr lang="ru-RU" sz="1600" dirty="0">
                        <a:effectLst/>
                      </a:endParaRPr>
                    </a:p>
                  </a:txBody>
                  <a:tcPr marL="37654" marR="3765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98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Геометрия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Геометрия. 9 класс. Александров А.Д., Вернер А.Л., Рыжик В.И. Просвещение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0,2%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98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Геометрия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Геометрия. 7-9 классы. Атанасян Л.С., Бутузов В.Ф., Кадомцев С.Б. и др. Просвещение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92,6%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724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Геометрия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«Геометрия. 9 класс». Учебник для учащихся общеобразовательных организаций. А.Г. Мерзляк, В.Б. Полонский, М.С. Якир. ВЕНТАНА-ГРАФ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1,0%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739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Геометрия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Геометрия 7 – 9. Погорелов А.В. Просвещение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4" marR="37654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6,2%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54" marR="37654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5652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Пособия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171344"/>
              </p:ext>
            </p:extLst>
          </p:nvPr>
        </p:nvGraphicFramePr>
        <p:xfrm>
          <a:off x="5071" y="548680"/>
          <a:ext cx="9144000" cy="6168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96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5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29318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Учебный</a:t>
                      </a:r>
                      <a:r>
                        <a:rPr lang="ru-RU" sz="1400" baseline="0" dirty="0" smtClean="0">
                          <a:effectLst/>
                        </a:rPr>
                        <a:t> предмет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</a:t>
                      </a:r>
                      <a:r>
                        <a:rPr lang="ru-RU" sz="1400" dirty="0" smtClean="0">
                          <a:effectLst/>
                        </a:rPr>
                        <a:t>пособия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Примерный процент ОО,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которых использовался данный УМК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858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Кочагин</a:t>
                      </a:r>
                      <a:r>
                        <a:rPr lang="ru-RU" sz="1400" dirty="0">
                          <a:effectLst/>
                        </a:rPr>
                        <a:t>, В.В. ОГЭ 2019. Математика: сборник заданий : 850 заданий с ответами / В.В. </a:t>
                      </a:r>
                      <a:r>
                        <a:rPr lang="ru-RU" sz="1400" dirty="0" err="1">
                          <a:effectLst/>
                        </a:rPr>
                        <a:t>Кочагин</a:t>
                      </a:r>
                      <a:r>
                        <a:rPr lang="ru-RU" sz="1400" dirty="0">
                          <a:effectLst/>
                        </a:rPr>
                        <a:t>, М.Н. </a:t>
                      </a:r>
                      <a:r>
                        <a:rPr lang="ru-RU" sz="1400" dirty="0" err="1">
                          <a:effectLst/>
                        </a:rPr>
                        <a:t>Кочагина</a:t>
                      </a:r>
                      <a:r>
                        <a:rPr lang="ru-RU" sz="1400" dirty="0">
                          <a:effectLst/>
                        </a:rPr>
                        <a:t>. – Москва : </a:t>
                      </a:r>
                      <a:r>
                        <a:rPr lang="ru-RU" sz="1400" dirty="0" err="1">
                          <a:effectLst/>
                        </a:rPr>
                        <a:t>Эксмо</a:t>
                      </a:r>
                      <a:r>
                        <a:rPr lang="ru-RU" sz="1400" dirty="0">
                          <a:effectLst/>
                        </a:rPr>
                        <a:t>, 2018. – 224 с. – (ОГЭ. Сборник заданий)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4179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Математика. ОГЭ-2019. 9-й класс. Тематический тренинг: учебно-методическое пособие /под ред. Ф.Ф. Лысенко, С.Ю. </a:t>
                      </a:r>
                      <a:r>
                        <a:rPr lang="ru-RU" sz="1400" dirty="0" err="1">
                          <a:effectLst/>
                        </a:rPr>
                        <a:t>Кулабухова</a:t>
                      </a:r>
                      <a:r>
                        <a:rPr lang="ru-RU" sz="1400" dirty="0">
                          <a:effectLst/>
                        </a:rPr>
                        <a:t>. – Ростов н/Д: Легион, 2018. – 432 с. – (ОГЭ)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196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Математика. 9-й класс. Подготовка к ОГЭ-2019. 40 тренировочных вариантов по демоверсии 2019 года : учебно-методическое пособие / под ред. Ф.Ф. Лысенко, С.О. Иванова. – Ростов н/Д: Легион, 2018. – 400 с. – (ОГЭ)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623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4.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Дрёмов</a:t>
                      </a:r>
                      <a:r>
                        <a:rPr lang="ru-RU" sz="1400" dirty="0">
                          <a:effectLst/>
                        </a:rPr>
                        <a:t>, В.А. Алгебра. Задачи ОГЭ с развернутым ответом. 9-й класс / В.А. </a:t>
                      </a:r>
                      <a:r>
                        <a:rPr lang="ru-RU" sz="1400" dirty="0" err="1">
                          <a:effectLst/>
                        </a:rPr>
                        <a:t>Дрёмов</a:t>
                      </a:r>
                      <a:r>
                        <a:rPr lang="ru-RU" sz="1400" dirty="0">
                          <a:effectLst/>
                        </a:rPr>
                        <a:t>, А.П. </a:t>
                      </a:r>
                      <a:r>
                        <a:rPr lang="ru-RU" sz="1400" dirty="0" err="1">
                          <a:effectLst/>
                        </a:rPr>
                        <a:t>Дрёмов</a:t>
                      </a:r>
                      <a:r>
                        <a:rPr lang="ru-RU" sz="1400" dirty="0">
                          <a:effectLst/>
                        </a:rPr>
                        <a:t>; под редакцией Ф.Ф. Лысенко, С.Ю. </a:t>
                      </a:r>
                      <a:r>
                        <a:rPr lang="ru-RU" sz="1400" dirty="0" err="1">
                          <a:effectLst/>
                        </a:rPr>
                        <a:t>Кулабухова</a:t>
                      </a:r>
                      <a:r>
                        <a:rPr lang="ru-RU" sz="1400" dirty="0">
                          <a:effectLst/>
                        </a:rPr>
                        <a:t>. – 3-е изд. – Ростов н/Д: Легион, 2018. – 160 с. – (ОГЭ)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2123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5.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Математика. ОГЭ-2019. 9-й класс. Тематический тренинг: учебно-методическое пособие / под ред. Ф.Ф. Лысенко, С.Ю. </a:t>
                      </a:r>
                      <a:r>
                        <a:rPr lang="ru-RU" sz="1400" dirty="0" err="1">
                          <a:effectLst/>
                        </a:rPr>
                        <a:t>Кулабухова</a:t>
                      </a:r>
                      <a:r>
                        <a:rPr lang="ru-RU" sz="1400" dirty="0">
                          <a:effectLst/>
                        </a:rPr>
                        <a:t>. – Ростов н/Д: Легион, 2018. – 432 с. – (ОГЭ)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5754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6.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Математика. ОГЭ-2019. 9-й класс. Тренажер для подготовки к экзамену. Алгебра, геометрия: учебное пособие / под. редакцией Ф.Ф. Лысенко, С.Ю. </a:t>
                      </a:r>
                      <a:r>
                        <a:rPr lang="ru-RU" sz="1400" dirty="0" err="1">
                          <a:effectLst/>
                        </a:rPr>
                        <a:t>Кулабухова</a:t>
                      </a:r>
                      <a:r>
                        <a:rPr lang="ru-RU" sz="1400" dirty="0">
                          <a:effectLst/>
                        </a:rPr>
                        <a:t>. – Ростов н/Д: Легион, 2018. – 2018 с. – (ОГЭ)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623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7.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Зив Б.Г. Задачи по геометрии. 7-11 классы : учеб. пособие для общеобразоват. организаций / Б.Г. Зив, В.М. Мейлер, А.Г. Баханский. – 14-е изд. – М. : Просвещение, 2019. – 271 с.: ил. – (Задачник)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3623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8.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Хлевнюк Н.Н., Иванова М.В., Иващенко В.Г., Мелкова Н.С. Формирование вычислительных навыков на уроках математики. 5-9 классы. Изд. 2-е, доп. – М.: Илекса, 2016. – 296 с.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42" marR="34642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775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0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-24"/>
            <a:ext cx="9036496" cy="1052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Количество обучающихся, получивших 100 баллов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РФ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6345538"/>
              </p:ext>
            </p:extLst>
          </p:nvPr>
        </p:nvGraphicFramePr>
        <p:xfrm>
          <a:off x="642938" y="1500188"/>
          <a:ext cx="3854450" cy="46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ЯО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0747791"/>
              </p:ext>
            </p:extLst>
          </p:nvPr>
        </p:nvGraphicFramePr>
        <p:xfrm>
          <a:off x="4645025" y="1500188"/>
          <a:ext cx="3784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87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052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Доля участников, не набравших необходимый минимум баллов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76604"/>
              </p:ext>
            </p:extLst>
          </p:nvPr>
        </p:nvGraphicFramePr>
        <p:xfrm>
          <a:off x="714375" y="1268413"/>
          <a:ext cx="7715250" cy="487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55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по баллам 2017</a:t>
            </a:r>
            <a:endParaRPr lang="ru-RU" dirty="0"/>
          </a:p>
        </p:txBody>
      </p:sp>
      <p:pic>
        <p:nvPicPr>
          <p:cNvPr id="1026" name="Диаграмма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11706"/>
            <a:ext cx="7715250" cy="435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6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Справляемость</a:t>
            </a:r>
            <a:r>
              <a:rPr lang="ru-RU" dirty="0" smtClean="0"/>
              <a:t>  с заданиями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6495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по баллам 2018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25579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Распределение по баллам </a:t>
            </a:r>
            <a:r>
              <a:rPr lang="ru-RU" dirty="0" smtClean="0"/>
              <a:t>2019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9046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Двухуровневый ЕГЭ</a:t>
            </a:r>
            <a:endParaRPr lang="ru-RU" dirty="0"/>
          </a:p>
        </p:txBody>
      </p:sp>
      <p:pic>
        <p:nvPicPr>
          <p:cNvPr id="1026" name="Picture 2" descr="http://www.wallgrad.ru/_ph/34/533941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16" y="1124744"/>
            <a:ext cx="58521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043682"/>
            <a:ext cx="6044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Или умные или красивые ;-)</a:t>
            </a:r>
          </a:p>
          <a:p>
            <a:r>
              <a:rPr lang="ru-RU" sz="2800" dirty="0" smtClean="0"/>
              <a:t>Оба экзамена проводятся в один день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242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Средний балл. База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54057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96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Средний балл. Профиль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947060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31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Шкала ЕГЭ по математике 2014-2020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927583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31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ЯО 2015-2019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1068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017046"/>
              </p:ext>
            </p:extLst>
          </p:nvPr>
        </p:nvGraphicFramePr>
        <p:xfrm>
          <a:off x="1331640" y="764704"/>
          <a:ext cx="62646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3376"/>
              </p:ext>
            </p:extLst>
          </p:nvPr>
        </p:nvGraphicFramePr>
        <p:xfrm>
          <a:off x="683568" y="4365104"/>
          <a:ext cx="7715249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группе не преодолевших минимальный балл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96,4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76,3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94,9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98,9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99,7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133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652813"/>
              </p:ext>
            </p:extLst>
          </p:nvPr>
        </p:nvGraphicFramePr>
        <p:xfrm>
          <a:off x="683568" y="4509120"/>
          <a:ext cx="7715249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308038"/>
              </p:ext>
            </p:extLst>
          </p:nvPr>
        </p:nvGraphicFramePr>
        <p:xfrm>
          <a:off x="1763688" y="908720"/>
          <a:ext cx="554461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63594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408412"/>
              </p:ext>
            </p:extLst>
          </p:nvPr>
        </p:nvGraphicFramePr>
        <p:xfrm>
          <a:off x="755576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710704"/>
              </p:ext>
            </p:extLst>
          </p:nvPr>
        </p:nvGraphicFramePr>
        <p:xfrm>
          <a:off x="1475656" y="692696"/>
          <a:ext cx="619268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55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Справляемость</a:t>
            </a:r>
            <a:r>
              <a:rPr lang="ru-RU" dirty="0" smtClean="0"/>
              <a:t>  с заданиями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104961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05363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535683"/>
              </p:ext>
            </p:extLst>
          </p:nvPr>
        </p:nvGraphicFramePr>
        <p:xfrm>
          <a:off x="683568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522173"/>
              </p:ext>
            </p:extLst>
          </p:nvPr>
        </p:nvGraphicFramePr>
        <p:xfrm>
          <a:off x="1619672" y="836712"/>
          <a:ext cx="59046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864207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041208"/>
              </p:ext>
            </p:extLst>
          </p:nvPr>
        </p:nvGraphicFramePr>
        <p:xfrm>
          <a:off x="683568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016779"/>
              </p:ext>
            </p:extLst>
          </p:nvPr>
        </p:nvGraphicFramePr>
        <p:xfrm>
          <a:off x="1691680" y="836712"/>
          <a:ext cx="57606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09243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303896"/>
              </p:ext>
            </p:extLst>
          </p:nvPr>
        </p:nvGraphicFramePr>
        <p:xfrm>
          <a:off x="755576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699780"/>
              </p:ext>
            </p:extLst>
          </p:nvPr>
        </p:nvGraphicFramePr>
        <p:xfrm>
          <a:off x="1619672" y="764704"/>
          <a:ext cx="604867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56549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404939"/>
              </p:ext>
            </p:extLst>
          </p:nvPr>
        </p:nvGraphicFramePr>
        <p:xfrm>
          <a:off x="755576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3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975473"/>
              </p:ext>
            </p:extLst>
          </p:nvPr>
        </p:nvGraphicFramePr>
        <p:xfrm>
          <a:off x="1547664" y="764704"/>
          <a:ext cx="60486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95700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49959"/>
              </p:ext>
            </p:extLst>
          </p:nvPr>
        </p:nvGraphicFramePr>
        <p:xfrm>
          <a:off x="683568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51399"/>
              </p:ext>
            </p:extLst>
          </p:nvPr>
        </p:nvGraphicFramePr>
        <p:xfrm>
          <a:off x="1403648" y="764704"/>
          <a:ext cx="633670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878535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833427"/>
              </p:ext>
            </p:extLst>
          </p:nvPr>
        </p:nvGraphicFramePr>
        <p:xfrm>
          <a:off x="683568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889902"/>
              </p:ext>
            </p:extLst>
          </p:nvPr>
        </p:nvGraphicFramePr>
        <p:xfrm>
          <a:off x="1475656" y="764704"/>
          <a:ext cx="59766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44306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34909"/>
              </p:ext>
            </p:extLst>
          </p:nvPr>
        </p:nvGraphicFramePr>
        <p:xfrm>
          <a:off x="683568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16578"/>
              </p:ext>
            </p:extLst>
          </p:nvPr>
        </p:nvGraphicFramePr>
        <p:xfrm>
          <a:off x="1187624" y="764704"/>
          <a:ext cx="62646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823023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75896"/>
              </p:ext>
            </p:extLst>
          </p:nvPr>
        </p:nvGraphicFramePr>
        <p:xfrm>
          <a:off x="683568" y="4581128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3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группе не преодолевших минимальный балл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группе до 60 </a:t>
                      </a:r>
                      <a:r>
                        <a:rPr lang="ru-RU" sz="1800" dirty="0" err="1">
                          <a:effectLst/>
                        </a:rPr>
                        <a:t>т.б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5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782484"/>
              </p:ext>
            </p:extLst>
          </p:nvPr>
        </p:nvGraphicFramePr>
        <p:xfrm>
          <a:off x="1403648" y="764704"/>
          <a:ext cx="633670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0632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90702"/>
              </p:ext>
            </p:extLst>
          </p:nvPr>
        </p:nvGraphicFramePr>
        <p:xfrm>
          <a:off x="755576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841484"/>
              </p:ext>
            </p:extLst>
          </p:nvPr>
        </p:nvGraphicFramePr>
        <p:xfrm>
          <a:off x="1259632" y="764704"/>
          <a:ext cx="684076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61746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873"/>
              </p:ext>
            </p:extLst>
          </p:nvPr>
        </p:nvGraphicFramePr>
        <p:xfrm>
          <a:off x="683568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536318"/>
              </p:ext>
            </p:extLst>
          </p:nvPr>
        </p:nvGraphicFramePr>
        <p:xfrm>
          <a:off x="1475656" y="764704"/>
          <a:ext cx="60486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60069"/>
              </p:ext>
            </p:extLst>
          </p:nvPr>
        </p:nvGraphicFramePr>
        <p:xfrm>
          <a:off x="4644008" y="620688"/>
          <a:ext cx="3689856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9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99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44,2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47,2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846550"/>
      </p:ext>
    </p:extLst>
  </p:cSld>
  <p:clrMapOvr>
    <a:masterClrMapping/>
  </p:clrMapOvr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5669</TotalTime>
  <Words>10458</Words>
  <Application>Microsoft Office PowerPoint</Application>
  <PresentationFormat>Экран (4:3)</PresentationFormat>
  <Paragraphs>1586</Paragraphs>
  <Slides>149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149</vt:i4>
      </vt:variant>
    </vt:vector>
  </HeadingPairs>
  <TitlesOfParts>
    <vt:vector size="150" baseType="lpstr">
      <vt:lpstr>8_math</vt:lpstr>
      <vt:lpstr>Результаты ОГЭ и ЕГЭ</vt:lpstr>
      <vt:lpstr>ГИА-9 Результаты</vt:lpstr>
      <vt:lpstr>ОГЭ в ЯО</vt:lpstr>
      <vt:lpstr>ОГЭ в ЯО</vt:lpstr>
      <vt:lpstr>ГВЭ в ЯО</vt:lpstr>
      <vt:lpstr>Получили максимальное количество баллов</vt:lpstr>
      <vt:lpstr>Шкала перевода баллов</vt:lpstr>
      <vt:lpstr>Справляемость  с заданиями</vt:lpstr>
      <vt:lpstr>Справляемость  с заданиями</vt:lpstr>
      <vt:lpstr>Анализ результатов</vt:lpstr>
      <vt:lpstr>Анализ результатов</vt:lpstr>
      <vt:lpstr>Анализ результатов</vt:lpstr>
      <vt:lpstr>Рекомендации</vt:lpstr>
      <vt:lpstr>Рекомендации</vt:lpstr>
      <vt:lpstr>Числа и вычисления</vt:lpstr>
      <vt:lpstr>Диаграммы, таблицы, графики</vt:lpstr>
      <vt:lpstr>Числовые неравенства, координатная прямая</vt:lpstr>
      <vt:lpstr>Числа, вычисления и алгебраические выражения</vt:lpstr>
      <vt:lpstr>Анализ диаграмм, таблиц, графиков</vt:lpstr>
      <vt:lpstr>Уравнения, неравенства и их системы</vt:lpstr>
      <vt:lpstr>Простейшие текстовые задачи</vt:lpstr>
      <vt:lpstr>Анализ диаграмм</vt:lpstr>
      <vt:lpstr>Статистика, вероятности</vt:lpstr>
      <vt:lpstr>Графики функций</vt:lpstr>
      <vt:lpstr>Арифметические и геометрические прогрессии</vt:lpstr>
      <vt:lpstr>Алгебраические выражения</vt:lpstr>
      <vt:lpstr>Расчеты по формулам</vt:lpstr>
      <vt:lpstr>Уравнения, не­ра­вен­ства и их системы</vt:lpstr>
      <vt:lpstr>Практические задачи по геометрии</vt:lpstr>
      <vt:lpstr>Треугольники, четырёхугольники, многоугольники и их элементы</vt:lpstr>
      <vt:lpstr>Окружность, круг и их элементы</vt:lpstr>
      <vt:lpstr>Площади фигур</vt:lpstr>
      <vt:lpstr>Фигуры на квадратной решётке</vt:lpstr>
      <vt:lpstr>Анализ геометрических высказываний</vt:lpstr>
      <vt:lpstr>Алгебраические выражения, уравнения, неравенства и их системы</vt:lpstr>
      <vt:lpstr>Текстовые задачи</vt:lpstr>
      <vt:lpstr>Функции и их свойства. Графики функций</vt:lpstr>
      <vt:lpstr>Геометрическая задача на вычисление</vt:lpstr>
      <vt:lpstr>Геометрическая задача на доказательство</vt:lpstr>
      <vt:lpstr>Геометрическая задача повышенной сложности</vt:lpstr>
      <vt:lpstr>Группа учащихся, не преодолевших минимальный порог</vt:lpstr>
      <vt:lpstr>Группа учащихся, получивших отметку «3»</vt:lpstr>
      <vt:lpstr>Группа учащихся, получивших отметку «4»</vt:lpstr>
      <vt:lpstr>Группа учащихся, получивших отметку «5»</vt:lpstr>
      <vt:lpstr>Итоги 1 часть</vt:lpstr>
      <vt:lpstr>Итоги 1 часть</vt:lpstr>
      <vt:lpstr>Итоги 1 часть</vt:lpstr>
      <vt:lpstr>Итоги 1 часть</vt:lpstr>
      <vt:lpstr>Итоги 2 часть</vt:lpstr>
      <vt:lpstr>ОГЭ. Типичные ошибки в заданиях с развернутым ответом</vt:lpstr>
      <vt:lpstr>Задание 21. Система уравнений</vt:lpstr>
      <vt:lpstr>Задание 22. Текстовая задача на движение</vt:lpstr>
      <vt:lpstr>Задание 22. Текстовая задача на движение</vt:lpstr>
      <vt:lpstr>Задание 23. График кусочно-заданной функции</vt:lpstr>
      <vt:lpstr>Задание 23. График кусочно-заданной функции</vt:lpstr>
      <vt:lpstr>Задания № 24 - № 26</vt:lpstr>
      <vt:lpstr>Задача 24. Планиметрическая задача на вычисление</vt:lpstr>
      <vt:lpstr>Задача 24. Планиметрическая задача на вычисление</vt:lpstr>
      <vt:lpstr>Задание 25. Геометрическая задача на доказательство</vt:lpstr>
      <vt:lpstr>Задание 25. Геометрическая задача на доказательство</vt:lpstr>
      <vt:lpstr>Задание 25. Геометрическая задача на доказательство</vt:lpstr>
      <vt:lpstr>Задание 26. Геометрическая задача высокого уровня сложности</vt:lpstr>
      <vt:lpstr>Задание 26. Геометрическая задача высокого уровня сложности</vt:lpstr>
      <vt:lpstr>Требования к оцениванию</vt:lpstr>
      <vt:lpstr>Критерии оценки</vt:lpstr>
      <vt:lpstr>Типичные ошибки</vt:lpstr>
      <vt:lpstr>Устранение ошибок</vt:lpstr>
      <vt:lpstr>Выводы</vt:lpstr>
      <vt:lpstr>Выводы</vt:lpstr>
      <vt:lpstr>Выводы</vt:lpstr>
      <vt:lpstr>Выводы</vt:lpstr>
      <vt:lpstr>РЕКОМЕНДАЦИИ</vt:lpstr>
      <vt:lpstr>Учебники</vt:lpstr>
      <vt:lpstr>Учебники</vt:lpstr>
      <vt:lpstr>Пособия</vt:lpstr>
      <vt:lpstr>ЕГЭ</vt:lpstr>
      <vt:lpstr>Количество обучающихся, получивших 100 баллов</vt:lpstr>
      <vt:lpstr>Доля участников, не набравших необходимый минимум баллов</vt:lpstr>
      <vt:lpstr>Распределение по баллам 2017</vt:lpstr>
      <vt:lpstr>Распределение по баллам 2018</vt:lpstr>
      <vt:lpstr>Распределение по баллам 2019</vt:lpstr>
      <vt:lpstr>Двухуровневый ЕГЭ</vt:lpstr>
      <vt:lpstr>Средний балл. База</vt:lpstr>
      <vt:lpstr>Средний балл. Профиль</vt:lpstr>
      <vt:lpstr>Шкала ЕГЭ по математике 2014-2020</vt:lpstr>
      <vt:lpstr>Результаты ЯО 2015-2019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ЯО и РФ 2018</vt:lpstr>
      <vt:lpstr>Справляемость по группам 2018</vt:lpstr>
      <vt:lpstr>Справляемость по группам 2019</vt:lpstr>
      <vt:lpstr>По группам учащихся</vt:lpstr>
      <vt:lpstr>&lt;27</vt:lpstr>
      <vt:lpstr>Презентация PowerPoint</vt:lpstr>
      <vt:lpstr>По группам учащихся</vt:lpstr>
      <vt:lpstr>27-60</vt:lpstr>
      <vt:lpstr>Презентация PowerPoint</vt:lpstr>
      <vt:lpstr>По группам учащихся</vt:lpstr>
      <vt:lpstr>61-80</vt:lpstr>
      <vt:lpstr>Презентация PowerPoint</vt:lpstr>
      <vt:lpstr>По группам учащихся</vt:lpstr>
      <vt:lpstr>81-100</vt:lpstr>
      <vt:lpstr>Презентация PowerPoint</vt:lpstr>
      <vt:lpstr>Задание 13</vt:lpstr>
      <vt:lpstr>Задание 13</vt:lpstr>
      <vt:lpstr>Задание 14</vt:lpstr>
      <vt:lpstr>Задание 15</vt:lpstr>
      <vt:lpstr>Задание 15</vt:lpstr>
      <vt:lpstr>Задание 15</vt:lpstr>
      <vt:lpstr>Задание 15</vt:lpstr>
      <vt:lpstr>Задание 16</vt:lpstr>
      <vt:lpstr>Задание 17</vt:lpstr>
      <vt:lpstr>Задание 18</vt:lpstr>
      <vt:lpstr>Задание 19</vt:lpstr>
      <vt:lpstr>Типичные ошибки</vt:lpstr>
      <vt:lpstr>Выводы</vt:lpstr>
      <vt:lpstr>Направления совершенствования организации и методики обучения школьников</vt:lpstr>
      <vt:lpstr>Направления совершенствования организации и методики обучения школьников</vt:lpstr>
      <vt:lpstr>Возможные направления совершенствования организации и методики обучения школьников</vt:lpstr>
      <vt:lpstr>Возможные направления диагностики учебных достижений по предмету в субъекте РФ</vt:lpstr>
      <vt:lpstr>Рекомендации по совершенствованию организации и методики преподавания предмета в субъекте РФ</vt:lpstr>
      <vt:lpstr>Рекомендации по совершенствованию организации и методики преподавания предмета в субъекте РФ</vt:lpstr>
      <vt:lpstr>Рекомендации</vt:lpstr>
      <vt:lpstr>Учебники</vt:lpstr>
      <vt:lpstr>Учебники</vt:lpstr>
      <vt:lpstr>Пособия</vt:lpstr>
      <vt:lpstr>Пособия</vt:lpstr>
      <vt:lpstr>Пособия</vt:lpstr>
      <vt:lpstr>Планируемые меры методической поддержки изучения учебных предметов в 2019-2020 уч.г. на региональном уровне</vt:lpstr>
      <vt:lpstr>Использованные источники</vt:lpstr>
      <vt:lpstr>Использованные источники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ГИА-9 и ЕГЭ</dc:title>
  <dc:subject>Шаблон оформления</dc:subject>
  <dc:creator>Sve</dc:creator>
  <dc:description>Шаблон оформления
Корпорация Майкрософт</dc:description>
  <cp:lastModifiedBy>Светлана Михайловна Головлева</cp:lastModifiedBy>
  <cp:revision>217</cp:revision>
  <cp:lastPrinted>2014-10-07T08:39:22Z</cp:lastPrinted>
  <dcterms:created xsi:type="dcterms:W3CDTF">2013-10-12T17:16:38Z</dcterms:created>
  <dcterms:modified xsi:type="dcterms:W3CDTF">2019-10-21T07:26:14Z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