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96" r:id="rId22"/>
    <p:sldId id="297" r:id="rId23"/>
    <p:sldId id="298" r:id="rId24"/>
    <p:sldId id="299" r:id="rId25"/>
    <p:sldId id="274" r:id="rId26"/>
    <p:sldId id="275" r:id="rId27"/>
    <p:sldId id="279" r:id="rId28"/>
    <p:sldId id="278" r:id="rId29"/>
    <p:sldId id="300" r:id="rId30"/>
    <p:sldId id="317" r:id="rId31"/>
    <p:sldId id="280" r:id="rId32"/>
    <p:sldId id="301" r:id="rId33"/>
    <p:sldId id="318" r:id="rId34"/>
    <p:sldId id="281" r:id="rId35"/>
    <p:sldId id="302" r:id="rId36"/>
    <p:sldId id="319" r:id="rId37"/>
    <p:sldId id="320" r:id="rId38"/>
    <p:sldId id="321" r:id="rId39"/>
    <p:sldId id="322" r:id="rId40"/>
    <p:sldId id="323" r:id="rId41"/>
    <p:sldId id="282" r:id="rId42"/>
    <p:sldId id="303" r:id="rId43"/>
    <p:sldId id="324" r:id="rId44"/>
    <p:sldId id="325" r:id="rId45"/>
    <p:sldId id="326" r:id="rId46"/>
    <p:sldId id="327" r:id="rId47"/>
    <p:sldId id="328" r:id="rId48"/>
    <p:sldId id="283" r:id="rId49"/>
    <p:sldId id="304" r:id="rId50"/>
    <p:sldId id="329" r:id="rId51"/>
    <p:sldId id="284" r:id="rId52"/>
    <p:sldId id="305" r:id="rId53"/>
    <p:sldId id="330" r:id="rId54"/>
    <p:sldId id="285" r:id="rId55"/>
    <p:sldId id="306" r:id="rId56"/>
    <p:sldId id="331" r:id="rId57"/>
    <p:sldId id="332" r:id="rId58"/>
    <p:sldId id="333" r:id="rId59"/>
    <p:sldId id="334" r:id="rId60"/>
    <p:sldId id="335" r:id="rId61"/>
    <p:sldId id="286" r:id="rId62"/>
    <p:sldId id="307" r:id="rId63"/>
    <p:sldId id="336" r:id="rId64"/>
    <p:sldId id="337" r:id="rId65"/>
    <p:sldId id="287" r:id="rId66"/>
    <p:sldId id="308" r:id="rId67"/>
    <p:sldId id="338" r:id="rId68"/>
    <p:sldId id="339" r:id="rId69"/>
    <p:sldId id="340" r:id="rId70"/>
    <p:sldId id="341" r:id="rId71"/>
    <p:sldId id="342" r:id="rId72"/>
    <p:sldId id="343" r:id="rId73"/>
    <p:sldId id="288" r:id="rId74"/>
    <p:sldId id="309" r:id="rId75"/>
    <p:sldId id="344" r:id="rId76"/>
    <p:sldId id="345" r:id="rId77"/>
    <p:sldId id="346" r:id="rId78"/>
    <p:sldId id="347" r:id="rId79"/>
    <p:sldId id="289" r:id="rId80"/>
    <p:sldId id="310" r:id="rId81"/>
    <p:sldId id="290" r:id="rId82"/>
    <p:sldId id="311" r:id="rId83"/>
    <p:sldId id="291" r:id="rId84"/>
    <p:sldId id="312" r:id="rId85"/>
    <p:sldId id="292" r:id="rId86"/>
    <p:sldId id="313" r:id="rId87"/>
    <p:sldId id="293" r:id="rId88"/>
    <p:sldId id="314" r:id="rId89"/>
    <p:sldId id="294" r:id="rId90"/>
    <p:sldId id="315" r:id="rId91"/>
    <p:sldId id="295" r:id="rId92"/>
    <p:sldId id="316" r:id="rId9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ru/osoko/vpr/" TargetMode="External"/><Relationship Id="rId2" Type="http://schemas.openxmlformats.org/officeDocument/2006/relationships/hyperlink" Target="http://fipi.ru/ege-i-gve-11/vp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4ege.ru/vpr/" TargetMode="External"/><Relationship Id="rId4" Type="http://schemas.openxmlformats.org/officeDocument/2006/relationships/hyperlink" Target="https://4vpr.r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vpr11/58390-privlekat-k-izucheniyu-predmetov-budut-cherez-vpr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ВПР по физике и химии в 11 классах. Особенности </a:t>
            </a:r>
            <a:r>
              <a:rPr lang="ru-RU" sz="4800" dirty="0" smtClean="0"/>
              <a:t>модел</a:t>
            </a:r>
            <a:r>
              <a:rPr lang="ru-RU" sz="4800" dirty="0"/>
              <a:t>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622504" cy="18680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Головлева Светлана Михайловна – зав. каф. ЕМД ГАУ ДПО ЯО ИРО</a:t>
            </a:r>
          </a:p>
          <a:p>
            <a:r>
              <a:rPr lang="ru-RU" dirty="0" smtClean="0"/>
              <a:t>Александрова Елена Викторовна – </a:t>
            </a:r>
            <a:r>
              <a:rPr lang="ru-RU" dirty="0" err="1" smtClean="0"/>
              <a:t>к.п.н</a:t>
            </a:r>
            <a:r>
              <a:rPr lang="ru-RU" dirty="0" smtClean="0"/>
              <a:t>. ст. преподаватель кафедры ЕМД ГАУ ДПО ЯО ИРО, председатель предметной комиссии ГИА по программам ООО по химии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8-4852-23-05-97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5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отбору содержания и разработке структуры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1763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Следующая группа из </a:t>
            </a:r>
            <a:r>
              <a:rPr lang="ru-RU" b="1" dirty="0"/>
              <a:t>трех </a:t>
            </a:r>
            <a:r>
              <a:rPr lang="ru-RU" b="1" dirty="0" smtClean="0"/>
              <a:t>заданий (</a:t>
            </a:r>
            <a:r>
              <a:rPr lang="ru-RU" dirty="0" smtClean="0"/>
              <a:t>2017 2, далее 3)</a:t>
            </a:r>
            <a:r>
              <a:rPr lang="ru-RU" b="1" dirty="0" smtClean="0"/>
              <a:t> </a:t>
            </a:r>
            <a:r>
              <a:rPr lang="ru-RU" dirty="0"/>
              <a:t>проверяет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методологических </a:t>
            </a:r>
            <a:r>
              <a:rPr lang="ru-RU" dirty="0"/>
              <a:t>умений. Первое задание оценивает умения </a:t>
            </a:r>
            <a:r>
              <a:rPr lang="ru-RU" dirty="0" smtClean="0"/>
              <a:t>снимать показания </a:t>
            </a:r>
            <a:r>
              <a:rPr lang="ru-RU" dirty="0"/>
              <a:t>физического прибора с учетом заданной погрешности </a:t>
            </a:r>
            <a:r>
              <a:rPr lang="ru-RU" dirty="0" smtClean="0"/>
              <a:t>измерений или </a:t>
            </a:r>
            <a:r>
              <a:rPr lang="ru-RU" dirty="0"/>
              <a:t>определять значения искомой величины по экспериментальному </a:t>
            </a:r>
            <a:r>
              <a:rPr lang="ru-RU" dirty="0" smtClean="0"/>
              <a:t>графику или </a:t>
            </a:r>
            <a:r>
              <a:rPr lang="ru-RU" dirty="0"/>
              <a:t>таблице данных значения искомой величины. Второе задание </a:t>
            </a:r>
            <a:r>
              <a:rPr lang="ru-RU" dirty="0" smtClean="0"/>
              <a:t>проверяет умения </a:t>
            </a:r>
            <a:r>
              <a:rPr lang="ru-RU" dirty="0"/>
              <a:t>выделять цель проведения опыта по его описанию или делать </a:t>
            </a:r>
            <a:r>
              <a:rPr lang="ru-RU" dirty="0" smtClean="0"/>
              <a:t>вывод на </a:t>
            </a:r>
            <a:r>
              <a:rPr lang="ru-RU" dirty="0"/>
              <a:t>основании данных опыта. В третьем задании из данной </a:t>
            </a:r>
            <a:r>
              <a:rPr lang="ru-RU" dirty="0" smtClean="0"/>
              <a:t>группы предлагается </a:t>
            </a:r>
            <a:r>
              <a:rPr lang="ru-RU" dirty="0"/>
              <a:t>по заданной гипотезе самостоятельно спланировать </a:t>
            </a:r>
            <a:r>
              <a:rPr lang="ru-RU" dirty="0" smtClean="0"/>
              <a:t>несложное исследование </a:t>
            </a:r>
            <a:r>
              <a:rPr lang="ru-RU" dirty="0"/>
              <a:t>и описать его проведение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Далее предлагается группа из </a:t>
            </a:r>
            <a:r>
              <a:rPr lang="ru-RU" b="1" dirty="0"/>
              <a:t>трех заданий</a:t>
            </a:r>
            <a:r>
              <a:rPr lang="ru-RU" dirty="0"/>
              <a:t>, проверяющих </a:t>
            </a:r>
            <a:r>
              <a:rPr lang="ru-RU" dirty="0" smtClean="0"/>
              <a:t>умение применять </a:t>
            </a:r>
            <a:r>
              <a:rPr lang="ru-RU" dirty="0"/>
              <a:t>полученные знания для описания устройства и </a:t>
            </a:r>
            <a:r>
              <a:rPr lang="ru-RU" dirty="0" smtClean="0"/>
              <a:t>объяснения принципов </a:t>
            </a:r>
            <a:r>
              <a:rPr lang="ru-RU" dirty="0"/>
              <a:t>действия различных технических объектов или </a:t>
            </a:r>
            <a:r>
              <a:rPr lang="ru-RU" dirty="0" smtClean="0"/>
              <a:t>узнавать проявление </a:t>
            </a:r>
            <a:r>
              <a:rPr lang="ru-RU" dirty="0"/>
              <a:t>явлений в окружающей жизни. Первое задания </a:t>
            </a:r>
            <a:r>
              <a:rPr lang="ru-RU" dirty="0" smtClean="0"/>
              <a:t>предлагает учащимся </a:t>
            </a:r>
            <a:r>
              <a:rPr lang="ru-RU" dirty="0"/>
              <a:t>либо определить физическое явление, лежащие в основе </a:t>
            </a:r>
            <a:r>
              <a:rPr lang="ru-RU" dirty="0" smtClean="0"/>
              <a:t>принципа действия </a:t>
            </a:r>
            <a:r>
              <a:rPr lang="ru-RU" dirty="0"/>
              <a:t>указанного прибора (или технического объекта) или </a:t>
            </a:r>
            <a:r>
              <a:rPr lang="ru-RU" dirty="0" smtClean="0"/>
              <a:t>определить какое </a:t>
            </a:r>
            <a:r>
              <a:rPr lang="ru-RU" dirty="0"/>
              <a:t>физическое явление лежит в основе процессов, встречающихся </a:t>
            </a:r>
            <a:r>
              <a:rPr lang="ru-RU" dirty="0" smtClean="0"/>
              <a:t>в окружающей жизни</a:t>
            </a:r>
            <a:r>
              <a:rPr lang="ru-RU" dirty="0"/>
              <a:t>. Далее идут два контекстных задания. </a:t>
            </a:r>
            <a:r>
              <a:rPr lang="ru-RU" dirty="0" smtClean="0"/>
              <a:t>Здесь предлагается </a:t>
            </a:r>
            <a:r>
              <a:rPr lang="ru-RU" dirty="0"/>
              <a:t>описание какого-либо устройства или выдержка из </a:t>
            </a:r>
            <a:r>
              <a:rPr lang="ru-RU" dirty="0" smtClean="0"/>
              <a:t>инструкции по </a:t>
            </a:r>
            <a:r>
              <a:rPr lang="ru-RU" dirty="0"/>
              <a:t>использованию устройства. На основании имеющихся сведений </a:t>
            </a:r>
            <a:r>
              <a:rPr lang="ru-RU" dirty="0" smtClean="0"/>
              <a:t>учащимся необходимо </a:t>
            </a:r>
            <a:r>
              <a:rPr lang="ru-RU" dirty="0"/>
              <a:t>выделить явление или процесс, лежащий в основе </a:t>
            </a:r>
            <a:r>
              <a:rPr lang="ru-RU" dirty="0" smtClean="0"/>
              <a:t>работы устройства </a:t>
            </a:r>
            <a:r>
              <a:rPr lang="ru-RU" dirty="0"/>
              <a:t>и продемонстрировать понимание основных </a:t>
            </a:r>
            <a:r>
              <a:rPr lang="ru-RU" dirty="0" smtClean="0"/>
              <a:t>характеристик устройства </a:t>
            </a:r>
            <a:r>
              <a:rPr lang="ru-RU" dirty="0"/>
              <a:t>или правил его безопасного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0957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отбору содержания и разработке структуры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1763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Последняя группа из трех заданий проверяет умения работать с </a:t>
            </a:r>
            <a:r>
              <a:rPr lang="ru-RU" dirty="0" smtClean="0"/>
              <a:t>текстовой информацией физического содержания</a:t>
            </a:r>
            <a:r>
              <a:rPr lang="ru-RU" dirty="0"/>
              <a:t>. Как правило, предлагаемые </a:t>
            </a:r>
            <a:r>
              <a:rPr lang="ru-RU" dirty="0" smtClean="0"/>
              <a:t>тексты содержат </a:t>
            </a:r>
            <a:r>
              <a:rPr lang="ru-RU" dirty="0"/>
              <a:t>различные виды графической информации (таблицы, </a:t>
            </a:r>
            <a:r>
              <a:rPr lang="ru-RU" dirty="0" smtClean="0"/>
              <a:t>схематичные рисунки</a:t>
            </a:r>
            <a:r>
              <a:rPr lang="ru-RU" dirty="0"/>
              <a:t>, графики). Задания в группе выстраиваются исходя из </a:t>
            </a:r>
            <a:r>
              <a:rPr lang="ru-RU" dirty="0" smtClean="0"/>
              <a:t>проверки различных </a:t>
            </a:r>
            <a:r>
              <a:rPr lang="ru-RU" dirty="0"/>
              <a:t>умений по работе с текстом: от вопросов на выделение </a:t>
            </a:r>
            <a:r>
              <a:rPr lang="ru-RU" dirty="0" smtClean="0"/>
              <a:t>и понимание </a:t>
            </a:r>
            <a:r>
              <a:rPr lang="ru-RU" dirty="0"/>
              <a:t>информации, представленной в тексте в явном виде, до </a:t>
            </a:r>
            <a:r>
              <a:rPr lang="ru-RU" dirty="0" smtClean="0"/>
              <a:t>заданий на </a:t>
            </a:r>
            <a:r>
              <a:rPr lang="ru-RU" dirty="0"/>
              <a:t>применение информации из текста и </a:t>
            </a:r>
            <a:r>
              <a:rPr lang="ru-RU" dirty="0" smtClean="0"/>
              <a:t> имеющегося </a:t>
            </a:r>
            <a:r>
              <a:rPr lang="ru-RU" dirty="0"/>
              <a:t>запаса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9962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и </a:t>
            </a:r>
            <a:r>
              <a:rPr lang="ru-RU" b="1" dirty="0" smtClean="0"/>
              <a:t>содержание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Каждый вариант ВПР включает 18 заданий, различающихся формой </a:t>
            </a:r>
            <a:r>
              <a:rPr lang="ru-RU" dirty="0" smtClean="0"/>
              <a:t>и уровнем </a:t>
            </a:r>
            <a:r>
              <a:rPr lang="ru-RU" dirty="0"/>
              <a:t>сложности. В работу включено 11 заданий, ответы к </a:t>
            </a:r>
            <a:r>
              <a:rPr lang="ru-RU" dirty="0" smtClean="0"/>
              <a:t>которым представлены </a:t>
            </a:r>
            <a:r>
              <a:rPr lang="ru-RU" dirty="0"/>
              <a:t>в виде набора цифр, символов, букв, слова или 2-3 слов. </a:t>
            </a:r>
            <a:r>
              <a:rPr lang="ru-RU" dirty="0" smtClean="0"/>
              <a:t>В работе </a:t>
            </a:r>
            <a:r>
              <a:rPr lang="ru-RU" dirty="0"/>
              <a:t>содержится 7 заданий с развернутым ответом, которые </a:t>
            </a:r>
            <a:r>
              <a:rPr lang="ru-RU" dirty="0" smtClean="0"/>
              <a:t>различаются объемом </a:t>
            </a:r>
            <a:r>
              <a:rPr lang="ru-RU" dirty="0"/>
              <a:t>полного верного ответа – от нескольких слов (например, </a:t>
            </a:r>
            <a:r>
              <a:rPr lang="ru-RU" dirty="0" smtClean="0"/>
              <a:t>при заполнении </a:t>
            </a:r>
            <a:r>
              <a:rPr lang="ru-RU" dirty="0"/>
              <a:t>таблицы) до 3-4 предложений (например, при описании </a:t>
            </a:r>
            <a:r>
              <a:rPr lang="ru-RU" dirty="0" smtClean="0"/>
              <a:t>плана проведения </a:t>
            </a:r>
            <a:r>
              <a:rPr lang="ru-RU" dirty="0"/>
              <a:t>опыта).</a:t>
            </a:r>
          </a:p>
          <a:p>
            <a:pPr marL="0" indent="0">
              <a:buNone/>
            </a:pPr>
            <a:r>
              <a:rPr lang="ru-RU" dirty="0"/>
              <a:t>При разработке содержания проверочной работы </a:t>
            </a:r>
            <a:r>
              <a:rPr lang="ru-RU" dirty="0" smtClean="0"/>
              <a:t>учитывается необходимость </a:t>
            </a:r>
            <a:r>
              <a:rPr lang="ru-RU" dirty="0"/>
              <a:t>оценки усвоения элементов содержания из всех </a:t>
            </a:r>
            <a:r>
              <a:rPr lang="ru-RU" dirty="0" smtClean="0"/>
              <a:t>разделов курса </a:t>
            </a:r>
            <a:r>
              <a:rPr lang="ru-RU" dirty="0"/>
              <a:t>физики базового уровня: механика, молекулярная </a:t>
            </a:r>
            <a:r>
              <a:rPr lang="ru-RU" dirty="0" smtClean="0"/>
              <a:t>физика, электродинамика</a:t>
            </a:r>
            <a:r>
              <a:rPr lang="ru-RU" dirty="0"/>
              <a:t>, квантовая физика.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Часть </a:t>
            </a:r>
            <a:r>
              <a:rPr lang="ru-RU" dirty="0"/>
              <a:t>заданий в работе имеют </a:t>
            </a:r>
            <a:r>
              <a:rPr lang="ru-RU" dirty="0" smtClean="0"/>
              <a:t>комплексный характер </a:t>
            </a:r>
            <a:r>
              <a:rPr lang="ru-RU" dirty="0"/>
              <a:t>и включают элементы содержания из разных разделов, задания </a:t>
            </a:r>
            <a:r>
              <a:rPr lang="ru-RU" dirty="0" smtClean="0"/>
              <a:t>15-18 </a:t>
            </a:r>
            <a:r>
              <a:rPr lang="ru-RU" dirty="0"/>
              <a:t>строятся на основе текстовой информации, которая может </a:t>
            </a:r>
            <a:r>
              <a:rPr lang="ru-RU" dirty="0" smtClean="0"/>
              <a:t>также относится </a:t>
            </a:r>
            <a:r>
              <a:rPr lang="ru-RU" dirty="0"/>
              <a:t>сразу к нескольким разделам курса физики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86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и </a:t>
            </a:r>
            <a:r>
              <a:rPr lang="ru-RU" b="1" dirty="0" smtClean="0"/>
              <a:t>содержание ВПР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7855"/>
              </p:ext>
            </p:extLst>
          </p:nvPr>
        </p:nvGraphicFramePr>
        <p:xfrm>
          <a:off x="377264" y="2852936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Раздел курса физики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Количество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Механика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Молекулярная 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Электродинамика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Квантовая 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6288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Распределение заданий по </a:t>
            </a:r>
            <a:r>
              <a:rPr lang="ru-RU" i="1" dirty="0" smtClean="0"/>
              <a:t>основным содержательным </a:t>
            </a:r>
            <a:r>
              <a:rPr lang="ru-RU" i="1" dirty="0"/>
              <a:t>разделам курса </a:t>
            </a:r>
            <a:r>
              <a:rPr lang="ru-RU" i="1" dirty="0" smtClean="0"/>
              <a:t>физики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5369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и </a:t>
            </a:r>
            <a:r>
              <a:rPr lang="ru-RU" b="1" dirty="0" smtClean="0"/>
              <a:t>содержание ВПР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891771"/>
              </p:ext>
            </p:extLst>
          </p:nvPr>
        </p:nvGraphicFramePr>
        <p:xfrm>
          <a:off x="323528" y="1998132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2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умения и способы действий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Количество заданий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Знать/понимать смысл физических понятий, величин,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Описывать и объяснять физические явления и свойства тел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Объяснять устройство и принцип действия технических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объектов, приводить примеры практического  использования физических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Отличать гипотезы от научных теорий; делать выводы на основе экспериментальных данных; проводить  опыты по исследованию изученных явлений и процессов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Воспринимать и на основе полученных знаний самостоятельно оценивать информацию,  содержащуюся в СМИ, Интернете, научно-популярных статьях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162880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Распределение </a:t>
            </a:r>
            <a:r>
              <a:rPr lang="ru-RU" i="1" dirty="0" smtClean="0"/>
              <a:t>заданий по </a:t>
            </a:r>
            <a:r>
              <a:rPr lang="ru-RU" i="1" dirty="0"/>
              <a:t>видам умений и способам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08451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Распределение заданий по уровню сложности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51606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42676238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328330587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1011226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8929436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</a:p>
                    <a:p>
                      <a:r>
                        <a:rPr lang="ru-RU" dirty="0" smtClean="0"/>
                        <a:t>сложности </a:t>
                      </a:r>
                    </a:p>
                    <a:p>
                      <a:r>
                        <a:rPr lang="ru-RU" dirty="0" smtClean="0"/>
                        <a:t>заданий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Коли-</a:t>
                      </a:r>
                    </a:p>
                    <a:p>
                      <a:r>
                        <a:rPr lang="ru-RU" dirty="0" err="1" smtClean="0"/>
                        <a:t>чество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Макси-</a:t>
                      </a:r>
                    </a:p>
                    <a:p>
                      <a:r>
                        <a:rPr lang="ru-RU" dirty="0" err="1" smtClean="0"/>
                        <a:t>мальный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балл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максимального балла за </a:t>
                      </a:r>
                    </a:p>
                    <a:p>
                      <a:r>
                        <a:rPr lang="ru-RU" dirty="0" smtClean="0"/>
                        <a:t>задания данного уровня сложности </a:t>
                      </a:r>
                    </a:p>
                    <a:p>
                      <a:r>
                        <a:rPr lang="ru-RU" dirty="0" smtClean="0"/>
                        <a:t>от максимального первичного бал-</a:t>
                      </a:r>
                    </a:p>
                    <a:p>
                      <a:r>
                        <a:rPr lang="ru-RU" dirty="0" smtClean="0"/>
                        <a:t>ла за всю работу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80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Базовый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012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163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140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50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Система оценивания отдельных заданий и работы в целом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Задания 2-8, 10, 13, 16 и 17 считаются выполненными, если записанный </a:t>
            </a:r>
            <a:r>
              <a:rPr lang="ru-RU" dirty="0" smtClean="0"/>
              <a:t>учеником </a:t>
            </a:r>
            <a:r>
              <a:rPr lang="ru-RU" dirty="0"/>
              <a:t>ответ совпадает с верным ответом.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Задания  </a:t>
            </a:r>
            <a:r>
              <a:rPr lang="ru-RU" dirty="0"/>
              <a:t>3, 6, 7, 10, 16 и 17 </a:t>
            </a:r>
            <a:r>
              <a:rPr lang="ru-RU" dirty="0" smtClean="0"/>
              <a:t>оцениваются </a:t>
            </a:r>
            <a:r>
              <a:rPr lang="ru-RU" dirty="0"/>
              <a:t>1 баллом.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Задания </a:t>
            </a:r>
            <a:r>
              <a:rPr lang="ru-RU" dirty="0"/>
              <a:t>2, 4, 5, 8 и 13 оцениваются 2 баллами, если </a:t>
            </a:r>
            <a:r>
              <a:rPr lang="ru-RU" dirty="0" smtClean="0"/>
              <a:t>верно </a:t>
            </a:r>
            <a:r>
              <a:rPr lang="ru-RU" dirty="0"/>
              <a:t>указаны все элементы ответа; 1 баллом, если допущена ошибка в </a:t>
            </a:r>
            <a:r>
              <a:rPr lang="ru-RU" dirty="0" smtClean="0"/>
              <a:t>указании </a:t>
            </a:r>
            <a:r>
              <a:rPr lang="ru-RU" dirty="0"/>
              <a:t>одного из элементов ответа, и 0 баллов, если допущено две ошибки.  </a:t>
            </a:r>
          </a:p>
          <a:p>
            <a:pPr marL="0" indent="0">
              <a:buNone/>
            </a:pPr>
            <a:r>
              <a:rPr lang="ru-RU" dirty="0"/>
              <a:t>Задания 1, 9, 11, 12, 14, 15 и 18 оцениваются экспертом с учетом </a:t>
            </a:r>
            <a:r>
              <a:rPr lang="ru-RU" dirty="0" smtClean="0"/>
              <a:t>правильности  </a:t>
            </a:r>
            <a:r>
              <a:rPr lang="ru-RU" dirty="0"/>
              <a:t>и  полноты  ответа.  К  каждому  заданию  с  развернутым  ответом </a:t>
            </a:r>
            <a:r>
              <a:rPr lang="ru-RU" dirty="0" smtClean="0"/>
              <a:t>приводится </a:t>
            </a:r>
            <a:r>
              <a:rPr lang="ru-RU" dirty="0"/>
              <a:t>инструкция для экспертов, в которой указывается, за что </a:t>
            </a:r>
            <a:r>
              <a:rPr lang="ru-RU" dirty="0" smtClean="0"/>
              <a:t>выставляется </a:t>
            </a:r>
            <a:r>
              <a:rPr lang="ru-RU" dirty="0"/>
              <a:t>каждый балл – от нуля до максимального балла.  </a:t>
            </a:r>
          </a:p>
          <a:p>
            <a:pPr marL="0" indent="0">
              <a:buNone/>
            </a:pPr>
            <a:r>
              <a:rPr lang="ru-RU" dirty="0"/>
              <a:t>Для каждого задания в разделе «Ответы и критерии оценивания» </a:t>
            </a:r>
            <a:r>
              <a:rPr lang="ru-RU" dirty="0" smtClean="0"/>
              <a:t>приведены </a:t>
            </a:r>
            <a:r>
              <a:rPr lang="ru-RU" dirty="0"/>
              <a:t>варианты ответов, которые можно считать верными, и критерии </a:t>
            </a:r>
            <a:r>
              <a:rPr lang="ru-RU" dirty="0" smtClean="0"/>
              <a:t>оценивания</a:t>
            </a:r>
            <a:r>
              <a:rPr lang="ru-RU" dirty="0"/>
              <a:t>.  </a:t>
            </a:r>
          </a:p>
          <a:p>
            <a:pPr marL="0" indent="0">
              <a:buNone/>
            </a:pPr>
            <a:r>
              <a:rPr lang="ru-RU" dirty="0"/>
              <a:t>Полученные учащимися баллы за выполнение всех заданий </a:t>
            </a:r>
            <a:r>
              <a:rPr lang="ru-RU" dirty="0" smtClean="0"/>
              <a:t>суммируются</a:t>
            </a:r>
            <a:r>
              <a:rPr lang="ru-RU" dirty="0"/>
              <a:t>. Суммарный балл выпускника переводится  в отметку по 5-балльной </a:t>
            </a:r>
            <a:r>
              <a:rPr lang="ru-RU" dirty="0" smtClean="0"/>
              <a:t>шкале </a:t>
            </a:r>
            <a:r>
              <a:rPr lang="ru-RU" dirty="0"/>
              <a:t>с учетом рекомендуемой шкалы </a:t>
            </a:r>
            <a:r>
              <a:rPr lang="ru-RU" dirty="0" smtClean="0"/>
              <a:t>перевода.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5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Рекомендуемая шкала перевода суммарного балла  </a:t>
            </a:r>
            <a:r>
              <a:rPr lang="ru-RU" sz="2400" dirty="0" smtClean="0"/>
              <a:t>за </a:t>
            </a:r>
            <a:r>
              <a:rPr lang="ru-RU" sz="2400" dirty="0"/>
              <a:t>выполнение ВПР  в отметку по пятибалльной </a:t>
            </a:r>
            <a:r>
              <a:rPr lang="ru-RU" sz="2400" dirty="0" smtClean="0"/>
              <a:t>шкале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722173"/>
              </p:ext>
            </p:extLst>
          </p:nvPr>
        </p:nvGraphicFramePr>
        <p:xfrm>
          <a:off x="457200" y="16002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832">
                  <a:extLst>
                    <a:ext uri="{9D8B030D-6E8A-4147-A177-3AD203B41FA5}">
                      <a16:colId xmlns:a16="http://schemas.microsoft.com/office/drawing/2014/main" xmlns="" val="19003894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5566567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325290781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96037479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xmlns="" val="3204525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Отметка  по пятибалльной шкале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«2»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«3»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47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Суммарный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0-9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10-15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16-21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22-27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63083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3284984"/>
            <a:ext cx="620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2017 году было 26 баллов и другая структура 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30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Время </a:t>
            </a:r>
            <a:r>
              <a:rPr lang="ru-RU" b="1" dirty="0"/>
              <a:t>выполнения работы </a:t>
            </a:r>
          </a:p>
          <a:p>
            <a:pPr marL="0" indent="0">
              <a:buNone/>
            </a:pPr>
            <a:r>
              <a:rPr lang="ru-RU" dirty="0"/>
              <a:t>На выполнение всей работы отводится 1,5 часа (90 минут).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dirty="0" smtClean="0"/>
              <a:t>Условия </a:t>
            </a:r>
            <a:r>
              <a:rPr lang="ru-RU" b="1" dirty="0"/>
              <a:t>выполнения работы </a:t>
            </a:r>
          </a:p>
          <a:p>
            <a:pPr marL="0" indent="0">
              <a:buNone/>
            </a:pPr>
            <a:r>
              <a:rPr lang="ru-RU" dirty="0" smtClean="0"/>
              <a:t>Ответы </a:t>
            </a:r>
            <a:r>
              <a:rPr lang="ru-RU" dirty="0"/>
              <a:t>на задания всероссийской проверочной работы записываются в </a:t>
            </a:r>
            <a:r>
              <a:rPr lang="ru-RU" dirty="0" smtClean="0"/>
              <a:t>тексте  </a:t>
            </a:r>
            <a:r>
              <a:rPr lang="ru-RU" dirty="0"/>
              <a:t>работы  в  отведенных  для  этого  местах.  В  инструкции  к  варианту </a:t>
            </a:r>
            <a:r>
              <a:rPr lang="ru-RU" dirty="0" smtClean="0"/>
              <a:t>описываются </a:t>
            </a:r>
            <a:r>
              <a:rPr lang="ru-RU" dirty="0"/>
              <a:t>правила записи ответов к заданиям. 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Дополнительные </a:t>
            </a:r>
            <a:r>
              <a:rPr lang="ru-RU" b="1" dirty="0"/>
              <a:t>материалы и оборудование </a:t>
            </a:r>
          </a:p>
          <a:p>
            <a:pPr marL="0" indent="0">
              <a:buNone/>
            </a:pPr>
            <a:r>
              <a:rPr lang="ru-RU" dirty="0"/>
              <a:t>При  проведении  ВПР  по  физике  используется  непрограммируемый </a:t>
            </a:r>
            <a:r>
              <a:rPr lang="ru-RU" dirty="0" smtClean="0"/>
              <a:t>калькулятор </a:t>
            </a:r>
            <a:r>
              <a:rPr lang="ru-RU" dirty="0"/>
              <a:t>(на каждого ученика) и линейка.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8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Кодификатор ЭС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58" y="1268760"/>
            <a:ext cx="4427984" cy="367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26" y="2106935"/>
            <a:ext cx="4742950" cy="473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64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 (2019)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579296" cy="49202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от 07.02.2019 № 104 "О внесении изменений в график проведения Федеральной службой по надзору в сфере образования и науки мониторинга качества подготовки обучающихся общеобразовательных организаций в форме национальных исследований качества образования и всероссийских проверочных работ в 2019 году, утвержденный приказом Федеральной службы по надзору в сфере образования и науки от 29 января 2019 г. № 84 "О проведении Федеральной службой по надзору в сфере образования и науки мониторинга качества подготовки обучающихся общеобразовательных организаций в 2019 году"</a:t>
            </a:r>
          </a:p>
          <a:p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и </a:t>
            </a:r>
            <a:r>
              <a:rPr lang="ru-RU" dirty="0" err="1"/>
              <a:t>Рособрнадзора</a:t>
            </a:r>
            <a:r>
              <a:rPr lang="ru-RU" dirty="0"/>
              <a:t> от 06.02.2019 № 01-68/13-01 "О направлении скорректированного плана-графика проведения всероссийских проверочных работ (ВПР) и национальных исследования качества образования (НИКО) в 2019 году" </a:t>
            </a:r>
          </a:p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от 29.01.2019 № 84 "О проведении мониторинга качества образования в 2019 году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92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Кодификатор требований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408712" cy="33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2686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5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Обобщенный план варианта ВПР по ФИЗИКЕ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Коды ЭС (коды элементов содержания) представлены в соответствии </a:t>
            </a:r>
            <a:r>
              <a:rPr lang="ru-RU" dirty="0" smtClean="0"/>
              <a:t>с разделом </a:t>
            </a:r>
            <a:r>
              <a:rPr lang="ru-RU" dirty="0"/>
              <a:t>1, а коды требований – в соответствии с разделом 2 </a:t>
            </a:r>
            <a:r>
              <a:rPr lang="ru-RU" dirty="0" smtClean="0"/>
              <a:t>Кодификатора элементов </a:t>
            </a:r>
            <a:r>
              <a:rPr lang="ru-RU" dirty="0"/>
              <a:t>содержания и требований к уровню подготовки выпускников </a:t>
            </a:r>
            <a:r>
              <a:rPr lang="ru-RU" dirty="0" smtClean="0"/>
              <a:t>общеобразовательных </a:t>
            </a:r>
            <a:r>
              <a:rPr lang="ru-RU" dirty="0"/>
              <a:t>организаций для проведения всероссийской проверочной</a:t>
            </a:r>
          </a:p>
          <a:p>
            <a:pPr marL="0" indent="0">
              <a:buNone/>
            </a:pPr>
            <a:r>
              <a:rPr lang="ru-RU" dirty="0"/>
              <a:t>работы по ФИЗИКЕ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Уровни сложности </a:t>
            </a:r>
            <a:r>
              <a:rPr lang="ru-RU" b="1" dirty="0" smtClean="0"/>
              <a:t>заданий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Б </a:t>
            </a:r>
            <a:r>
              <a:rPr lang="ru-RU" dirty="0"/>
              <a:t>– базовый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примерный уровень </a:t>
            </a:r>
            <a:r>
              <a:rPr lang="ru-RU" dirty="0" smtClean="0"/>
              <a:t>выполнения – </a:t>
            </a:r>
            <a:r>
              <a:rPr lang="ru-RU" b="1" dirty="0"/>
              <a:t>60–90%</a:t>
            </a:r>
            <a:r>
              <a:rPr lang="ru-RU" dirty="0"/>
              <a:t>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 </a:t>
            </a:r>
            <a:r>
              <a:rPr lang="ru-RU" dirty="0"/>
              <a:t>– повышенный (</a:t>
            </a:r>
            <a:r>
              <a:rPr lang="ru-RU" b="1" dirty="0"/>
              <a:t>40–60%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8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5426602" cy="16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07152"/>
            <a:ext cx="5402218" cy="456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842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8"/>
          <a:stretch/>
        </p:blipFill>
        <p:spPr bwMode="auto">
          <a:xfrm>
            <a:off x="1475656" y="332656"/>
            <a:ext cx="5426602" cy="14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4" y="1792224"/>
            <a:ext cx="5426602" cy="18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18" y="3634197"/>
            <a:ext cx="5460138" cy="13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30" y="4869160"/>
            <a:ext cx="537310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9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8"/>
          <a:stretch/>
        </p:blipFill>
        <p:spPr bwMode="auto">
          <a:xfrm>
            <a:off x="1475656" y="332656"/>
            <a:ext cx="5426602" cy="145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03" y="1844824"/>
            <a:ext cx="5485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607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вариантов 2019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Демонстрационный вариант и реальные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08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Группировка  понятий (физические </a:t>
            </a:r>
            <a:r>
              <a:rPr lang="ru-RU" dirty="0" smtClean="0"/>
              <a:t>явления</a:t>
            </a:r>
            <a:r>
              <a:rPr lang="ru-RU" dirty="0"/>
              <a:t>,  физические  величины, </a:t>
            </a:r>
            <a:r>
              <a:rPr lang="ru-RU" dirty="0" smtClean="0"/>
              <a:t>единицы </a:t>
            </a:r>
            <a:r>
              <a:rPr lang="ru-RU" dirty="0"/>
              <a:t>измерения величин, </a:t>
            </a:r>
            <a:r>
              <a:rPr lang="ru-RU" dirty="0" smtClean="0"/>
              <a:t>измерительные  </a:t>
            </a:r>
            <a:r>
              <a:rPr lang="ru-RU" dirty="0"/>
              <a:t>приборы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физика, 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Знать/понимать смысл физических понятий и величин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7152"/>
            <a:ext cx="5126223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922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28" y="620688"/>
            <a:ext cx="51999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056" y="3140968"/>
            <a:ext cx="8579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теплопередача, электромагнитная индукция, изотермическое расширение </a:t>
            </a:r>
            <a:r>
              <a:rPr lang="ru-RU" sz="1600" b="1" i="1" dirty="0" smtClean="0"/>
              <a:t>газа, броуновское </a:t>
            </a:r>
            <a:r>
              <a:rPr lang="ru-RU" sz="1600" b="1" i="1" dirty="0"/>
              <a:t>движение, интерференция света, электризация </a:t>
            </a:r>
            <a:r>
              <a:rPr lang="ru-RU" sz="1600" b="1" i="1" dirty="0" smtClean="0"/>
              <a:t>тел</a:t>
            </a:r>
            <a:r>
              <a:rPr lang="ru-RU" sz="1600" b="1" i="1" dirty="0"/>
              <a:t>;</a:t>
            </a:r>
            <a:endParaRPr lang="ru-RU" sz="1600" b="1" i="1" dirty="0" smtClean="0"/>
          </a:p>
          <a:p>
            <a:r>
              <a:rPr lang="ru-RU" sz="1600" b="1" i="1" dirty="0"/>
              <a:t>сантиметр, теплопроводность, герц, взаимодействие магнитов, градус </a:t>
            </a:r>
            <a:r>
              <a:rPr lang="ru-RU" sz="1600" b="1" i="1" dirty="0" smtClean="0"/>
              <a:t>Цельсия, электромагнитные колебания;</a:t>
            </a:r>
          </a:p>
          <a:p>
            <a:r>
              <a:rPr lang="ru-RU" sz="1600" b="1" i="1" dirty="0"/>
              <a:t>кипение жидкости, электризация тел, конвекция, самоиндукция, поляризация </a:t>
            </a:r>
            <a:r>
              <a:rPr lang="ru-RU" sz="1600" b="1" i="1" dirty="0" smtClean="0"/>
              <a:t>света, изохорное охлаждение;</a:t>
            </a:r>
          </a:p>
          <a:p>
            <a:r>
              <a:rPr lang="ru-RU" sz="1600" b="1" i="1" dirty="0" smtClean="0"/>
              <a:t>…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57192"/>
            <a:ext cx="5756747" cy="151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57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Определение понятий и </a:t>
            </a:r>
            <a:r>
              <a:rPr lang="ru-RU" dirty="0" smtClean="0"/>
              <a:t>величин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физика, 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Знать/понимать смысл физических понятий, величин и законов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2 балла, если верно указаны два</a:t>
            </a:r>
          </a:p>
          <a:p>
            <a:pPr marL="0" indent="0">
              <a:buNone/>
            </a:pPr>
            <a:r>
              <a:rPr lang="ru-RU" dirty="0" smtClean="0"/>
              <a:t>элемента </a:t>
            </a:r>
            <a:r>
              <a:rPr lang="ru-RU" dirty="0"/>
              <a:t>ответа, 1 балл, </a:t>
            </a:r>
            <a:r>
              <a:rPr lang="ru-RU" dirty="0" smtClean="0"/>
              <a:t>если допущена </a:t>
            </a:r>
            <a:r>
              <a:rPr lang="ru-RU" dirty="0"/>
              <a:t>одна ошибка или </a:t>
            </a:r>
            <a:r>
              <a:rPr lang="ru-RU" dirty="0" smtClean="0"/>
              <a:t>верно указан </a:t>
            </a:r>
            <a:r>
              <a:rPr lang="ru-RU" dirty="0"/>
              <a:t>только один </a:t>
            </a:r>
            <a:r>
              <a:rPr lang="ru-RU" dirty="0" smtClean="0"/>
              <a:t>элемент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2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45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Выберите </a:t>
            </a:r>
            <a:r>
              <a:rPr lang="ru-RU" b="1" dirty="0"/>
              <a:t>два </a:t>
            </a:r>
            <a:r>
              <a:rPr lang="ru-RU" dirty="0"/>
              <a:t>верных утверждения о физических явлениях, величинах и закономерностях.</a:t>
            </a:r>
          </a:p>
          <a:p>
            <a:pPr marL="0" indent="0">
              <a:buNone/>
            </a:pPr>
            <a:r>
              <a:rPr lang="ru-RU" dirty="0"/>
              <a:t>Запишите в ответе их номера.</a:t>
            </a:r>
          </a:p>
          <a:p>
            <a:pPr marL="0" indent="0">
              <a:buNone/>
            </a:pPr>
            <a:r>
              <a:rPr lang="ru-RU" dirty="0"/>
              <a:t>1) Механическое движение относительно, например, скорость тела зависит от того,</a:t>
            </a:r>
          </a:p>
          <a:p>
            <a:pPr marL="0" indent="0">
              <a:buNone/>
            </a:pPr>
            <a:r>
              <a:rPr lang="ru-RU" dirty="0"/>
              <a:t>относительно какого предмета рассматривается движение тела.</a:t>
            </a:r>
          </a:p>
          <a:p>
            <a:pPr marL="0" indent="0">
              <a:buNone/>
            </a:pPr>
            <a:r>
              <a:rPr lang="ru-RU" dirty="0"/>
              <a:t>2) Средняя скорость движения броуновской частицы в газе не зависит от температуры</a:t>
            </a:r>
          </a:p>
          <a:p>
            <a:pPr marL="0" indent="0">
              <a:buNone/>
            </a:pPr>
            <a:r>
              <a:rPr lang="ru-RU" dirty="0"/>
              <a:t>газа, но существенно зависит от массы этой частицы.</a:t>
            </a:r>
          </a:p>
          <a:p>
            <a:pPr marL="0" indent="0">
              <a:buNone/>
            </a:pPr>
            <a:r>
              <a:rPr lang="ru-RU" dirty="0"/>
              <a:t>3) В цепи постоянного тока на всех последовательно соединённых резисторах</a:t>
            </a:r>
          </a:p>
          <a:p>
            <a:pPr marL="0" indent="0">
              <a:buNone/>
            </a:pPr>
            <a:r>
              <a:rPr lang="ru-RU" dirty="0"/>
              <a:t>напряжение одинаково.</a:t>
            </a:r>
          </a:p>
          <a:p>
            <a:pPr marL="0" indent="0">
              <a:buNone/>
            </a:pPr>
            <a:r>
              <a:rPr lang="ru-RU" dirty="0"/>
              <a:t>4) Дисперсия света обусловлена зависимостью абсолютного показателя преломления</a:t>
            </a:r>
          </a:p>
          <a:p>
            <a:pPr marL="0" indent="0">
              <a:buNone/>
            </a:pPr>
            <a:r>
              <a:rPr lang="ru-RU" dirty="0"/>
              <a:t>вещества от частоты световой волны.</a:t>
            </a:r>
          </a:p>
          <a:p>
            <a:pPr marL="0" indent="0">
              <a:buNone/>
            </a:pPr>
            <a:r>
              <a:rPr lang="ru-RU" dirty="0"/>
              <a:t>5) Ядро любого атома состоит из положительно заряженных протонов</a:t>
            </a:r>
          </a:p>
          <a:p>
            <a:pPr marL="0" indent="0">
              <a:buNone/>
            </a:pPr>
            <a:r>
              <a:rPr lang="ru-RU" dirty="0"/>
              <a:t>и отрицательно заряженных электронов.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30" y="532152"/>
            <a:ext cx="5826902" cy="25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39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асписание ВПР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" y="1757772"/>
            <a:ext cx="8640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32656"/>
            <a:ext cx="5865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Первый проект расписания ВПР 2020</a:t>
            </a:r>
            <a:endParaRPr lang="ru-RU" sz="2800" dirty="0"/>
          </a:p>
        </p:txBody>
      </p:sp>
      <p:sp>
        <p:nvSpPr>
          <p:cNvPr id="2" name="Овал 1"/>
          <p:cNvSpPr/>
          <p:nvPr/>
        </p:nvSpPr>
        <p:spPr>
          <a:xfrm>
            <a:off x="2339752" y="4293096"/>
            <a:ext cx="1927686" cy="749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1" y="3861048"/>
            <a:ext cx="4536503" cy="288032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Выберите </a:t>
            </a:r>
            <a:r>
              <a:rPr lang="ru-RU" b="1" dirty="0"/>
              <a:t>два </a:t>
            </a:r>
            <a:r>
              <a:rPr lang="ru-RU" dirty="0"/>
              <a:t>верных утверждения о физических явлениях, величинах и закономерностях.</a:t>
            </a:r>
          </a:p>
          <a:p>
            <a:pPr marL="0" indent="0">
              <a:buNone/>
            </a:pPr>
            <a:r>
              <a:rPr lang="ru-RU" dirty="0"/>
              <a:t>Запишите в ответе их номера.</a:t>
            </a:r>
          </a:p>
          <a:p>
            <a:pPr marL="0" indent="0">
              <a:buNone/>
            </a:pPr>
            <a:r>
              <a:rPr lang="ru-RU" dirty="0"/>
              <a:t>1) В любых системах отсчёта все механические процессы протекают одинаково.</a:t>
            </a:r>
          </a:p>
          <a:p>
            <a:pPr marL="0" indent="0">
              <a:buNone/>
            </a:pPr>
            <a:r>
              <a:rPr lang="ru-RU" dirty="0"/>
              <a:t>2) Скорость диффузии в жидкости растёт с ростом температуры.</a:t>
            </a:r>
          </a:p>
          <a:p>
            <a:pPr marL="0" indent="0">
              <a:buNone/>
            </a:pPr>
            <a:r>
              <a:rPr lang="ru-RU" dirty="0"/>
              <a:t>3) В цепи постоянного тока отношение напряжений на концах </a:t>
            </a:r>
            <a:r>
              <a:rPr lang="ru-RU" dirty="0" smtClean="0"/>
              <a:t>параллельно соединённых </a:t>
            </a:r>
            <a:r>
              <a:rPr lang="ru-RU" dirty="0"/>
              <a:t>резисторов равно отношению их сопротивлений.</a:t>
            </a:r>
          </a:p>
          <a:p>
            <a:pPr marL="0" indent="0">
              <a:buNone/>
            </a:pPr>
            <a:r>
              <a:rPr lang="ru-RU" dirty="0"/>
              <a:t>4) Электромагнитные волны ультрафиолетового диапазона имеют </a:t>
            </a:r>
            <a:r>
              <a:rPr lang="ru-RU" dirty="0" err="1"/>
              <a:t>бо́льшую</a:t>
            </a:r>
            <a:r>
              <a:rPr lang="ru-RU" dirty="0"/>
              <a:t> </a:t>
            </a:r>
            <a:r>
              <a:rPr lang="ru-RU" dirty="0" smtClean="0"/>
              <a:t>длину волны</a:t>
            </a:r>
            <a:r>
              <a:rPr lang="ru-RU" dirty="0"/>
              <a:t>, чем радиоволны.</a:t>
            </a:r>
          </a:p>
          <a:p>
            <a:pPr marL="0" indent="0">
              <a:buNone/>
            </a:pPr>
            <a:r>
              <a:rPr lang="ru-RU" dirty="0"/>
              <a:t>5) Ядро любого атома состоит из положительно заряженных </a:t>
            </a:r>
            <a:r>
              <a:rPr lang="ru-RU" dirty="0" smtClean="0"/>
              <a:t>протонов и </a:t>
            </a:r>
            <a:r>
              <a:rPr lang="ru-RU" dirty="0"/>
              <a:t>не имеющих заряда нейтронов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Ускорение материальной точки – векторная величина, характеризующая быстроту</a:t>
            </a:r>
          </a:p>
          <a:p>
            <a:pPr marL="0" indent="0">
              <a:buNone/>
            </a:pPr>
            <a:r>
              <a:rPr lang="ru-RU" dirty="0"/>
              <a:t>изменения скорости тела.</a:t>
            </a:r>
          </a:p>
          <a:p>
            <a:pPr marL="0" indent="0">
              <a:buNone/>
            </a:pPr>
            <a:r>
              <a:rPr lang="ru-RU" dirty="0"/>
              <a:t>2) Теплопередача путём теплопроводности происходит за счёт переноса вещества</a:t>
            </a:r>
          </a:p>
          <a:p>
            <a:pPr marL="0" indent="0">
              <a:buNone/>
            </a:pPr>
            <a:r>
              <a:rPr lang="ru-RU" dirty="0"/>
              <a:t>в струях и потоках.</a:t>
            </a:r>
          </a:p>
          <a:p>
            <a:pPr marL="0" indent="0">
              <a:buNone/>
            </a:pPr>
            <a:r>
              <a:rPr lang="ru-RU" dirty="0"/>
              <a:t>3) При взаимодействии заряженных тел в электрически изолированной системе</a:t>
            </a:r>
          </a:p>
          <a:p>
            <a:pPr marL="0" indent="0">
              <a:buNone/>
            </a:pPr>
            <a:r>
              <a:rPr lang="ru-RU" dirty="0"/>
              <a:t>алгебраическая сумма электрических зарядов тел всегда увеличивается.</a:t>
            </a:r>
          </a:p>
          <a:p>
            <a:pPr marL="0" indent="0">
              <a:buNone/>
            </a:pPr>
            <a:r>
              <a:rPr lang="ru-RU" dirty="0"/>
              <a:t>4) Силой Ампера называют силу, с которой электрическое поле действует </a:t>
            </a:r>
            <a:r>
              <a:rPr lang="ru-RU" dirty="0" smtClean="0"/>
              <a:t>на незаряженные </a:t>
            </a:r>
            <a:r>
              <a:rPr lang="ru-RU" dirty="0"/>
              <a:t>частицы.</a:t>
            </a:r>
          </a:p>
          <a:p>
            <a:pPr marL="0" indent="0">
              <a:buNone/>
            </a:pPr>
            <a:r>
              <a:rPr lang="ru-RU" dirty="0"/>
              <a:t>5) При падении луча света на плоское зеркало падающий луч, отражённый луч и</a:t>
            </a:r>
          </a:p>
          <a:p>
            <a:pPr marL="0" indent="0">
              <a:buNone/>
            </a:pPr>
            <a:r>
              <a:rPr lang="ru-RU" dirty="0"/>
              <a:t>перпендикуляр к зеркалу, восстановленный в точке падения, лежат в одной</a:t>
            </a:r>
          </a:p>
          <a:p>
            <a:pPr marL="0" indent="0">
              <a:buNone/>
            </a:pPr>
            <a:r>
              <a:rPr lang="ru-RU" dirty="0"/>
              <a:t>плоскости, а угол падения равен углу отражения.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6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Распознавание физических </a:t>
            </a:r>
            <a:r>
              <a:rPr lang="ru-RU" dirty="0" smtClean="0"/>
              <a:t>явлений в </a:t>
            </a:r>
            <a:r>
              <a:rPr lang="ru-RU" dirty="0"/>
              <a:t>описаниях опытов или </a:t>
            </a:r>
            <a:r>
              <a:rPr lang="ru-RU" dirty="0" smtClean="0"/>
              <a:t>свойств явлений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физика, 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описывать и объяснять физические явления и свойства тел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 smtClean="0"/>
              <a:t>совпадение ответа с эталоном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15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истории известны случаи обрушения мостов, когда по ним проходил строй </a:t>
            </a:r>
            <a:r>
              <a:rPr lang="ru-RU" dirty="0" smtClean="0"/>
              <a:t>солдат, марширующих </a:t>
            </a:r>
            <a:r>
              <a:rPr lang="ru-RU" dirty="0"/>
              <a:t>«в ногу». </a:t>
            </a:r>
            <a:r>
              <a:rPr lang="ru-RU" dirty="0" smtClean="0"/>
              <a:t> Дело </a:t>
            </a:r>
            <a:r>
              <a:rPr lang="ru-RU" dirty="0"/>
              <a:t>в том, что в этих случаях частота шагов солдат </a:t>
            </a:r>
            <a:r>
              <a:rPr lang="ru-RU" dirty="0" smtClean="0"/>
              <a:t>совпадала с </a:t>
            </a:r>
            <a:r>
              <a:rPr lang="ru-RU" dirty="0"/>
              <a:t>собственной частотой свободных колебаний моста, и он начинал колебаться с очень</a:t>
            </a:r>
          </a:p>
          <a:p>
            <a:pPr marL="0" indent="0">
              <a:buNone/>
            </a:pPr>
            <a:r>
              <a:rPr lang="ru-RU" dirty="0"/>
              <a:t>большой амплитудой. Какое явление наблюдалось в этих случаях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i="1" dirty="0" smtClean="0"/>
              <a:t>Резонанс</a:t>
            </a:r>
          </a:p>
          <a:p>
            <a:pPr marL="0" indent="0">
              <a:buNone/>
            </a:pPr>
            <a:r>
              <a:rPr lang="ru-RU" dirty="0"/>
              <a:t>Каждому человеческому органу соответствует определённая собственная </a:t>
            </a:r>
            <a:r>
              <a:rPr lang="ru-RU" dirty="0" smtClean="0"/>
              <a:t>частота свободных </a:t>
            </a:r>
            <a:r>
              <a:rPr lang="ru-RU" dirty="0"/>
              <a:t>колебаний: для желудка эта частота лежит в интервале от 2 до 3 Гц, </a:t>
            </a:r>
            <a:r>
              <a:rPr lang="ru-RU" dirty="0" smtClean="0"/>
              <a:t>для сердца </a:t>
            </a:r>
            <a:r>
              <a:rPr lang="ru-RU" dirty="0"/>
              <a:t>– от 1 до 6 Гц, для глаз – от 40 до 100 Гц и т.д. Воздействие инфразвуковых </a:t>
            </a:r>
            <a:r>
              <a:rPr lang="ru-RU" dirty="0" smtClean="0"/>
              <a:t>волн определённых </a:t>
            </a:r>
            <a:r>
              <a:rPr lang="ru-RU" dirty="0"/>
              <a:t>частот может привести к повреждениям внутренних органов, </a:t>
            </a:r>
            <a:r>
              <a:rPr lang="ru-RU" dirty="0" smtClean="0"/>
              <a:t>органов эндокринной </a:t>
            </a:r>
            <a:r>
              <a:rPr lang="ru-RU" dirty="0"/>
              <a:t>системы и др. Какое явление проявляется в этих случаях?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Системы труб водяного отопления всегда снабжаются расширительным </a:t>
            </a:r>
            <a:r>
              <a:rPr lang="ru-RU" dirty="0" smtClean="0"/>
              <a:t>баком, присоединённым </a:t>
            </a:r>
            <a:r>
              <a:rPr lang="ru-RU" dirty="0"/>
              <a:t>к системе отопления и сообщающимся с атмосферой. При </a:t>
            </a:r>
            <a:r>
              <a:rPr lang="ru-RU" dirty="0" smtClean="0"/>
              <a:t>нагревании воды </a:t>
            </a:r>
            <a:r>
              <a:rPr lang="ru-RU" dirty="0"/>
              <a:t>в трубах она частично переходит в расширительный бак, и трубы не </a:t>
            </a:r>
            <a:r>
              <a:rPr lang="ru-RU" dirty="0" smtClean="0"/>
              <a:t>разрывает. Какое </a:t>
            </a:r>
            <a:r>
              <a:rPr lang="ru-RU" dirty="0"/>
              <a:t>явление может привести к разрыву труб при отсутствии расширительного бака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Звук струны слишком слабый, чтобы можно было его услышать на больших </a:t>
            </a:r>
            <a:r>
              <a:rPr lang="ru-RU" dirty="0" smtClean="0"/>
              <a:t>расстояниях. Однако </a:t>
            </a:r>
            <a:r>
              <a:rPr lang="ru-RU" dirty="0"/>
              <a:t>«голос» скрипки или гитары мы слышим, находясь достаточно далеко. </a:t>
            </a:r>
            <a:r>
              <a:rPr lang="ru-RU" dirty="0" smtClean="0"/>
              <a:t>Это объясняется </a:t>
            </a:r>
            <a:r>
              <a:rPr lang="ru-RU" dirty="0"/>
              <a:t>тем, что звук струны усиливается пустотелым корпусом </a:t>
            </a:r>
            <a:r>
              <a:rPr lang="ru-RU" dirty="0" smtClean="0"/>
              <a:t>инструмента. Именно </a:t>
            </a:r>
            <a:r>
              <a:rPr lang="ru-RU" dirty="0"/>
              <a:t>корпус составляет главную ценность струнных музыкальных инструментов.</a:t>
            </a:r>
          </a:p>
          <a:p>
            <a:pPr marL="0" indent="0">
              <a:buNone/>
            </a:pPr>
            <a:r>
              <a:rPr lang="ru-RU" dirty="0"/>
              <a:t>Какое явление объясняет усиление звучания струны с </a:t>
            </a:r>
            <a:r>
              <a:rPr lang="ru-RU" dirty="0" smtClean="0"/>
              <a:t>помощью </a:t>
            </a:r>
            <a:r>
              <a:rPr lang="ru-RU" dirty="0"/>
              <a:t>пустотелого </a:t>
            </a:r>
            <a:r>
              <a:rPr lang="ru-RU" dirty="0" smtClean="0"/>
              <a:t>корпуса инструмента?</a:t>
            </a:r>
          </a:p>
          <a:p>
            <a:pPr marL="0" indent="0">
              <a:buNone/>
            </a:pPr>
            <a:r>
              <a:rPr lang="ru-RU" dirty="0"/>
              <a:t>При проектировании больших мостов необходимо учитывать возможность перепада</a:t>
            </a:r>
          </a:p>
          <a:p>
            <a:pPr marL="0" indent="0">
              <a:buNone/>
            </a:pPr>
            <a:r>
              <a:rPr lang="ru-RU" dirty="0"/>
              <a:t>температур в пределах от –40 °C до +60 °C в течение года. Такие перепады вызывают</a:t>
            </a:r>
          </a:p>
          <a:p>
            <a:pPr marL="0" indent="0">
              <a:buNone/>
            </a:pPr>
            <a:r>
              <a:rPr lang="ru-RU" dirty="0"/>
              <a:t>заметное изменение общей длины моста, и, чтобы мост не вздыбливался летом и не</a:t>
            </a:r>
          </a:p>
          <a:p>
            <a:pPr marL="0" indent="0">
              <a:buNone/>
            </a:pPr>
            <a:r>
              <a:rPr lang="ru-RU" dirty="0"/>
              <a:t>испытывал мощных нагрузок «на разрыв» зимой, его составляют из отдельных секций,</a:t>
            </a:r>
          </a:p>
          <a:p>
            <a:pPr marL="0" indent="0">
              <a:buNone/>
            </a:pPr>
            <a:r>
              <a:rPr lang="ru-RU" dirty="0"/>
              <a:t>соединяя их буферными сочленениями. Какое явление учитывают при проектировании</a:t>
            </a:r>
          </a:p>
          <a:p>
            <a:pPr marL="0" indent="0">
              <a:buNone/>
            </a:pPr>
            <a:r>
              <a:rPr lang="ru-RU" dirty="0"/>
              <a:t>мостов, вводя буферные соединения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/>
              <a:t>Зимой стёкла движущегося автомобиля могут изнутри «запотеть» даже в сухую погоду.</a:t>
            </a:r>
          </a:p>
          <a:p>
            <a:pPr marL="0" indent="0">
              <a:buNone/>
            </a:pPr>
            <a:r>
              <a:rPr lang="ru-RU" dirty="0"/>
              <a:t>Стоит отметить, что чем меньше людей в салоне и чем меньше они разговаривают, тем</a:t>
            </a:r>
          </a:p>
          <a:p>
            <a:pPr marL="0" indent="0">
              <a:buNone/>
            </a:pPr>
            <a:r>
              <a:rPr lang="ru-RU" dirty="0"/>
              <a:t>медленнее влага оседает на стёклах. Благодаря какому явлению происходит</a:t>
            </a:r>
          </a:p>
          <a:p>
            <a:pPr marL="0" indent="0">
              <a:buNone/>
            </a:pPr>
            <a:r>
              <a:rPr lang="ru-RU" dirty="0"/>
              <a:t>«запотевание» стёкол изнутри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8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Описание физических явлений </a:t>
            </a:r>
            <a:r>
              <a:rPr lang="ru-RU" dirty="0" smtClean="0"/>
              <a:t>или опытов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физика, 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описывать и объяснять физические явления и свойства тел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2 балла, если верно вставлены </a:t>
            </a:r>
            <a:r>
              <a:rPr lang="ru-RU" dirty="0" smtClean="0"/>
              <a:t>все словосочетания</a:t>
            </a:r>
            <a:r>
              <a:rPr lang="ru-RU" dirty="0"/>
              <a:t>, 1 балл, </a:t>
            </a:r>
            <a:r>
              <a:rPr lang="ru-RU" dirty="0" smtClean="0"/>
              <a:t>если допущена </a:t>
            </a:r>
            <a:r>
              <a:rPr lang="ru-RU" dirty="0"/>
              <a:t>одна ошибка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521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88213"/>
            <a:ext cx="8229600" cy="4876800"/>
          </a:xfrm>
        </p:spPr>
        <p:txBody>
          <a:bodyPr>
            <a:normAutofit/>
          </a:bodyPr>
          <a:lstStyle/>
          <a:p>
            <a:r>
              <a:rPr lang="ru-RU" sz="1600" dirty="0"/>
              <a:t>повысилась</a:t>
            </a:r>
          </a:p>
          <a:p>
            <a:r>
              <a:rPr lang="ru-RU" sz="1600" dirty="0"/>
              <a:t>вода нагревалась</a:t>
            </a:r>
          </a:p>
          <a:p>
            <a:r>
              <a:rPr lang="ru-RU" sz="1600" dirty="0"/>
              <a:t>путём совершения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механической </a:t>
            </a:r>
            <a:r>
              <a:rPr lang="ru-RU" sz="1600" dirty="0"/>
              <a:t>работы</a:t>
            </a:r>
            <a:endParaRPr lang="ru-RU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49" y="281184"/>
            <a:ext cx="5905023" cy="626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87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9626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184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6349"/>
            <a:ext cx="6409857" cy="49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15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27461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43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1709737"/>
            <a:ext cx="6260356" cy="49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8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416824" cy="68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116102" cy="399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3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Анализ изменения физических </a:t>
            </a:r>
            <a:r>
              <a:rPr lang="ru-RU" dirty="0" smtClean="0"/>
              <a:t>величин </a:t>
            </a:r>
            <a:r>
              <a:rPr lang="ru-RU" dirty="0"/>
              <a:t>в </a:t>
            </a:r>
            <a:r>
              <a:rPr lang="ru-RU" dirty="0" smtClean="0"/>
              <a:t>процессах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физика, 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Знать/понимать смысл физических </a:t>
            </a:r>
            <a:r>
              <a:rPr lang="ru-RU" dirty="0" smtClean="0"/>
              <a:t>величин </a:t>
            </a:r>
            <a:r>
              <a:rPr lang="ru-RU" dirty="0"/>
              <a:t>и законов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 smtClean="0"/>
              <a:t>2</a:t>
            </a:r>
            <a:r>
              <a:rPr lang="ru-RU" b="1" dirty="0" smtClean="0"/>
              <a:t> </a:t>
            </a:r>
            <a:r>
              <a:rPr lang="ru-RU" dirty="0"/>
              <a:t>балла, если верно указаны </a:t>
            </a:r>
            <a:r>
              <a:rPr lang="ru-RU" dirty="0" smtClean="0"/>
              <a:t>все элементы </a:t>
            </a:r>
            <a:r>
              <a:rPr lang="ru-RU" dirty="0"/>
              <a:t>ответа, 1 балл, </a:t>
            </a:r>
            <a:r>
              <a:rPr lang="ru-RU" dirty="0" smtClean="0"/>
              <a:t>если допущена </a:t>
            </a:r>
            <a:r>
              <a:rPr lang="ru-RU" dirty="0"/>
              <a:t>одна ошибка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360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Давление </a:t>
            </a:r>
            <a:r>
              <a:rPr lang="ru-RU" dirty="0"/>
              <a:t>уменьшается.</a:t>
            </a:r>
          </a:p>
          <a:p>
            <a:pPr marL="0" indent="0">
              <a:buNone/>
            </a:pPr>
            <a:r>
              <a:rPr lang="ru-RU" dirty="0"/>
              <a:t>Сила давления не изменяется.</a:t>
            </a:r>
          </a:p>
          <a:p>
            <a:pPr marL="0" indent="0">
              <a:buNone/>
            </a:pPr>
            <a:r>
              <a:rPr lang="ru-RU" dirty="0"/>
              <a:t>Потенциальная энергия уменьшается.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59711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70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4" y="1904316"/>
            <a:ext cx="7602243" cy="331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33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14255" cy="34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64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288510" cy="380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354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27064" cy="280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12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91713" cy="34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59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Применение законов для </a:t>
            </a:r>
            <a:r>
              <a:rPr lang="ru-RU" dirty="0" smtClean="0"/>
              <a:t>объяснения явлений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 smtClean="0"/>
              <a:t>Механика, Молекулярная физика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Знать/понимать смысл физических </a:t>
            </a:r>
            <a:r>
              <a:rPr lang="ru-RU" dirty="0" smtClean="0"/>
              <a:t>величин </a:t>
            </a:r>
            <a:r>
              <a:rPr lang="ru-RU" dirty="0"/>
              <a:t>и законов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1 балл, если приведен </a:t>
            </a:r>
            <a:r>
              <a:rPr lang="ru-RU" dirty="0" smtClean="0"/>
              <a:t>верный 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656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42" y="620688"/>
            <a:ext cx="51216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56" y="2428512"/>
            <a:ext cx="20669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7" y="2996952"/>
            <a:ext cx="59245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5915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82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fipi.ru/ege-i-gve-11/vpr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://fioco.ru/ru/osoko/vpr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://4vpr.ru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https://4ege.ru/vpr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0187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232"/>
            <a:ext cx="4867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37" y="2852936"/>
            <a:ext cx="5848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400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2" y="4138368"/>
            <a:ext cx="521846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9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Применение законов для </a:t>
            </a:r>
            <a:r>
              <a:rPr lang="ru-RU" dirty="0" smtClean="0"/>
              <a:t>объяснения явлений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Электродинамика, Квантовая физика и элементы астрофизики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Знать/понимать смысл физических </a:t>
            </a:r>
            <a:r>
              <a:rPr lang="ru-RU" dirty="0" smtClean="0"/>
              <a:t>величин </a:t>
            </a:r>
            <a:r>
              <a:rPr lang="ru-RU" dirty="0"/>
              <a:t>и законов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совпадение ответа с </a:t>
            </a:r>
            <a:r>
              <a:rPr lang="ru-RU" dirty="0" smtClean="0"/>
              <a:t>эталоном.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428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гелий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77" y="476672"/>
            <a:ext cx="595752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60102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53136"/>
            <a:ext cx="586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70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9626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838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59055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2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Интерпретация физических </a:t>
            </a:r>
            <a:r>
              <a:rPr lang="ru-RU" dirty="0" smtClean="0"/>
              <a:t>процессов</a:t>
            </a:r>
            <a:r>
              <a:rPr lang="ru-RU" dirty="0"/>
              <a:t>, представленных в </a:t>
            </a:r>
            <a:r>
              <a:rPr lang="ru-RU" dirty="0" err="1" smtClean="0"/>
              <a:t>видеграфика</a:t>
            </a:r>
            <a:r>
              <a:rPr lang="ru-RU" dirty="0" smtClean="0"/>
              <a:t> </a:t>
            </a:r>
            <a:r>
              <a:rPr lang="ru-RU" dirty="0"/>
              <a:t>(механическое </a:t>
            </a:r>
            <a:r>
              <a:rPr lang="ru-RU" dirty="0" smtClean="0"/>
              <a:t>движение, тепловые </a:t>
            </a:r>
            <a:r>
              <a:rPr lang="ru-RU" dirty="0"/>
              <a:t>процессы, сила тока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</a:t>
            </a:r>
            <a:r>
              <a:rPr lang="ru-RU" dirty="0" smtClean="0"/>
              <a:t>физика, Электродинамика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Знать/понимать смысл физических </a:t>
            </a:r>
            <a:r>
              <a:rPr lang="ru-RU" dirty="0" smtClean="0"/>
              <a:t>величин </a:t>
            </a:r>
            <a:r>
              <a:rPr lang="ru-RU" dirty="0"/>
              <a:t>и законов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П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2 балла, если верно указаны </a:t>
            </a:r>
            <a:r>
              <a:rPr lang="ru-RU" dirty="0" smtClean="0"/>
              <a:t>два элемента </a:t>
            </a:r>
            <a:r>
              <a:rPr lang="ru-RU" dirty="0"/>
              <a:t>ответа, 1 балл, </a:t>
            </a:r>
            <a:r>
              <a:rPr lang="ru-RU" dirty="0" smtClean="0"/>
              <a:t>если допущена </a:t>
            </a:r>
            <a:r>
              <a:rPr lang="ru-RU" dirty="0"/>
              <a:t>одна ошибка или </a:t>
            </a:r>
            <a:r>
              <a:rPr lang="ru-RU" dirty="0" smtClean="0"/>
              <a:t>верно указан </a:t>
            </a:r>
            <a:r>
              <a:rPr lang="ru-RU" dirty="0"/>
              <a:t>только один </a:t>
            </a:r>
            <a:r>
              <a:rPr lang="ru-RU" dirty="0" smtClean="0"/>
              <a:t>элемент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539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42" y="22104"/>
            <a:ext cx="5120258" cy="39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" y="3149303"/>
            <a:ext cx="4968552" cy="370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158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953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39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589597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765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9912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3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5915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9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Подчеркнуть важность предмета и привлечь школьников к его изучению можно с помощью всероссийских проверочных работ, не нужно для этого вводить обязательный ЕГЭ по тому или иному предмету, считает руководитель ФИПИ Оксана Решетникова.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"</a:t>
            </a:r>
            <a:r>
              <a:rPr lang="ru-RU" dirty="0"/>
              <a:t>Я не сторонница того, чтобы ЕГЭ был "кнутом", которым школьников подгоняют к изучению предмета. Интерес к любому предмету формирует учитель, яркие, современные учебники", - сказала Решетникова в интервью "Российской газете".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отметила, что в РФ дети получают среднее общее образование, где важен каждый предмет. "Поэтому не надо пытаться затолкать все в оболочку обязательного </a:t>
            </a:r>
            <a:r>
              <a:rPr lang="ru-RU" dirty="0" err="1"/>
              <a:t>госэкзамена</a:t>
            </a:r>
            <a:r>
              <a:rPr lang="ru-RU" dirty="0"/>
              <a:t> - это его утяжеляет, делает более стрессовым, сложным для реализации на местах.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«На </a:t>
            </a:r>
            <a:r>
              <a:rPr lang="ru-RU" dirty="0"/>
              <a:t>мой взгляд, чтобы подчеркнуть важность изучения истории, географии или иного предмета, достаточно всероссийских проверочных работ, которые проходят гораздо </a:t>
            </a:r>
            <a:r>
              <a:rPr lang="ru-RU" dirty="0" smtClean="0"/>
              <a:t>спокойнее», </a:t>
            </a:r>
            <a:r>
              <a:rPr lang="ru-RU" dirty="0"/>
              <a:t>- добавила Решетникова.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уточнила, что школы проводят ВПР в 11-х классах добровольно, но, на ее взгляд, эту процедуру стоит со временем сделать обязательной. Это необходимо, чтобы иметь объективную картину знаний учащихся, считает Решетникова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4ege.ru/vpr11/58390-privlekat-k-izucheniyu-predmetov-budut-cherez-vpr.html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0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4050"/>
            <a:ext cx="5943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74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Применение формулы для </a:t>
            </a:r>
            <a:r>
              <a:rPr lang="ru-RU" dirty="0" smtClean="0"/>
              <a:t>расчета физической </a:t>
            </a:r>
            <a:r>
              <a:rPr lang="ru-RU" dirty="0"/>
              <a:t>величины (</a:t>
            </a:r>
            <a:r>
              <a:rPr lang="ru-RU" dirty="0" smtClean="0"/>
              <a:t>равноускоренное </a:t>
            </a:r>
            <a:r>
              <a:rPr lang="ru-RU" dirty="0"/>
              <a:t>движение, скорость звука,</a:t>
            </a:r>
          </a:p>
          <a:p>
            <a:pPr marL="0" indent="0">
              <a:buNone/>
            </a:pPr>
            <a:r>
              <a:rPr lang="ru-RU" dirty="0"/>
              <a:t>относительная влажность воздуха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</a:t>
            </a:r>
            <a:r>
              <a:rPr lang="ru-RU" dirty="0" smtClean="0"/>
              <a:t>физика </a:t>
            </a:r>
            <a:r>
              <a:rPr lang="ru-RU" b="1" dirty="0" smtClean="0"/>
              <a:t>Проверяемые требования: </a:t>
            </a:r>
            <a:r>
              <a:rPr lang="ru-RU" dirty="0"/>
              <a:t>Знать/понимать смысл физических </a:t>
            </a:r>
            <a:r>
              <a:rPr lang="ru-RU" dirty="0" smtClean="0"/>
              <a:t>величин </a:t>
            </a:r>
            <a:r>
              <a:rPr lang="ru-RU" dirty="0"/>
              <a:t>и законов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57" y="5193392"/>
            <a:ext cx="641304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0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2879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6534858" cy="10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911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" y="40"/>
            <a:ext cx="8229600" cy="990600"/>
          </a:xfrm>
        </p:spPr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905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5224"/>
            <a:ext cx="5819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447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" y="40"/>
            <a:ext cx="8229600" cy="990600"/>
          </a:xfrm>
        </p:spPr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0"/>
            <a:ext cx="5472608" cy="316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40" y="3794435"/>
            <a:ext cx="5076056" cy="308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13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Определение показания </a:t>
            </a:r>
            <a:r>
              <a:rPr lang="ru-RU" dirty="0" smtClean="0"/>
              <a:t>приборов/схема </a:t>
            </a:r>
            <a:r>
              <a:rPr lang="ru-RU" dirty="0"/>
              <a:t>включения </a:t>
            </a:r>
            <a:r>
              <a:rPr lang="ru-RU" dirty="0" smtClean="0"/>
              <a:t>электроизмерительных </a:t>
            </a:r>
            <a:r>
              <a:rPr lang="ru-RU" dirty="0"/>
              <a:t>приборов; определение</a:t>
            </a:r>
          </a:p>
          <a:p>
            <a:pPr marL="0" indent="0">
              <a:buNone/>
            </a:pPr>
            <a:r>
              <a:rPr lang="ru-RU" dirty="0"/>
              <a:t>значения величины по </a:t>
            </a:r>
            <a:r>
              <a:rPr lang="ru-RU" dirty="0" smtClean="0"/>
              <a:t>экспериментальному графику/таблице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Электродинамика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</a:t>
            </a:r>
            <a:r>
              <a:rPr lang="ru-RU" b="1" dirty="0" smtClean="0"/>
              <a:t> </a:t>
            </a:r>
            <a:r>
              <a:rPr lang="ru-RU" dirty="0" smtClean="0"/>
              <a:t>отличать гипотезы от научных теорий; делать выводы на основе экспериментальных данных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совпадение ответа с эталоном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38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(5,4±0,2)А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58" y="548681"/>
            <a:ext cx="45034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4544"/>
            <a:ext cx="4896544" cy="29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64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42" y="9880"/>
            <a:ext cx="4941270" cy="449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112"/>
            <a:ext cx="4860032" cy="28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393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58959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27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9721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Всероссийская проверочная работа (ВПР) предназначена для </a:t>
            </a:r>
            <a:r>
              <a:rPr lang="ru-RU" dirty="0" smtClean="0"/>
              <a:t>итоговой оценки </a:t>
            </a:r>
            <a:r>
              <a:rPr lang="ru-RU" dirty="0"/>
              <a:t>учебной подготовки выпускников, изучавших школьный курс </a:t>
            </a:r>
            <a:r>
              <a:rPr lang="ru-RU" dirty="0" smtClean="0"/>
              <a:t>физики </a:t>
            </a:r>
            <a:r>
              <a:rPr lang="ru-RU" b="1" dirty="0" smtClean="0"/>
              <a:t>на базовом </a:t>
            </a:r>
            <a:r>
              <a:rPr lang="ru-RU" b="1" dirty="0"/>
              <a:t>уровне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Содержание всероссийской проверочной работы по физике </a:t>
            </a:r>
            <a:r>
              <a:rPr lang="ru-RU" dirty="0" smtClean="0"/>
              <a:t>определяется </a:t>
            </a:r>
            <a:r>
              <a:rPr lang="ru-RU" dirty="0"/>
              <a:t>на основе Федерального компонента государственного </a:t>
            </a:r>
            <a:r>
              <a:rPr lang="ru-RU" dirty="0" smtClean="0"/>
              <a:t>образовательного стандарта </a:t>
            </a:r>
            <a:r>
              <a:rPr lang="ru-RU" dirty="0"/>
              <a:t>(</a:t>
            </a:r>
            <a:r>
              <a:rPr lang="ru-RU" b="1" dirty="0"/>
              <a:t>ФК ГОС</a:t>
            </a:r>
            <a:r>
              <a:rPr lang="ru-RU" dirty="0"/>
              <a:t>) среднего (полного) общего образования по физике, </a:t>
            </a:r>
            <a:r>
              <a:rPr lang="ru-RU" dirty="0" smtClean="0"/>
              <a:t>базовый </a:t>
            </a:r>
            <a:r>
              <a:rPr lang="ru-RU" dirty="0"/>
              <a:t>уровень (приказ Минобразования России от 05.03.2004 № 1089«Об </a:t>
            </a:r>
            <a:r>
              <a:rPr lang="ru-RU" dirty="0" smtClean="0"/>
              <a:t>утверждении </a:t>
            </a:r>
            <a:r>
              <a:rPr lang="ru-RU" dirty="0"/>
              <a:t>Федерального компонента </a:t>
            </a:r>
            <a:r>
              <a:rPr lang="ru-RU" dirty="0" smtClean="0"/>
              <a:t>государственных </a:t>
            </a:r>
            <a:r>
              <a:rPr lang="ru-RU" dirty="0"/>
              <a:t>стандартов </a:t>
            </a:r>
            <a:r>
              <a:rPr lang="ru-RU" dirty="0" smtClean="0"/>
              <a:t>начального </a:t>
            </a:r>
            <a:r>
              <a:rPr lang="ru-RU" dirty="0"/>
              <a:t>общего, основного общего и среднего (полного) общего образования»).</a:t>
            </a:r>
          </a:p>
        </p:txBody>
      </p:sp>
    </p:spTree>
    <p:extLst>
      <p:ext uri="{BB962C8B-B14F-4D97-AF65-F5344CB8AC3E}">
        <p14:creationId xmlns:p14="http://schemas.microsoft.com/office/powerpoint/2010/main" val="3560016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59531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4828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5435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5981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874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58959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305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Оценка результатов измерений </a:t>
            </a:r>
            <a:r>
              <a:rPr lang="ru-RU" dirty="0" smtClean="0"/>
              <a:t>на основании </a:t>
            </a:r>
            <a:r>
              <a:rPr lang="ru-RU" dirty="0"/>
              <a:t>графика или </a:t>
            </a:r>
            <a:r>
              <a:rPr lang="ru-RU" dirty="0" smtClean="0"/>
              <a:t>таблицы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Электродинамика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отличать гипотезы от научных теорий; делать выводы на основе  экспериментальных данных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36" y="5273824"/>
            <a:ext cx="601510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839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7278"/>
            <a:ext cx="4829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65" y="2951394"/>
            <a:ext cx="6340022" cy="48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7758"/>
            <a:ext cx="5616624" cy="308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289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152650"/>
            <a:ext cx="58864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165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9721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50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266950"/>
            <a:ext cx="58483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52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</a:t>
            </a:r>
            <a:endParaRPr lang="ru-RU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94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60" y="3721975"/>
            <a:ext cx="59817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510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Планирование исследования по </a:t>
            </a:r>
            <a:r>
              <a:rPr lang="ru-RU" dirty="0" smtClean="0"/>
              <a:t>заданной гипотезе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Электродинамика</a:t>
            </a:r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проводить опыты по исследованию изученных явлений и процессов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П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3792"/>
            <a:ext cx="751763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43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отбору содержания и разработке структуры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основании ФК ГОС базового уровня </a:t>
            </a:r>
            <a:r>
              <a:rPr lang="ru-RU" b="1" dirty="0"/>
              <a:t>разработан </a:t>
            </a:r>
            <a:r>
              <a:rPr lang="ru-RU" b="1" dirty="0" smtClean="0"/>
              <a:t>кодификатор</a:t>
            </a:r>
            <a:r>
              <a:rPr lang="ru-RU" dirty="0" smtClean="0"/>
              <a:t>, определяющий </a:t>
            </a:r>
            <a:r>
              <a:rPr lang="ru-RU" dirty="0"/>
              <a:t>перечень элементов содержания и перечень </a:t>
            </a:r>
            <a:r>
              <a:rPr lang="ru-RU" dirty="0" smtClean="0"/>
              <a:t>способов действий</a:t>
            </a:r>
            <a:r>
              <a:rPr lang="ru-RU" dirty="0"/>
              <a:t>, выносимых на итоговую </a:t>
            </a:r>
            <a:r>
              <a:rPr lang="ru-RU" dirty="0" smtClean="0"/>
              <a:t>проверку.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Структура проверочной работы отражает необходимость проверки </a:t>
            </a:r>
            <a:r>
              <a:rPr lang="ru-RU" dirty="0" smtClean="0"/>
              <a:t>всех основных </a:t>
            </a:r>
            <a:r>
              <a:rPr lang="ru-RU" dirty="0"/>
              <a:t>требований к уровню подготовки выпускников по курсу </a:t>
            </a:r>
            <a:r>
              <a:rPr lang="ru-RU" dirty="0" smtClean="0"/>
              <a:t>физики базового </a:t>
            </a:r>
            <a:r>
              <a:rPr lang="ru-RU" dirty="0"/>
              <a:t>уровня. В работу включены группы заданий, проверяющие </a:t>
            </a:r>
            <a:r>
              <a:rPr lang="ru-RU" dirty="0" smtClean="0"/>
              <a:t>умения, являющиеся </a:t>
            </a:r>
            <a:r>
              <a:rPr lang="ru-RU" dirty="0"/>
              <a:t>составной частью требований к уровню </a:t>
            </a:r>
            <a:r>
              <a:rPr lang="ru-RU" dirty="0" smtClean="0"/>
              <a:t>подготовки выпускников</a:t>
            </a:r>
            <a:r>
              <a:rPr lang="ru-RU" dirty="0"/>
              <a:t>. Отбор содержания курса физики для ВПР осуществляется </a:t>
            </a:r>
            <a:r>
              <a:rPr lang="ru-RU" dirty="0" smtClean="0"/>
              <a:t>с учетом  общекультурной </a:t>
            </a:r>
            <a:r>
              <a:rPr lang="ru-RU" dirty="0"/>
              <a:t>и мировоззренческой значимости </a:t>
            </a:r>
            <a:r>
              <a:rPr lang="ru-RU" dirty="0" smtClean="0"/>
              <a:t>элементов содержания </a:t>
            </a:r>
            <a:r>
              <a:rPr lang="ru-RU" dirty="0"/>
              <a:t>и их роли в общеобразовательной подготовке выпускников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3067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12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568681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682926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8943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Определение физических </a:t>
            </a:r>
            <a:r>
              <a:rPr lang="ru-RU" dirty="0" smtClean="0"/>
              <a:t>явлений и </a:t>
            </a:r>
            <a:r>
              <a:rPr lang="ru-RU" dirty="0"/>
              <a:t>процессов, лежащих в </a:t>
            </a:r>
            <a:r>
              <a:rPr lang="ru-RU" dirty="0" smtClean="0"/>
              <a:t>основе принципа </a:t>
            </a:r>
            <a:r>
              <a:rPr lang="ru-RU" dirty="0"/>
              <a:t>действия технического</a:t>
            </a:r>
          </a:p>
          <a:p>
            <a:pPr marL="0" indent="0">
              <a:buNone/>
            </a:pPr>
            <a:r>
              <a:rPr lang="ru-RU" dirty="0"/>
              <a:t>устройства (прибора). </a:t>
            </a:r>
            <a:r>
              <a:rPr lang="ru-RU" dirty="0" smtClean="0"/>
              <a:t>Узнавание явлений в окружающем мире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объяснять устройство и принцип действия </a:t>
            </a:r>
            <a:r>
              <a:rPr lang="ru-RU" dirty="0"/>
              <a:t>технических объектов, приводить примеры практического использования физических знаний; использовать приобретенные знания и умения в практической </a:t>
            </a:r>
            <a:r>
              <a:rPr lang="ru-RU" dirty="0" smtClean="0"/>
              <a:t>деятельности </a:t>
            </a:r>
            <a:r>
              <a:rPr lang="ru-RU" dirty="0"/>
              <a:t>и повседневной жизни для обеспечения </a:t>
            </a:r>
            <a:r>
              <a:rPr lang="ru-RU" dirty="0" smtClean="0"/>
              <a:t>безопасности жизнедеятельности</a:t>
            </a:r>
            <a:r>
              <a:rPr lang="ru-RU" dirty="0"/>
              <a:t>, рационального природопользования и охраны</a:t>
            </a:r>
          </a:p>
          <a:p>
            <a:pPr marL="0" indent="0">
              <a:buNone/>
            </a:pPr>
            <a:r>
              <a:rPr lang="ru-RU" dirty="0"/>
              <a:t>окружающей среды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  <a:r>
              <a:rPr lang="ru-RU" dirty="0"/>
              <a:t> 2 балла, если верно указаны </a:t>
            </a:r>
            <a:r>
              <a:rPr lang="ru-RU" dirty="0" smtClean="0"/>
              <a:t>два элемента </a:t>
            </a:r>
            <a:r>
              <a:rPr lang="ru-RU" dirty="0"/>
              <a:t>ответа, 1 балл, </a:t>
            </a:r>
            <a:r>
              <a:rPr lang="ru-RU" dirty="0" smtClean="0"/>
              <a:t>если допущена </a:t>
            </a:r>
            <a:r>
              <a:rPr lang="ru-RU" dirty="0"/>
              <a:t>одна ошибка или </a:t>
            </a:r>
            <a:r>
              <a:rPr lang="ru-RU" dirty="0" smtClean="0"/>
              <a:t>верно указан </a:t>
            </a:r>
            <a:r>
              <a:rPr lang="ru-RU" dirty="0"/>
              <a:t>только один </a:t>
            </a:r>
            <a:r>
              <a:rPr lang="ru-RU" dirty="0" smtClean="0"/>
              <a:t>элемент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7304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34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2696"/>
            <a:ext cx="4991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5533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Объяснения физических явлений </a:t>
            </a:r>
            <a:r>
              <a:rPr lang="ru-RU" dirty="0" smtClean="0"/>
              <a:t>и процессов</a:t>
            </a:r>
            <a:r>
              <a:rPr lang="ru-RU" dirty="0"/>
              <a:t>, используемых при </a:t>
            </a:r>
            <a:r>
              <a:rPr lang="ru-RU" dirty="0" smtClean="0"/>
              <a:t>работе </a:t>
            </a:r>
            <a:r>
              <a:rPr lang="ru-RU" dirty="0"/>
              <a:t>технических </a:t>
            </a:r>
            <a:r>
              <a:rPr lang="ru-RU" dirty="0" smtClean="0"/>
              <a:t>устройств 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 smtClean="0"/>
              <a:t>уметь объяснять устройство и принцип действия </a:t>
            </a:r>
            <a:r>
              <a:rPr lang="ru-RU" dirty="0"/>
              <a:t>технических объектов, приводить примеры практического использования физических </a:t>
            </a:r>
            <a:r>
              <a:rPr lang="ru-RU" dirty="0" smtClean="0"/>
              <a:t>знаний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5589240"/>
            <a:ext cx="62263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4741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14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50006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3446"/>
            <a:ext cx="5518881" cy="93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479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Объяснение правил его </a:t>
            </a:r>
            <a:r>
              <a:rPr lang="ru-RU" dirty="0" smtClean="0"/>
              <a:t>безопасного </a:t>
            </a:r>
            <a:r>
              <a:rPr lang="ru-RU" dirty="0"/>
              <a:t>использования </a:t>
            </a:r>
            <a:r>
              <a:rPr lang="ru-RU" dirty="0" smtClean="0"/>
              <a:t>технического устройства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уметь объяснять устройство и принцип действия технических объектов, приводить примеры практического использования физических знаний; использовать приобретенные знания и умения в практической деятельности и повседневной жизни для обеспечения безопасности жизнедеятельности, рационального природопользования и охраны</a:t>
            </a:r>
          </a:p>
          <a:p>
            <a:pPr marL="0" indent="0">
              <a:buNone/>
            </a:pPr>
            <a:r>
              <a:rPr lang="ru-RU" dirty="0"/>
              <a:t>окружающей среды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П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5589240"/>
            <a:ext cx="62263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034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914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48196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9810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Выделение информации, </a:t>
            </a:r>
            <a:r>
              <a:rPr lang="ru-RU" dirty="0" smtClean="0"/>
              <a:t>представленной </a:t>
            </a:r>
            <a:r>
              <a:rPr lang="ru-RU" dirty="0"/>
              <a:t>в явном виде, </a:t>
            </a:r>
            <a:r>
              <a:rPr lang="ru-RU" dirty="0" smtClean="0"/>
              <a:t>сопоставление </a:t>
            </a:r>
            <a:r>
              <a:rPr lang="ru-RU" dirty="0"/>
              <a:t>информации из разных </a:t>
            </a:r>
            <a:r>
              <a:rPr lang="ru-RU" dirty="0" smtClean="0"/>
              <a:t>частей текста</a:t>
            </a:r>
            <a:r>
              <a:rPr lang="ru-RU" dirty="0"/>
              <a:t>, в таблицах или </a:t>
            </a:r>
            <a:r>
              <a:rPr lang="ru-RU" dirty="0" smtClean="0"/>
              <a:t>графиках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уметь воспринимать и на основе полученных знаний самостоятельно </a:t>
            </a:r>
            <a:r>
              <a:rPr lang="ru-RU" dirty="0" smtClean="0"/>
              <a:t>оценивать </a:t>
            </a:r>
            <a:r>
              <a:rPr lang="ru-RU" dirty="0"/>
              <a:t>информацию, содержащуюся в СМИ, Интернете, </a:t>
            </a:r>
            <a:r>
              <a:rPr lang="ru-RU" dirty="0" smtClean="0"/>
              <a:t>научно-популярных статьях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совпадение ответа с эталоном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609397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/>
          <a:lstStyle/>
          <a:p>
            <a:r>
              <a:rPr lang="ru-RU" dirty="0" smtClean="0"/>
              <a:t>Задание 16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9434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0758"/>
            <a:ext cx="4848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0465" y="6211669"/>
            <a:ext cx="401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стопроцентная влажность (высокая</a:t>
            </a:r>
          </a:p>
          <a:p>
            <a:r>
              <a:rPr lang="ru-RU" dirty="0"/>
              <a:t>влажность), испарение 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614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Выделение информации, </a:t>
            </a:r>
            <a:r>
              <a:rPr lang="ru-RU" dirty="0" smtClean="0"/>
              <a:t>представленной </a:t>
            </a:r>
            <a:r>
              <a:rPr lang="ru-RU" dirty="0"/>
              <a:t>в явном виде, </a:t>
            </a:r>
            <a:r>
              <a:rPr lang="ru-RU" dirty="0" smtClean="0"/>
              <a:t>сопоставление </a:t>
            </a:r>
            <a:r>
              <a:rPr lang="ru-RU" dirty="0"/>
              <a:t>информации из разных </a:t>
            </a:r>
            <a:r>
              <a:rPr lang="ru-RU" dirty="0" smtClean="0"/>
              <a:t>частей текста</a:t>
            </a:r>
            <a:r>
              <a:rPr lang="ru-RU" dirty="0"/>
              <a:t>, в таблицах или </a:t>
            </a:r>
            <a:r>
              <a:rPr lang="ru-RU" dirty="0" smtClean="0"/>
              <a:t>графиках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уметь воспринимать и на основе полученных знаний самостоятельно </a:t>
            </a:r>
            <a:r>
              <a:rPr lang="ru-RU" dirty="0" smtClean="0"/>
              <a:t>оценивать </a:t>
            </a:r>
            <a:r>
              <a:rPr lang="ru-RU" dirty="0"/>
              <a:t>информацию, содержащуюся в СМИ, Интернете, </a:t>
            </a:r>
            <a:r>
              <a:rPr lang="ru-RU" dirty="0" smtClean="0"/>
              <a:t>научно-популярных статьях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Б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1</a:t>
            </a:r>
          </a:p>
          <a:p>
            <a:pPr marL="0" indent="0">
              <a:buNone/>
            </a:pPr>
            <a:r>
              <a:rPr lang="ru-RU" b="1" dirty="0" smtClean="0"/>
              <a:t>Критерии оценки: </a:t>
            </a:r>
            <a:r>
              <a:rPr lang="ru-RU" dirty="0"/>
              <a:t>совпадение ответа с эталоном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58236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Подходы к отбору содержания и разработке структуры ВПР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начале работы предлагается </a:t>
            </a:r>
            <a:r>
              <a:rPr lang="ru-RU" b="1" dirty="0"/>
              <a:t>девять </a:t>
            </a:r>
            <a:r>
              <a:rPr lang="ru-RU" b="1" dirty="0" smtClean="0"/>
              <a:t>заданий </a:t>
            </a:r>
            <a:r>
              <a:rPr lang="ru-RU" dirty="0" smtClean="0"/>
              <a:t>(</a:t>
            </a:r>
            <a:r>
              <a:rPr lang="ru-RU" i="1" dirty="0" smtClean="0"/>
              <a:t>2017-10, далее так же</a:t>
            </a:r>
            <a:r>
              <a:rPr lang="ru-RU" dirty="0" smtClean="0"/>
              <a:t>), </a:t>
            </a:r>
            <a:r>
              <a:rPr lang="ru-RU" dirty="0"/>
              <a:t>которые </a:t>
            </a:r>
            <a:r>
              <a:rPr lang="ru-RU" dirty="0" smtClean="0"/>
              <a:t>проверяют понимание </a:t>
            </a:r>
            <a:r>
              <a:rPr lang="ru-RU" dirty="0"/>
              <a:t>основных понятий, явлений, величин и законов, изученных </a:t>
            </a:r>
            <a:r>
              <a:rPr lang="ru-RU" dirty="0" smtClean="0"/>
              <a:t>в курсе </a:t>
            </a:r>
            <a:r>
              <a:rPr lang="ru-RU" dirty="0"/>
              <a:t>физики. Здесь проверяются следующие умения: </a:t>
            </a:r>
            <a:r>
              <a:rPr lang="ru-RU" dirty="0" smtClean="0"/>
              <a:t>группировать изученные </a:t>
            </a:r>
            <a:r>
              <a:rPr lang="ru-RU" dirty="0"/>
              <a:t>понятия, находить определения физических величин или </a:t>
            </a:r>
            <a:r>
              <a:rPr lang="ru-RU" dirty="0" smtClean="0"/>
              <a:t>понятий, узнавать </a:t>
            </a:r>
            <a:r>
              <a:rPr lang="ru-RU" dirty="0"/>
              <a:t>физическое явление по его описанию и выделять </a:t>
            </a:r>
            <a:r>
              <a:rPr lang="ru-RU" dirty="0" smtClean="0"/>
              <a:t>существенные признаки </a:t>
            </a:r>
            <a:r>
              <a:rPr lang="ru-RU" dirty="0"/>
              <a:t>в описании физического явления; анализировать </a:t>
            </a:r>
            <a:r>
              <a:rPr lang="ru-RU" dirty="0" smtClean="0"/>
              <a:t>изменение физических </a:t>
            </a:r>
            <a:r>
              <a:rPr lang="ru-RU" dirty="0"/>
              <a:t>величин в различных процессах, работать с </a:t>
            </a:r>
            <a:r>
              <a:rPr lang="ru-RU" dirty="0" smtClean="0"/>
              <a:t>физическими моделями</a:t>
            </a:r>
            <a:r>
              <a:rPr lang="ru-RU" dirty="0"/>
              <a:t>, использовать физические законы для объяснения явлений </a:t>
            </a:r>
            <a:r>
              <a:rPr lang="ru-RU" dirty="0" smtClean="0"/>
              <a:t>и процессов</a:t>
            </a:r>
            <a:r>
              <a:rPr lang="ru-RU" dirty="0"/>
              <a:t>, интерпретировать графики зависимости физических </a:t>
            </a:r>
            <a:r>
              <a:rPr lang="ru-RU" dirty="0" smtClean="0"/>
              <a:t>величин, характеризующие </a:t>
            </a:r>
            <a:r>
              <a:rPr lang="ru-RU" dirty="0"/>
              <a:t>процесс и применять законы и формулы для </a:t>
            </a:r>
            <a:r>
              <a:rPr lang="ru-RU" dirty="0" smtClean="0"/>
              <a:t>расчета величин. (в 2017 было четкое деление по разделам курса физики, далее не фиксировалось)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457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720 кДж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67920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656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556792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Применение информации из </a:t>
            </a:r>
            <a:r>
              <a:rPr lang="ru-RU" dirty="0" smtClean="0"/>
              <a:t>текста и </a:t>
            </a:r>
            <a:r>
              <a:rPr lang="ru-RU" dirty="0"/>
              <a:t>имеющихся знаний при </a:t>
            </a:r>
            <a:r>
              <a:rPr lang="ru-RU" dirty="0" smtClean="0"/>
              <a:t>решении задач</a:t>
            </a:r>
          </a:p>
          <a:p>
            <a:pPr marL="0" indent="0">
              <a:buNone/>
            </a:pPr>
            <a:r>
              <a:rPr lang="ru-RU" b="1" dirty="0" smtClean="0"/>
              <a:t>Проверяемые ЭС: </a:t>
            </a:r>
            <a:r>
              <a:rPr lang="ru-RU" dirty="0"/>
              <a:t>Механика, Молекулярная физика, </a:t>
            </a:r>
            <a:r>
              <a:rPr lang="ru-RU" dirty="0" smtClean="0"/>
              <a:t>Электродинамика, </a:t>
            </a:r>
            <a:r>
              <a:rPr lang="ru-RU" dirty="0"/>
              <a:t>Квантовая физика и элементы </a:t>
            </a:r>
            <a:r>
              <a:rPr lang="ru-RU" dirty="0" smtClean="0"/>
              <a:t>астрофизики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Проверяемые требования: </a:t>
            </a:r>
            <a:r>
              <a:rPr lang="ru-RU" dirty="0"/>
              <a:t>уметь воспринимать и на основе полученных знаний самостоятельно </a:t>
            </a:r>
            <a:r>
              <a:rPr lang="ru-RU" dirty="0" smtClean="0"/>
              <a:t>оценивать </a:t>
            </a:r>
            <a:r>
              <a:rPr lang="ru-RU" dirty="0"/>
              <a:t>информацию, содержащуюся в СМИ, Интернете, </a:t>
            </a:r>
            <a:r>
              <a:rPr lang="ru-RU" dirty="0" smtClean="0"/>
              <a:t>научно-популярных статьях; </a:t>
            </a:r>
            <a:r>
              <a:rPr lang="ru-RU" dirty="0"/>
              <a:t>использовать приобретенные знания и умения в практической деятельности и повседневной жизни для обеспечения безопасности жизнедеятельности, рационального природопользования и охраны</a:t>
            </a:r>
          </a:p>
          <a:p>
            <a:pPr marL="0" indent="0">
              <a:buNone/>
            </a:pPr>
            <a:r>
              <a:rPr lang="ru-RU" dirty="0"/>
              <a:t>окружающей </a:t>
            </a:r>
            <a:r>
              <a:rPr lang="ru-RU" dirty="0" smtClean="0"/>
              <a:t>среды</a:t>
            </a:r>
          </a:p>
          <a:p>
            <a:pPr marL="0" indent="0">
              <a:buNone/>
            </a:pPr>
            <a:r>
              <a:rPr lang="ru-RU" b="1" dirty="0" smtClean="0"/>
              <a:t>Уровень сложности </a:t>
            </a:r>
            <a:r>
              <a:rPr lang="ru-RU" dirty="0" smtClean="0"/>
              <a:t>- П</a:t>
            </a:r>
          </a:p>
          <a:p>
            <a:pPr marL="0" indent="0">
              <a:buNone/>
            </a:pPr>
            <a:r>
              <a:rPr lang="ru-RU" b="1" dirty="0" smtClean="0"/>
              <a:t>Максимальный балл </a:t>
            </a:r>
            <a:r>
              <a:rPr lang="ru-RU" dirty="0" smtClean="0"/>
              <a:t>– 2</a:t>
            </a:r>
          </a:p>
          <a:p>
            <a:pPr marL="0" indent="0">
              <a:buNone/>
            </a:pPr>
            <a:r>
              <a:rPr lang="ru-RU" b="1" dirty="0" smtClean="0"/>
              <a:t>Критерии оценки: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5038"/>
            <a:ext cx="5724128" cy="18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18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5472608" cy="270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0432"/>
            <a:ext cx="5080942" cy="8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747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596</TotalTime>
  <Words>3596</Words>
  <Application>Microsoft Office PowerPoint</Application>
  <PresentationFormat>Экран (4:3)</PresentationFormat>
  <Paragraphs>408</Paragraphs>
  <Slides>92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92</vt:i4>
      </vt:variant>
    </vt:vector>
  </HeadingPairs>
  <TitlesOfParts>
    <vt:vector size="93" baseType="lpstr">
      <vt:lpstr>Ясность</vt:lpstr>
      <vt:lpstr>ВПР по физике и химии в 11 классах. Особенности модели</vt:lpstr>
      <vt:lpstr>Нормативные документы (2019)</vt:lpstr>
      <vt:lpstr>Презентация PowerPoint</vt:lpstr>
      <vt:lpstr>Презентация PowerPoint</vt:lpstr>
      <vt:lpstr>Ссылки</vt:lpstr>
      <vt:lpstr>Мнение</vt:lpstr>
      <vt:lpstr>Общая информация</vt:lpstr>
      <vt:lpstr>Подходы к отбору содержания и разработке структуры ВПР</vt:lpstr>
      <vt:lpstr>Подходы к отбору содержания и разработке структуры ВПР</vt:lpstr>
      <vt:lpstr>Подходы к отбору содержания и разработке структуры ВПР</vt:lpstr>
      <vt:lpstr>Подходы к отбору содержания и разработке структуры ВПР</vt:lpstr>
      <vt:lpstr>Структура и содержание ВПР</vt:lpstr>
      <vt:lpstr>Структура и содержание ВПР</vt:lpstr>
      <vt:lpstr>Структура и содержание ВПР</vt:lpstr>
      <vt:lpstr>Распределение заданий по уровню сложности</vt:lpstr>
      <vt:lpstr>Система оценивания отдельных заданий и работы в целом</vt:lpstr>
      <vt:lpstr>Рекомендуемая шкала перевода суммарного балла  за выполнение ВПР  в отметку по пятибалльной шкале</vt:lpstr>
      <vt:lpstr>Дополнительно</vt:lpstr>
      <vt:lpstr>Кодификатор ЭС</vt:lpstr>
      <vt:lpstr>Кодификатор требований</vt:lpstr>
      <vt:lpstr>Обобщенный план варианта ВПР по ФИЗИКЕ</vt:lpstr>
      <vt:lpstr>Презентация PowerPoint</vt:lpstr>
      <vt:lpstr>Презентация PowerPoint</vt:lpstr>
      <vt:lpstr>Презентация PowerPoint</vt:lpstr>
      <vt:lpstr>Характеристика вариантов 2019</vt:lpstr>
      <vt:lpstr>Задание 1</vt:lpstr>
      <vt:lpstr>Задание 1</vt:lpstr>
      <vt:lpstr>Задание 2</vt:lpstr>
      <vt:lpstr>Задание 2</vt:lpstr>
      <vt:lpstr>Задание 2</vt:lpstr>
      <vt:lpstr>Задание 3</vt:lpstr>
      <vt:lpstr>Задание 3</vt:lpstr>
      <vt:lpstr>Задание 3</vt:lpstr>
      <vt:lpstr>Задание 4</vt:lpstr>
      <vt:lpstr>Задание 4</vt:lpstr>
      <vt:lpstr>Задание 4</vt:lpstr>
      <vt:lpstr>Задание 4</vt:lpstr>
      <vt:lpstr>Задание 4</vt:lpstr>
      <vt:lpstr>Задание 4</vt:lpstr>
      <vt:lpstr>Задание 4</vt:lpstr>
      <vt:lpstr>Задание 5</vt:lpstr>
      <vt:lpstr>Задание 5</vt:lpstr>
      <vt:lpstr>Задание 5</vt:lpstr>
      <vt:lpstr>Задание 5</vt:lpstr>
      <vt:lpstr>Задание 5</vt:lpstr>
      <vt:lpstr>Задание 5</vt:lpstr>
      <vt:lpstr>Задание 5</vt:lpstr>
      <vt:lpstr>Задание 6</vt:lpstr>
      <vt:lpstr>Задание 6</vt:lpstr>
      <vt:lpstr>Задание 6</vt:lpstr>
      <vt:lpstr>Задание 7</vt:lpstr>
      <vt:lpstr>Задание 7</vt:lpstr>
      <vt:lpstr>Задание 7</vt:lpstr>
      <vt:lpstr>Задание 8</vt:lpstr>
      <vt:lpstr>Задание 8</vt:lpstr>
      <vt:lpstr>Задание 8</vt:lpstr>
      <vt:lpstr>Задание 8</vt:lpstr>
      <vt:lpstr>Задание 8</vt:lpstr>
      <vt:lpstr>Задание 8</vt:lpstr>
      <vt:lpstr>Задание 8</vt:lpstr>
      <vt:lpstr>Задание 9</vt:lpstr>
      <vt:lpstr>Задание 9</vt:lpstr>
      <vt:lpstr>Задание 9</vt:lpstr>
      <vt:lpstr>Задание 9</vt:lpstr>
      <vt:lpstr>Задание 10</vt:lpstr>
      <vt:lpstr>Задание 10</vt:lpstr>
      <vt:lpstr>Задание 10</vt:lpstr>
      <vt:lpstr>Задание 10</vt:lpstr>
      <vt:lpstr>Задание 10</vt:lpstr>
      <vt:lpstr>Задание 10</vt:lpstr>
      <vt:lpstr>Задание 10</vt:lpstr>
      <vt:lpstr>Задание 10</vt:lpstr>
      <vt:lpstr>Задание 11</vt:lpstr>
      <vt:lpstr>Задание 11</vt:lpstr>
      <vt:lpstr>Задание 11</vt:lpstr>
      <vt:lpstr>Задание 11</vt:lpstr>
      <vt:lpstr>Задание 11</vt:lpstr>
      <vt:lpstr>Задание 11</vt:lpstr>
      <vt:lpstr>Задание 12</vt:lpstr>
      <vt:lpstr>Задание 12</vt:lpstr>
      <vt:lpstr>Задание 13</vt:lpstr>
      <vt:lpstr>Задание 13</vt:lpstr>
      <vt:lpstr>Задание 14</vt:lpstr>
      <vt:lpstr>Задание 14</vt:lpstr>
      <vt:lpstr>Задание 15</vt:lpstr>
      <vt:lpstr>Задание 15</vt:lpstr>
      <vt:lpstr>Задание 16</vt:lpstr>
      <vt:lpstr>Задание 16</vt:lpstr>
      <vt:lpstr>Задание 17</vt:lpstr>
      <vt:lpstr>Задание 17</vt:lpstr>
      <vt:lpstr>Задание 18</vt:lpstr>
      <vt:lpstr>Задание 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 по физике и химии в 11 классах. Особенности модели</dc:title>
  <dc:creator>Светлана Михайловна Головлева</dc:creator>
  <cp:lastModifiedBy>Светлана Михайловна Головлева</cp:lastModifiedBy>
  <cp:revision>30</cp:revision>
  <dcterms:created xsi:type="dcterms:W3CDTF">2019-10-21T11:59:00Z</dcterms:created>
  <dcterms:modified xsi:type="dcterms:W3CDTF">2019-10-22T11:50:50Z</dcterms:modified>
</cp:coreProperties>
</file>