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89" r:id="rId4"/>
    <p:sldId id="257" r:id="rId5"/>
    <p:sldId id="258" r:id="rId6"/>
    <p:sldId id="259" r:id="rId7"/>
    <p:sldId id="29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4" r:id="rId24"/>
    <p:sldId id="286" r:id="rId25"/>
    <p:sldId id="299" r:id="rId26"/>
    <p:sldId id="287" r:id="rId27"/>
    <p:sldId id="294" r:id="rId28"/>
    <p:sldId id="288" r:id="rId29"/>
    <p:sldId id="296" r:id="rId30"/>
    <p:sldId id="300" r:id="rId31"/>
    <p:sldId id="293" r:id="rId32"/>
    <p:sldId id="29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C2C"/>
    <a:srgbClr val="6A1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2B95B-A597-4864-B288-528A5612C3D0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FE73-5E6C-427D-BF47-F2FBC3042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DFF68-9C5B-433B-981D-547BB72E364B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F6C2920-BD79-4626-98E8-FDC021359C43}" type="slidenum">
              <a:rPr lang="ru-RU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8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3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8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BD0A-50C8-4C8B-8C5E-0BC922EA38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5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A87-BBEC-46FE-9D03-F96D83F8E0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4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A1D7-59B3-4551-AD96-731FC15938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0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A3A5-6225-4C98-A845-2356C47FA0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7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D45D-C468-4B57-8557-DB2759AB2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2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71A5-562E-4144-A5B1-1316C98E6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ED88-FB46-4791-8A00-67350AC32A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980C-06F0-460C-9E0E-51C46DF66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20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3416-5CC5-44C2-B362-4201C2EE35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81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3093-A23F-4521-BF56-97FFBD8108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56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A973E-3D15-4990-8622-2002A899A8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44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C930-2BB2-4A46-AFC2-D8FBD2F6CE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4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96CB-2380-48CB-93BB-689AD506E4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06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BD0A8-46D8-4077-B3EC-1B310038A9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F9BF-9B40-48B5-A4B4-9157B16EDD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5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0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2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0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9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20DA-DB12-4274-A214-ECF7AA82941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855F-15F1-42F7-B14D-07ACAD2DF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8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A4EF0-2E69-4F6F-B8FC-E1869C7C74B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784" y="797888"/>
            <a:ext cx="7772400" cy="91221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дошкольное образовательное  учреждение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детский сад комбинированного вида № 210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«Проектирование журнала для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373216"/>
            <a:ext cx="8712968" cy="1359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Ведущие: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Платонова Эльвира  Николаевна, заведующий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Павлова Елена Юрьевна, старший воспитатель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Сергеева Галина Викторовна, педагог-психолог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Чиркова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Геннадьевна, педагог-психолог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644984" cy="27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«Осторожно – дети!»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117850"/>
            <a:ext cx="8229600" cy="30083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советы и рекомендации для родителей и педагогов по взаимодействию и работе с особым ребёнком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3238"/>
            <a:ext cx="18716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8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«Полезные гости»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514725"/>
            <a:ext cx="8229600" cy="2611438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опыт работы специалистов различных направлений</a:t>
            </a:r>
          </a:p>
          <a:p>
            <a:pPr marL="609600" indent="-609600"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0356" name="Picture 4" descr="i?id=2129668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«Мой первый учитель – детский сад»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514725"/>
            <a:ext cx="8229600" cy="2611438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информацию о школьной готовности и о подготовке ребят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 школе</a:t>
            </a:r>
          </a:p>
        </p:txBody>
      </p:sp>
      <p:pic>
        <p:nvPicPr>
          <p:cNvPr id="101380" name="Picture 4" descr="i?id=166002114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18716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 любовью к детям»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435350"/>
            <a:ext cx="8229600" cy="26908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педагогов, работающих в детском саду № 210</a:t>
            </a:r>
          </a:p>
          <a:p>
            <a:pPr marL="609600" indent="-609600"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04" name="i-main-pic" descr="Картинка 62 из 64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73238"/>
            <a:ext cx="18732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Жизнь планеты «Пушинка»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73475"/>
            <a:ext cx="8229600" cy="2452688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планы, события жизни детского сада с фотографиями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428" name="Picture 4" descr="i?id=21019148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0875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40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Дружилка</a:t>
            </a: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435350"/>
            <a:ext cx="8229600" cy="26908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семьи воспитанников, группы и ребят детского сада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4452" name="Picture 4" descr="i?id=14968698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«Вместе весело…»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910013"/>
            <a:ext cx="8229600" cy="221615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способы, как совместно и с пользой провести время с ребёнком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5476" name="Picture 4" descr="i?id=88437628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2376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«Самый –самый!»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751263"/>
            <a:ext cx="8229600" cy="23749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предстоящие, и результаты прошедших конкурсов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6500" name="Picture 4" descr="i?id=81496093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1943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«Детская неожиданность»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44900"/>
            <a:ext cx="8229600" cy="287972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sz="2800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мнения детей на разные интересные темы, а также рассказы, связанные с забавными ситуациями, курьёзными случаями, главными участниками которых были наши малыши</a:t>
            </a:r>
          </a:p>
        </p:txBody>
      </p:sp>
      <p:pic>
        <p:nvPicPr>
          <p:cNvPr id="107524" name="Picture 5" descr="i?id=100507269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44675"/>
            <a:ext cx="21605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92100"/>
            <a:ext cx="8362950" cy="1841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«Поэтические строчки о дочках и сыночках»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365625"/>
            <a:ext cx="8229600" cy="18002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стихи о детях и для детей</a:t>
            </a: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8548" name="i-main-pic" descr="Картинка 1319 из 14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18732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210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367240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</a:rPr>
              <a:t>6 групп  </a:t>
            </a:r>
            <a:r>
              <a:rPr lang="ru-RU" sz="2000" dirty="0" smtClean="0">
                <a:latin typeface="Times New Roman" pitchFamily="18" charset="0"/>
              </a:rPr>
              <a:t> -   общеразвивающей направленности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</a:rPr>
              <a:t>3 группы  - компенсирующей </a:t>
            </a:r>
            <a:r>
              <a:rPr lang="ru-RU" sz="2000" dirty="0" smtClean="0">
                <a:latin typeface="Times New Roman" pitchFamily="18" charset="0"/>
              </a:rPr>
              <a:t>направленности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</a:rPr>
              <a:t>1 группа  - комбинированная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15651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Есть идея!»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592513"/>
            <a:ext cx="8229600" cy="25336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отзывы, пожелания и предложения читателей «Маленькой Вселенной»</a:t>
            </a:r>
          </a:p>
        </p:txBody>
      </p:sp>
      <p:pic>
        <p:nvPicPr>
          <p:cNvPr id="109572" name="Picture 4" descr="i?id=41993340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6113"/>
            <a:ext cx="1873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7E1C2C"/>
                </a:solidFill>
              </a:rPr>
              <a:t>3 этап. Последовательность работы по выпуску журнала</a:t>
            </a:r>
          </a:p>
        </p:txBody>
      </p:sp>
      <p:graphicFrame>
        <p:nvGraphicFramePr>
          <p:cNvPr id="79892" name="Group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501018"/>
              </p:ext>
            </p:extLst>
          </p:nvPr>
        </p:nvGraphicFramePr>
        <p:xfrm>
          <a:off x="457200" y="1341438"/>
          <a:ext cx="8229600" cy="4883150"/>
        </p:xfrm>
        <a:graphic>
          <a:graphicData uri="http://schemas.openxmlformats.org/drawingml/2006/table">
            <a:tbl>
              <a:tblPr/>
              <a:tblGrid>
                <a:gridCol w="1954213"/>
                <a:gridCol w="6275387"/>
              </a:tblGrid>
              <a:tr h="647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Сроки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Краткое содержание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неделя сентября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Определение тематики 1 номера, рубрик, содержания статей, фотоматериалов, обложки. Назначение ответственных за сбор материала, определение сроков их сдачи главному редактору. Обсуждение сроков с издательством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7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неделя октября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Передача материала от редакторов главному редактору. Решение проблемных вопросов, относительно содержания статей и дополнительных материалов.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неделя ноября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Анализ проделанной работы и результатов. Определение дальнейших перспектив (примерный проект 2 выпуска)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4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Деловая игра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«Заседание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ред.коллегии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pic>
        <p:nvPicPr>
          <p:cNvPr id="120835" name="Picture 4" descr="i?id=208030628-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930400"/>
            <a:ext cx="3313113" cy="3089275"/>
          </a:xfrm>
          <a:noFill/>
        </p:spPr>
      </p:pic>
      <p:sp>
        <p:nvSpPr>
          <p:cNvPr id="120836" name="Text Box 6"/>
          <p:cNvSpPr txBox="1">
            <a:spLocks noChangeArrowheads="1"/>
          </p:cNvSpPr>
          <p:nvPr/>
        </p:nvSpPr>
        <p:spPr bwMode="auto">
          <a:xfrm>
            <a:off x="755650" y="5373688"/>
            <a:ext cx="7920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rgbClr val="C00000"/>
                </a:solidFill>
                <a:latin typeface="Tahoma" pitchFamily="34" charset="0"/>
              </a:rPr>
              <a:t>Приглашаем к сотрудничеству!</a:t>
            </a:r>
          </a:p>
        </p:txBody>
      </p:sp>
    </p:spTree>
    <p:extLst>
      <p:ext uri="{BB962C8B-B14F-4D97-AF65-F5344CB8AC3E}">
        <p14:creationId xmlns:p14="http://schemas.microsoft.com/office/powerpoint/2010/main" val="34942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marL="762000" indent="-762000" eaLnBrk="1" hangingPunct="1"/>
            <a:r>
              <a:rPr lang="ru-RU" sz="2800" dirty="0" smtClean="0">
                <a:solidFill>
                  <a:srgbClr val="C00000"/>
                </a:solidFill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</a:rPr>
              <a:t>Цель игры: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 Создать каждой команде собственный  проект будущего журнала</a:t>
            </a:r>
            <a:br>
              <a:rPr lang="ru-RU" sz="2800" dirty="0" smtClean="0"/>
            </a:br>
            <a:r>
              <a:rPr lang="ru-RU" sz="2800" dirty="0" smtClean="0"/>
              <a:t> по теме «Работаем по ФГОС ДО»</a:t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5053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Задачи:</a:t>
            </a:r>
            <a:r>
              <a:rPr lang="ru-RU" b="1" dirty="0">
                <a:solidFill>
                  <a:srgbClr val="FF3399"/>
                </a:solidFill>
              </a:rPr>
              <a:t/>
            </a:r>
            <a:br>
              <a:rPr lang="ru-RU" b="1" dirty="0">
                <a:solidFill>
                  <a:srgbClr val="FF3399"/>
                </a:solidFill>
              </a:rPr>
            </a:br>
            <a:r>
              <a:rPr lang="ru-RU" dirty="0"/>
              <a:t>1.Определить круг читателей</a:t>
            </a:r>
            <a:br>
              <a:rPr lang="ru-RU" dirty="0"/>
            </a:br>
            <a:r>
              <a:rPr lang="ru-RU" dirty="0"/>
              <a:t>2.  Оформить проект журнала в виде макета, включающего:</a:t>
            </a:r>
            <a:br>
              <a:rPr lang="ru-RU" dirty="0"/>
            </a:br>
            <a:r>
              <a:rPr lang="ru-RU" dirty="0"/>
              <a:t>- Название журнала и его эмблему</a:t>
            </a:r>
            <a:br>
              <a:rPr lang="ru-RU" dirty="0"/>
            </a:br>
            <a:r>
              <a:rPr lang="ru-RU" dirty="0"/>
              <a:t>- Название, краткое содержание  и эмблему рубрик (не более 7)</a:t>
            </a:r>
            <a:br>
              <a:rPr lang="ru-RU" dirty="0"/>
            </a:br>
            <a:r>
              <a:rPr lang="ru-RU" dirty="0"/>
              <a:t>3. Представить свой проект вниманию других участников игры</a:t>
            </a:r>
          </a:p>
        </p:txBody>
      </p:sp>
    </p:spTree>
    <p:extLst>
      <p:ext uri="{BB962C8B-B14F-4D97-AF65-F5344CB8AC3E}">
        <p14:creationId xmlns:p14="http://schemas.microsoft.com/office/powerpoint/2010/main" val="427262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Критерии оценки:</a:t>
            </a:r>
          </a:p>
        </p:txBody>
      </p:sp>
    </p:spTree>
    <p:extLst>
      <p:ext uri="{BB962C8B-B14F-4D97-AF65-F5344CB8AC3E}">
        <p14:creationId xmlns:p14="http://schemas.microsoft.com/office/powerpoint/2010/main" val="10472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макетов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6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Практическая значимость полученного в ходе игры опыта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924425"/>
          </a:xfrm>
        </p:spPr>
        <p:txBody>
          <a:bodyPr/>
          <a:lstStyle/>
          <a:p>
            <a:pPr eaLnBrk="1" hangingPunct="1"/>
            <a:r>
              <a:rPr lang="ru-RU" dirty="0" smtClean="0"/>
              <a:t>Для создания подобного журнала в ДОУ</a:t>
            </a:r>
          </a:p>
          <a:p>
            <a:pPr eaLnBrk="1" hangingPunct="1"/>
            <a:r>
              <a:rPr lang="ru-RU" dirty="0" smtClean="0"/>
              <a:t>Как вариант представления результатов работы ДОУ в виде разделов стенгазеты, слайдов компьютерной презентации и т.д.</a:t>
            </a:r>
          </a:p>
          <a:p>
            <a:pPr eaLnBrk="1" hangingPunct="1"/>
            <a:r>
              <a:rPr lang="ru-RU" dirty="0" smtClean="0"/>
              <a:t>Игра, как форма обобщения материала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на различных мероприятиях с детьми, родителями, педагогами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92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вопросы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E1C2C"/>
                </a:solidFill>
              </a:rPr>
              <a:t>Спасибо за внимание!</a:t>
            </a:r>
            <a:endParaRPr lang="ru-RU" dirty="0">
              <a:solidFill>
                <a:srgbClr val="7E1C2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E1C2C"/>
                </a:solidFill>
              </a:rPr>
              <a:t> Желаем удачи!</a:t>
            </a:r>
            <a:endParaRPr lang="ru-RU" dirty="0">
              <a:solidFill>
                <a:srgbClr val="7E1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549275"/>
            <a:ext cx="7772400" cy="1871663"/>
          </a:xfrm>
          <a:solidFill>
            <a:srgbClr val="FF00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anchor="b" anchorCtr="1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7E1C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</a:t>
            </a:r>
            <a:br>
              <a:rPr lang="ru-RU" sz="4000" b="1" dirty="0" smtClean="0">
                <a:solidFill>
                  <a:srgbClr val="7E1C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7E1C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«Маленькая Вселенная»</a:t>
            </a:r>
          </a:p>
        </p:txBody>
      </p:sp>
      <p:pic>
        <p:nvPicPr>
          <p:cNvPr id="91139" name="i-main-pic" descr="Картинка 297 из 3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88" y="2727463"/>
            <a:ext cx="2736899" cy="23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7745" y="57332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Реализуется с 2010 года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6149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7E1C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ru-RU" b="1" dirty="0" smtClean="0">
                <a:solidFill>
                  <a:srgbClr val="7E1C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Структура управления</a:t>
            </a:r>
            <a:endParaRPr lang="ru-RU" b="1" dirty="0" smtClean="0">
              <a:solidFill>
                <a:srgbClr val="7E1C2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43" name="Oval 4"/>
          <p:cNvSpPr>
            <a:spLocks noChangeArrowheads="1"/>
          </p:cNvSpPr>
          <p:nvPr/>
        </p:nvSpPr>
        <p:spPr bwMode="auto">
          <a:xfrm>
            <a:off x="3635375" y="1125538"/>
            <a:ext cx="1800225" cy="863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Генеральный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директор</a:t>
            </a:r>
          </a:p>
        </p:txBody>
      </p:sp>
      <p:sp>
        <p:nvSpPr>
          <p:cNvPr id="112644" name="Oval 5"/>
          <p:cNvSpPr>
            <a:spLocks noChangeArrowheads="1"/>
          </p:cNvSpPr>
          <p:nvPr/>
        </p:nvSpPr>
        <p:spPr bwMode="auto">
          <a:xfrm>
            <a:off x="2484438" y="1989138"/>
            <a:ext cx="1871662" cy="863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Редакционная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коллегия</a:t>
            </a:r>
          </a:p>
        </p:txBody>
      </p:sp>
      <p:sp>
        <p:nvSpPr>
          <p:cNvPr id="112645" name="Oval 6"/>
          <p:cNvSpPr>
            <a:spLocks noChangeArrowheads="1"/>
          </p:cNvSpPr>
          <p:nvPr/>
        </p:nvSpPr>
        <p:spPr bwMode="auto">
          <a:xfrm>
            <a:off x="3492500" y="2924175"/>
            <a:ext cx="2087563" cy="9366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Главный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редактор</a:t>
            </a:r>
          </a:p>
        </p:txBody>
      </p:sp>
      <p:sp>
        <p:nvSpPr>
          <p:cNvPr id="112646" name="Oval 7"/>
          <p:cNvSpPr>
            <a:spLocks noChangeArrowheads="1"/>
          </p:cNvSpPr>
          <p:nvPr/>
        </p:nvSpPr>
        <p:spPr bwMode="auto">
          <a:xfrm>
            <a:off x="5003800" y="5373688"/>
            <a:ext cx="187325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Авторы</a:t>
            </a:r>
          </a:p>
        </p:txBody>
      </p:sp>
      <p:sp>
        <p:nvSpPr>
          <p:cNvPr id="112647" name="Oval 8"/>
          <p:cNvSpPr>
            <a:spLocks noChangeArrowheads="1"/>
          </p:cNvSpPr>
          <p:nvPr/>
        </p:nvSpPr>
        <p:spPr bwMode="auto">
          <a:xfrm>
            <a:off x="2411413" y="5373688"/>
            <a:ext cx="19446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Ведущие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рубрик</a:t>
            </a:r>
          </a:p>
        </p:txBody>
      </p:sp>
      <p:sp>
        <p:nvSpPr>
          <p:cNvPr id="112648" name="Oval 9"/>
          <p:cNvSpPr>
            <a:spLocks noChangeArrowheads="1"/>
          </p:cNvSpPr>
          <p:nvPr/>
        </p:nvSpPr>
        <p:spPr bwMode="auto">
          <a:xfrm>
            <a:off x="3419475" y="4292600"/>
            <a:ext cx="22320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Редакторы</a:t>
            </a:r>
          </a:p>
        </p:txBody>
      </p:sp>
      <p:sp>
        <p:nvSpPr>
          <p:cNvPr id="112649" name="Oval 16"/>
          <p:cNvSpPr>
            <a:spLocks noChangeArrowheads="1"/>
          </p:cNvSpPr>
          <p:nvPr/>
        </p:nvSpPr>
        <p:spPr bwMode="auto">
          <a:xfrm>
            <a:off x="4787900" y="1989138"/>
            <a:ext cx="2016125" cy="863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Издательство</a:t>
            </a:r>
          </a:p>
        </p:txBody>
      </p:sp>
      <p:sp>
        <p:nvSpPr>
          <p:cNvPr id="112650" name="AutoShape 20"/>
          <p:cNvSpPr>
            <a:spLocks noChangeArrowheads="1"/>
          </p:cNvSpPr>
          <p:nvPr/>
        </p:nvSpPr>
        <p:spPr bwMode="auto">
          <a:xfrm rot="2807990">
            <a:off x="3413919" y="4771231"/>
            <a:ext cx="288925" cy="792163"/>
          </a:xfrm>
          <a:prstGeom prst="upDownArrow">
            <a:avLst>
              <a:gd name="adj1" fmla="val 50000"/>
              <a:gd name="adj2" fmla="val 5483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1" name="AutoShape 21"/>
          <p:cNvSpPr>
            <a:spLocks noChangeArrowheads="1"/>
          </p:cNvSpPr>
          <p:nvPr/>
        </p:nvSpPr>
        <p:spPr bwMode="auto">
          <a:xfrm>
            <a:off x="4356100" y="3716338"/>
            <a:ext cx="360363" cy="850900"/>
          </a:xfrm>
          <a:prstGeom prst="upDownArrow">
            <a:avLst>
              <a:gd name="adj1" fmla="val 50000"/>
              <a:gd name="adj2" fmla="val 4722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2" name="AutoShape 22"/>
          <p:cNvSpPr>
            <a:spLocks noChangeArrowheads="1"/>
          </p:cNvSpPr>
          <p:nvPr/>
        </p:nvSpPr>
        <p:spPr bwMode="auto">
          <a:xfrm rot="8053257">
            <a:off x="5464969" y="4696619"/>
            <a:ext cx="360362" cy="850900"/>
          </a:xfrm>
          <a:prstGeom prst="upDownArrow">
            <a:avLst>
              <a:gd name="adj1" fmla="val 50000"/>
              <a:gd name="adj2" fmla="val 472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2653" name="AutoShape 23"/>
          <p:cNvSpPr>
            <a:spLocks noChangeArrowheads="1"/>
          </p:cNvSpPr>
          <p:nvPr/>
        </p:nvSpPr>
        <p:spPr bwMode="auto">
          <a:xfrm rot="2807990">
            <a:off x="5322094" y="2607469"/>
            <a:ext cx="360362" cy="850900"/>
          </a:xfrm>
          <a:prstGeom prst="upDownArrow">
            <a:avLst>
              <a:gd name="adj1" fmla="val 50000"/>
              <a:gd name="adj2" fmla="val 4722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4" name="AutoShape 24"/>
          <p:cNvSpPr>
            <a:spLocks noChangeArrowheads="1"/>
          </p:cNvSpPr>
          <p:nvPr/>
        </p:nvSpPr>
        <p:spPr bwMode="auto">
          <a:xfrm rot="8053257">
            <a:off x="3377407" y="2607469"/>
            <a:ext cx="360362" cy="850900"/>
          </a:xfrm>
          <a:prstGeom prst="upDownArrow">
            <a:avLst>
              <a:gd name="adj1" fmla="val 50000"/>
              <a:gd name="adj2" fmla="val 4722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5" name="AutoShape 25"/>
          <p:cNvSpPr>
            <a:spLocks noChangeArrowheads="1"/>
          </p:cNvSpPr>
          <p:nvPr/>
        </p:nvSpPr>
        <p:spPr bwMode="auto">
          <a:xfrm rot="2807990">
            <a:off x="3304382" y="1454944"/>
            <a:ext cx="360362" cy="850900"/>
          </a:xfrm>
          <a:prstGeom prst="upDownArrow">
            <a:avLst>
              <a:gd name="adj1" fmla="val 50000"/>
              <a:gd name="adj2" fmla="val 4722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6" name="AutoShape 26"/>
          <p:cNvSpPr>
            <a:spLocks noChangeArrowheads="1"/>
          </p:cNvSpPr>
          <p:nvPr/>
        </p:nvSpPr>
        <p:spPr bwMode="auto">
          <a:xfrm rot="8053257">
            <a:off x="5393532" y="1454944"/>
            <a:ext cx="360362" cy="850900"/>
          </a:xfrm>
          <a:prstGeom prst="upDownArrow">
            <a:avLst>
              <a:gd name="adj1" fmla="val 50000"/>
              <a:gd name="adj2" fmla="val 4722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Oval 14"/>
          <p:cNvSpPr>
            <a:spLocks noChangeArrowheads="1"/>
          </p:cNvSpPr>
          <p:nvPr/>
        </p:nvSpPr>
        <p:spPr bwMode="auto">
          <a:xfrm>
            <a:off x="3492500" y="2852738"/>
            <a:ext cx="2159000" cy="2016125"/>
          </a:xfrm>
          <a:prstGeom prst="ellipse">
            <a:avLst/>
          </a:prstGeom>
          <a:solidFill>
            <a:srgbClr val="FDDD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88" name="Oval 15"/>
          <p:cNvSpPr>
            <a:spLocks noChangeArrowheads="1"/>
          </p:cNvSpPr>
          <p:nvPr/>
        </p:nvSpPr>
        <p:spPr bwMode="auto">
          <a:xfrm>
            <a:off x="1331913" y="2997200"/>
            <a:ext cx="1274762" cy="12239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89" name="Oval 16"/>
          <p:cNvSpPr>
            <a:spLocks noChangeArrowheads="1"/>
          </p:cNvSpPr>
          <p:nvPr/>
        </p:nvSpPr>
        <p:spPr bwMode="auto">
          <a:xfrm>
            <a:off x="2484438" y="5084763"/>
            <a:ext cx="1366837" cy="12239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0" name="Oval 17"/>
          <p:cNvSpPr>
            <a:spLocks noChangeArrowheads="1"/>
          </p:cNvSpPr>
          <p:nvPr/>
        </p:nvSpPr>
        <p:spPr bwMode="auto">
          <a:xfrm>
            <a:off x="5219700" y="5157788"/>
            <a:ext cx="1419225" cy="120173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1" name="Oval 18"/>
          <p:cNvSpPr>
            <a:spLocks noChangeArrowheads="1"/>
          </p:cNvSpPr>
          <p:nvPr/>
        </p:nvSpPr>
        <p:spPr bwMode="auto">
          <a:xfrm>
            <a:off x="6156325" y="2708275"/>
            <a:ext cx="1439863" cy="129698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2" name="Oval 19"/>
          <p:cNvSpPr>
            <a:spLocks noChangeArrowheads="1"/>
          </p:cNvSpPr>
          <p:nvPr/>
        </p:nvSpPr>
        <p:spPr bwMode="auto">
          <a:xfrm>
            <a:off x="3348038" y="1341438"/>
            <a:ext cx="1439862" cy="1295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3" name="Text Box 20"/>
          <p:cNvSpPr txBox="1">
            <a:spLocks noChangeArrowheads="1"/>
          </p:cNvSpPr>
          <p:nvPr/>
        </p:nvSpPr>
        <p:spPr bwMode="auto">
          <a:xfrm>
            <a:off x="3563938" y="3429000"/>
            <a:ext cx="19446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/>
              <a:t>Журнал «Маленькая Вселенная»</a:t>
            </a:r>
          </a:p>
        </p:txBody>
      </p:sp>
      <p:sp>
        <p:nvSpPr>
          <p:cNvPr id="118794" name="Text Box 21"/>
          <p:cNvSpPr txBox="1">
            <a:spLocks noChangeArrowheads="1"/>
          </p:cNvSpPr>
          <p:nvPr/>
        </p:nvSpPr>
        <p:spPr bwMode="auto">
          <a:xfrm>
            <a:off x="3419475" y="1700213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/>
              <a:t>Детский сад</a:t>
            </a:r>
          </a:p>
        </p:txBody>
      </p:sp>
      <p:sp>
        <p:nvSpPr>
          <p:cNvPr id="118795" name="Text Box 22"/>
          <p:cNvSpPr txBox="1">
            <a:spLocks noChangeArrowheads="1"/>
          </p:cNvSpPr>
          <p:nvPr/>
        </p:nvSpPr>
        <p:spPr bwMode="auto">
          <a:xfrm>
            <a:off x="1331913" y="33575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/>
              <a:t>Школа</a:t>
            </a:r>
          </a:p>
        </p:txBody>
      </p:sp>
      <p:sp>
        <p:nvSpPr>
          <p:cNvPr id="118796" name="Text Box 23"/>
          <p:cNvSpPr txBox="1">
            <a:spLocks noChangeArrowheads="1"/>
          </p:cNvSpPr>
          <p:nvPr/>
        </p:nvSpPr>
        <p:spPr bwMode="auto">
          <a:xfrm>
            <a:off x="2484438" y="54451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/>
              <a:t>Дети</a:t>
            </a:r>
          </a:p>
        </p:txBody>
      </p:sp>
      <p:sp>
        <p:nvSpPr>
          <p:cNvPr id="118797" name="Text Box 24"/>
          <p:cNvSpPr txBox="1">
            <a:spLocks noChangeArrowheads="1"/>
          </p:cNvSpPr>
          <p:nvPr/>
        </p:nvSpPr>
        <p:spPr bwMode="auto">
          <a:xfrm>
            <a:off x="5292725" y="5589588"/>
            <a:ext cx="1295400" cy="3667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/>
              <a:t>Родители</a:t>
            </a:r>
          </a:p>
        </p:txBody>
      </p:sp>
      <p:sp>
        <p:nvSpPr>
          <p:cNvPr id="118798" name="Text Box 25"/>
          <p:cNvSpPr txBox="1">
            <a:spLocks noChangeArrowheads="1"/>
          </p:cNvSpPr>
          <p:nvPr/>
        </p:nvSpPr>
        <p:spPr bwMode="auto">
          <a:xfrm>
            <a:off x="6011863" y="3068638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/>
              <a:t>Изда-тельство</a:t>
            </a:r>
          </a:p>
        </p:txBody>
      </p:sp>
      <p:sp>
        <p:nvSpPr>
          <p:cNvPr id="118799" name="AutoShape 39"/>
          <p:cNvSpPr>
            <a:spLocks noChangeArrowheads="1"/>
          </p:cNvSpPr>
          <p:nvPr/>
        </p:nvSpPr>
        <p:spPr bwMode="auto">
          <a:xfrm>
            <a:off x="2627313" y="3573463"/>
            <a:ext cx="865187" cy="215900"/>
          </a:xfrm>
          <a:prstGeom prst="leftRightArrow">
            <a:avLst>
              <a:gd name="adj1" fmla="val 50000"/>
              <a:gd name="adj2" fmla="val 801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0" name="AutoShape 40"/>
          <p:cNvSpPr>
            <a:spLocks noChangeArrowheads="1"/>
          </p:cNvSpPr>
          <p:nvPr/>
        </p:nvSpPr>
        <p:spPr bwMode="auto">
          <a:xfrm rot="-2570638">
            <a:off x="3405188" y="4803775"/>
            <a:ext cx="717550" cy="271463"/>
          </a:xfrm>
          <a:prstGeom prst="leftRightArrow">
            <a:avLst>
              <a:gd name="adj1" fmla="val 50000"/>
              <a:gd name="adj2" fmla="val 528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1" name="AutoShape 41"/>
          <p:cNvSpPr>
            <a:spLocks noChangeArrowheads="1"/>
          </p:cNvSpPr>
          <p:nvPr/>
        </p:nvSpPr>
        <p:spPr bwMode="auto">
          <a:xfrm rot="3200573">
            <a:off x="5091907" y="4863306"/>
            <a:ext cx="611188" cy="231775"/>
          </a:xfrm>
          <a:prstGeom prst="leftRightArrow">
            <a:avLst>
              <a:gd name="adj1" fmla="val 50000"/>
              <a:gd name="adj2" fmla="val 5274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2" name="AutoShape 42"/>
          <p:cNvSpPr>
            <a:spLocks noChangeArrowheads="1"/>
          </p:cNvSpPr>
          <p:nvPr/>
        </p:nvSpPr>
        <p:spPr bwMode="auto">
          <a:xfrm rot="-966721">
            <a:off x="5534025" y="3259138"/>
            <a:ext cx="611188" cy="231775"/>
          </a:xfrm>
          <a:prstGeom prst="leftRightArrow">
            <a:avLst>
              <a:gd name="adj1" fmla="val 50000"/>
              <a:gd name="adj2" fmla="val 5274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3" name="AutoShape 43"/>
          <p:cNvSpPr>
            <a:spLocks noChangeArrowheads="1"/>
          </p:cNvSpPr>
          <p:nvPr/>
        </p:nvSpPr>
        <p:spPr bwMode="auto">
          <a:xfrm rot="3200573">
            <a:off x="4380707" y="2494756"/>
            <a:ext cx="503238" cy="295275"/>
          </a:xfrm>
          <a:prstGeom prst="leftRightArrow">
            <a:avLst>
              <a:gd name="adj1" fmla="val 50000"/>
              <a:gd name="adj2" fmla="val 340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4" name="Oval 44"/>
          <p:cNvSpPr>
            <a:spLocks noChangeArrowheads="1"/>
          </p:cNvSpPr>
          <p:nvPr/>
        </p:nvSpPr>
        <p:spPr bwMode="auto">
          <a:xfrm>
            <a:off x="1042988" y="5734050"/>
            <a:ext cx="2667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5" name="Oval 48"/>
          <p:cNvSpPr>
            <a:spLocks noChangeArrowheads="1"/>
          </p:cNvSpPr>
          <p:nvPr/>
        </p:nvSpPr>
        <p:spPr bwMode="auto">
          <a:xfrm>
            <a:off x="6156325" y="1773238"/>
            <a:ext cx="2667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6" name="Oval 49"/>
          <p:cNvSpPr>
            <a:spLocks noChangeArrowheads="1"/>
          </p:cNvSpPr>
          <p:nvPr/>
        </p:nvSpPr>
        <p:spPr bwMode="auto">
          <a:xfrm>
            <a:off x="250825" y="1412875"/>
            <a:ext cx="2667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807" name="Oval 50"/>
          <p:cNvSpPr>
            <a:spLocks noChangeArrowheads="1"/>
          </p:cNvSpPr>
          <p:nvPr/>
        </p:nvSpPr>
        <p:spPr bwMode="auto">
          <a:xfrm>
            <a:off x="8459788" y="5300663"/>
            <a:ext cx="2667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E1C2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Участники</a:t>
            </a:r>
            <a:endParaRPr lang="ru-RU" b="1" dirty="0">
              <a:solidFill>
                <a:srgbClr val="7E1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487363"/>
            <a:ext cx="7772400" cy="831850"/>
          </a:xfrm>
        </p:spPr>
        <p:txBody>
          <a:bodyPr anchor="b" anchorCtr="1"/>
          <a:lstStyle/>
          <a:p>
            <a:pPr eaLnBrk="1" hangingPunct="1">
              <a:defRPr/>
            </a:pPr>
            <a:r>
              <a:rPr lang="ru-RU" b="1" dirty="0">
                <a:solidFill>
                  <a:srgbClr val="7E1C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</a:t>
            </a:r>
            <a:r>
              <a:rPr lang="ru-RU" b="1" dirty="0" smtClean="0">
                <a:solidFill>
                  <a:srgbClr val="7E1C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ель: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1773238"/>
            <a:ext cx="7632700" cy="302418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и обеспечение ежеквартального выхода в рамках детского сада информационно-консультативного печатного журнала «Маленькая Вселенная»</a:t>
            </a:r>
          </a:p>
        </p:txBody>
      </p: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6084888" y="5516563"/>
            <a:ext cx="208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92165" name="Picture 35" descr="MC90027911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18621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37" descr="MC90035192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97425"/>
            <a:ext cx="18129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83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7E1C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Задачи: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229600" cy="5256212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Оказывать родителям квалифицированную психолого-педагогическую, методическую помощь по вопросам воспитания, обучения, оздоровления детей дошкольного возраста;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Обеспечивать своевременную информацию об особенностях работы образовательного учреждения, о событиях, происходящих в детском саду;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Создавать условия для сотрудничества детей и взрослых через их включение в совместные публикации (дети-родители-педагоги ДОУ и школы);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Повышать профессиональную компетентность педагогов: умения обобщать и представлять опыт, коммуникативные и организаторские умения, владение ИКТ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2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8365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E1C2C"/>
                </a:solidFill>
                <a:latin typeface="Times New Roman" pitchFamily="18" charset="0"/>
                <a:cs typeface="Times New Roman" pitchFamily="18" charset="0"/>
              </a:rPr>
              <a:t>1 этап. Определение механизма осуществления</a:t>
            </a:r>
          </a:p>
          <a:p>
            <a:r>
              <a:rPr lang="ru-RU" sz="2800" b="1" dirty="0" smtClean="0">
                <a:solidFill>
                  <a:srgbClr val="7E1C2C"/>
                </a:solidFill>
                <a:latin typeface="Times New Roman" pitchFamily="18" charset="0"/>
                <a:cs typeface="Times New Roman" pitchFamily="18" charset="0"/>
              </a:rPr>
              <a:t>издательской деятельности в ДОУ </a:t>
            </a:r>
          </a:p>
          <a:p>
            <a:r>
              <a:rPr lang="ru-RU" sz="3200" dirty="0" smtClean="0">
                <a:solidFill>
                  <a:srgbClr val="7E1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7E1C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Создание структуры управления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Определение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функциональных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обязанностей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звена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Обеспечение связей  с социальными партнёрами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12776"/>
            <a:ext cx="8229600" cy="41751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Выбор названия журнала, определение частоты издания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Определение количества рубрик, их названий, эмблем, краткого содержания</a:t>
            </a:r>
          </a:p>
          <a:p>
            <a:pPr eaLnBrk="1" hangingPunct="1">
              <a:buFontTx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48887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E1C2C"/>
                </a:solidFill>
                <a:latin typeface="Times New Roman" pitchFamily="18" charset="0"/>
                <a:cs typeface="Times New Roman" pitchFamily="18" charset="0"/>
              </a:rPr>
              <a:t>2 этап. Создание макета журнала </a:t>
            </a:r>
            <a:endParaRPr lang="ru-RU" sz="3200" b="1" dirty="0">
              <a:solidFill>
                <a:srgbClr val="7E1C2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291512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«Капустные новости»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57563"/>
            <a:ext cx="8229600" cy="3024187"/>
          </a:xfrm>
          <a:solidFill>
            <a:srgbClr val="FF00FF">
              <a:alpha val="0"/>
            </a:srgb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представляет</a:t>
            </a: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актуальную информацию о деятельности ДОУ с позиции руководителя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5209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Рубрика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«Задиристые вопросы»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73475"/>
            <a:ext cx="8229600" cy="2452688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проблемы, с которыми могут столкнуться родители и педагоги 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49425"/>
            <a:ext cx="27368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546</Words>
  <Application>Microsoft Office PowerPoint</Application>
  <PresentationFormat>Экран (4:3)</PresentationFormat>
  <Paragraphs>116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Оформление по умолчанию</vt:lpstr>
      <vt:lpstr>    Муниципальное дошкольное образовательное  учреждение  детский сад комбинированного вида № 210    Мастер-класс «Проектирование журнала для родителей»  </vt:lpstr>
      <vt:lpstr>МДОУ детский сад № 210</vt:lpstr>
      <vt:lpstr>Проект  «Маленькая Вселенная»</vt:lpstr>
      <vt:lpstr>Цель:</vt:lpstr>
      <vt:lpstr>Задачи:</vt:lpstr>
      <vt:lpstr>Презентация PowerPoint</vt:lpstr>
      <vt:lpstr>Презентация PowerPoint</vt:lpstr>
      <vt:lpstr>Рубрика  «Капустные новости»  </vt:lpstr>
      <vt:lpstr>Рубрика   «Задиристые вопросы» </vt:lpstr>
      <vt:lpstr>Рубрика   «Осторожно – дети!» </vt:lpstr>
      <vt:lpstr>Рубрика   «Полезные гости»</vt:lpstr>
      <vt:lpstr>Рубрика   «Мой первый учитель – детский сад»</vt:lpstr>
      <vt:lpstr>Рубрика   «С любовью к детям»</vt:lpstr>
      <vt:lpstr>Рубрика   «Жизнь планеты «Пушинка»</vt:lpstr>
      <vt:lpstr>Рубрика   «Дружилка»</vt:lpstr>
      <vt:lpstr>Рубрика   «Вместе весело…»</vt:lpstr>
      <vt:lpstr>Рубрика   «Самый –самый!»</vt:lpstr>
      <vt:lpstr>Рубрика   «Детская неожиданность»</vt:lpstr>
      <vt:lpstr>Рубрика   «Поэтические строчки о дочках и сыночках»</vt:lpstr>
      <vt:lpstr>Рубрика   «Есть идея!»</vt:lpstr>
      <vt:lpstr>3 этап. Последовательность работы по выпуску журнала</vt:lpstr>
      <vt:lpstr>Деловая игра  «Заседание ред.коллегии»</vt:lpstr>
      <vt:lpstr>        Цель игры:  Создать каждой команде собственный  проект будущего журнала  по теме «Работаем по ФГОС ДО» </vt:lpstr>
      <vt:lpstr>Презентация PowerPoint</vt:lpstr>
      <vt:lpstr>Критерии оценки:</vt:lpstr>
      <vt:lpstr>Представление макетов</vt:lpstr>
      <vt:lpstr>Практическая значимость полученного в ходе игры опыта</vt:lpstr>
      <vt:lpstr>Ваши вопросы</vt:lpstr>
      <vt:lpstr>Спасибо за внимание!</vt:lpstr>
      <vt:lpstr>Презентация PowerPoint</vt:lpstr>
      <vt:lpstr>Участники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ДетскийСад210</dc:creator>
  <cp:lastModifiedBy>student</cp:lastModifiedBy>
  <cp:revision>23</cp:revision>
  <dcterms:created xsi:type="dcterms:W3CDTF">2014-10-21T12:56:16Z</dcterms:created>
  <dcterms:modified xsi:type="dcterms:W3CDTF">2014-10-30T10:48:34Z</dcterms:modified>
</cp:coreProperties>
</file>