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"/>
  </p:notesMasterIdLst>
  <p:sldIdLst>
    <p:sldId id="286" r:id="rId3"/>
    <p:sldId id="298" r:id="rId4"/>
    <p:sldId id="271" r:id="rId5"/>
    <p:sldId id="297" r:id="rId6"/>
    <p:sldId id="273" r:id="rId7"/>
    <p:sldId id="29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8E42CC-8182-4862-81CD-B95449198A9E}">
          <p14:sldIdLst>
            <p14:sldId id="286"/>
            <p14:sldId id="298"/>
            <p14:sldId id="271"/>
            <p14:sldId id="297"/>
            <p14:sldId id="273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DEF14-9077-4C1E-AE7C-1D1BDF408F7C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E875-D64D-4A96-9BCD-6646D4183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5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7ae82f552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7ae82f552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7da32ffe9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77da32ffe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A4DF2-99F5-4358-B2CF-3AF86D1F5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0FAC2-5B88-4111-9896-3C44EE87A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399C8-D626-4847-9EFB-FD6184D7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C8657-19B8-4D68-A138-3D48459A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F26C9-5834-41ED-A07F-8A0ED37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BB7B1-F5BA-4940-A680-21A7939D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1C557-5113-4BBD-9BC7-E4BD1B635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CA8AA-58B8-4235-ADB0-C83F9343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ABA5C-9F81-4E89-8F22-91BABAB8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E3C4C-563E-4ADD-931A-109BEA0D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DA79C7-5DC3-472C-9C40-3BCD93DBD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D971AC-7E30-4785-A8B4-6BAD78772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AB258-AE3D-487B-A3DF-136B1F08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DABD4-B36A-4C5D-A60A-9FE65858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B9081-F658-4514-89FA-DDE4AFA8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3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3970">
              <a:lnSpc>
                <a:spcPts val="1920"/>
              </a:lnSpc>
            </a:pPr>
            <a:r>
              <a:rPr lang="en-US"/>
              <a:t>©</a:t>
            </a:r>
            <a:r>
              <a:rPr lang="en-US" spc="-70"/>
              <a:t> </a:t>
            </a:r>
            <a:r>
              <a:rPr lang="en-US"/>
              <a:t>Elena</a:t>
            </a:r>
            <a:r>
              <a:rPr lang="en-US" spc="-45"/>
              <a:t> </a:t>
            </a:r>
            <a:r>
              <a:rPr lang="en-US"/>
              <a:t>Rasskazova,</a:t>
            </a:r>
            <a:r>
              <a:rPr lang="en-US" spc="-25"/>
              <a:t> </a:t>
            </a:r>
            <a:r>
              <a:rPr lang="en-US"/>
              <a:t>“Potential</a:t>
            </a:r>
            <a:r>
              <a:rPr lang="en-US" spc="-45"/>
              <a:t> </a:t>
            </a:r>
            <a:r>
              <a:rPr lang="en-US"/>
              <a:t>of</a:t>
            </a:r>
            <a:r>
              <a:rPr lang="en-US" spc="-50"/>
              <a:t> </a:t>
            </a:r>
            <a:r>
              <a:rPr lang="en-US"/>
              <a:t>Hardiness”,</a:t>
            </a:r>
            <a:r>
              <a:rPr lang="en-US" spc="-60"/>
              <a:t> </a:t>
            </a:r>
            <a:r>
              <a:rPr lang="en-US" spc="-20"/>
              <a:t>2019</a:t>
            </a:r>
            <a:endParaRPr lang="en-US"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6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7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 раздела">
  <p:cSld name="Титул раздел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22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812800" y="1803400"/>
            <a:ext cx="10871200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41853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•"/>
              <a:defRPr/>
            </a:lvl1pPr>
            <a:lvl2pPr marL="1219170" lvl="1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2400"/>
              <a:buChar char="⏤"/>
              <a:defRPr/>
            </a:lvl2pPr>
            <a:lvl3pPr marL="1828754" lvl="2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2000"/>
              <a:buChar char="⏤"/>
              <a:defRPr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2000"/>
              <a:buChar char="⏤"/>
              <a:defRPr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20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56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/>
          <p:nvPr/>
        </p:nvSpPr>
        <p:spPr>
          <a:xfrm>
            <a:off x="861484" y="3266017"/>
            <a:ext cx="10371667" cy="110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7200" b="1" i="0" u="none" strike="noStrike" cap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rPr>
              <a:t>ПЕРЕД СТАРТОМ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6"/>
          <p:cNvSpPr/>
          <p:nvPr/>
        </p:nvSpPr>
        <p:spPr>
          <a:xfrm>
            <a:off x="7795685" y="5598584"/>
            <a:ext cx="2982383" cy="81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667" b="0" i="0" u="none" strike="noStrike" cap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rPr>
              <a:t>8 сентября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667" b="0" i="0" u="none" strike="noStrike" cap="none">
                <a:solidFill>
                  <a:schemeClr val="lt1"/>
                </a:solidFill>
                <a:latin typeface="Rasa Light"/>
                <a:ea typeface="Rasa Light"/>
                <a:cs typeface="Rasa Light"/>
                <a:sym typeface="Rasa Light"/>
              </a:rPr>
              <a:t>(воскресенье)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498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слайд">
  <p:cSld name="Базов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/>
          <p:nvPr/>
        </p:nvSpPr>
        <p:spPr>
          <a:xfrm>
            <a:off x="1016001" y="1820334"/>
            <a:ext cx="9808633" cy="218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4000" b="0" i="0" u="none" strike="noStrike" cap="none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Презентация программы Благотворительного фонда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4000" b="0" i="0" u="none" strike="noStrike" cap="none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Сбербанка «Вклад в будущее»                                             по развитию личностного потенциала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/>
          <p:nvPr/>
        </p:nvSpPr>
        <p:spPr>
          <a:xfrm>
            <a:off x="1117600" y="4548717"/>
            <a:ext cx="8221133" cy="32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ХАУСТОВА Екатерина Александровна 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1117600" y="4936067"/>
            <a:ext cx="6843184" cy="98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133" b="0" i="0" u="none" strike="noStrike" cap="none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Руководитель Программы Благотворительного фонда Сбербанка «Вклад в будущее» по развитию личностного потенциала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8991601" y="5058834"/>
            <a:ext cx="2036233" cy="73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8 сентября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17.00-17.30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06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 раздела 1">
  <p:cSld name="Титул раздела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5892800" y="6170083"/>
            <a:ext cx="2844800" cy="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15177-2A40-4054-838D-5E3DC009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5EEA3-DDB6-44F6-824C-FBECA5BA8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6DF1A-6E0E-4F2F-91CB-797059FA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527AE5-E8A2-4E98-BDAA-59F5C984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53356-D567-495E-B1AF-ACE785A4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59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41853" rtl="0">
              <a:spcBef>
                <a:spcPts val="1333"/>
              </a:spcBef>
              <a:spcAft>
                <a:spcPts val="0"/>
              </a:spcAft>
              <a:buSzPts val="2800"/>
              <a:buChar char="•"/>
              <a:defRPr/>
            </a:lvl1pPr>
            <a:lvl2pPr marL="1219170" lvl="1" indent="-507987" rtl="0">
              <a:spcBef>
                <a:spcPts val="667"/>
              </a:spcBef>
              <a:spcAft>
                <a:spcPts val="0"/>
              </a:spcAft>
              <a:buSzPts val="2400"/>
              <a:buChar char="⏤"/>
              <a:defRPr/>
            </a:lvl2pPr>
            <a:lvl3pPr marL="1828754" lvl="2" indent="-474121" rtl="0">
              <a:spcBef>
                <a:spcPts val="667"/>
              </a:spcBef>
              <a:spcAft>
                <a:spcPts val="0"/>
              </a:spcAft>
              <a:buSzPts val="2000"/>
              <a:buChar char="⏤"/>
              <a:defRPr/>
            </a:lvl3pPr>
            <a:lvl4pPr marL="2438339" lvl="3" indent="-474121" rtl="0">
              <a:spcBef>
                <a:spcPts val="667"/>
              </a:spcBef>
              <a:spcAft>
                <a:spcPts val="0"/>
              </a:spcAft>
              <a:buSzPts val="2000"/>
              <a:buChar char="⏤"/>
              <a:defRPr/>
            </a:lvl4pPr>
            <a:lvl5pPr marL="3047924" lvl="4" indent="-474121" rtl="0">
              <a:spcBef>
                <a:spcPts val="667"/>
              </a:spcBef>
              <a:spcAft>
                <a:spcPts val="0"/>
              </a:spcAft>
              <a:buSzPts val="2000"/>
              <a:buChar char="•"/>
              <a:defRPr/>
            </a:lvl5pPr>
            <a:lvl6pPr marL="3657509" lvl="5" indent="-457189" rtl="0"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rtl="0"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rtl="0"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rtl="0"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1556E-50F8-49B1-AA2A-4180FBBA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5EA66B-DA2B-4511-95E1-0D38286F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36E4B-094B-4E34-BEA6-2A1C8537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710DE-89F4-4AC2-88E7-28E1F35B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C4DA1-5844-4CFE-A261-51EFEF1E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0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83533-DE5C-4CAD-8E67-14B4E5B2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91D19-62F4-4C26-9047-6D788A308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C211DB-BDDB-400F-97BD-C033D25F3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4BF061-FA80-4743-A92E-0796FBB4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5CDD9-D2C6-4055-9A70-85028111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F648BF-00AA-4B3E-BA5D-EC967CEB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9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1A37-40D0-4C9B-88B6-CB870076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99C90-2FE0-47D5-8145-0F5348503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667C3-1956-4D56-9FA2-EF59BF65A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7667C9-32A3-4CD7-83BD-4E2FB2166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FBF223-A0E7-4611-ADFA-4D0E413A4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AF39E6-30D4-4402-BF9F-88CD0412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A73850-F956-422F-AD78-B72F3A50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DF57CF-4F7D-4A61-B0C6-9F86E20F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0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B3FF6-CE99-40F2-B39B-7C65D6FD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25E649-FD70-4357-AD5F-F77B117C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8988B7-BB18-4A6A-BAFB-55136488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2322B0-01CF-4175-A1B1-1FE277AF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1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BA50B9-306B-4824-BCB9-3EF06B36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19B643-C09D-4F08-810A-E0B3DA67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2B882-4453-47E4-9208-E68D630E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CFB49-7EB0-4A45-8152-3D3EF393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F8790-8F75-4E39-A3BB-3090BFB3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2C46B9-3828-4E9B-A585-9810E8D8A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F007F1-BC70-4D7E-B5D7-B64E820F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B4B6F7-550F-49AD-A3EF-A771DF2A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F9907-DCAB-4448-A48A-38E153A4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4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9644E-BC06-4AFD-8955-5B61698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319E88-46EA-4A7C-B2EB-7886B4329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BEA38C-DA90-45DC-BBCC-502DA9E38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857E89-8388-46DE-8CE1-8A6302DA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ED598-3B23-4439-8648-FF85D4C6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D0B7B3-A99B-47CD-AC57-B0D1BBB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3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C0473-F99B-4628-86C8-D433210E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C2C3C-B815-47AA-A925-19484C3A2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F7779-6A23-4C24-B672-FAA8520DD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D46C-8F2E-4114-AB90-AD15190B41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2E7BD-AFA1-4E95-B1CD-20AC63C2D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25E06-DEA4-4F69-AA18-8F2218DE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9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31800" y="1826684"/>
            <a:ext cx="109220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92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24242"/>
                </a:solidFill>
                <a:latin typeface="Rasa Light"/>
                <a:ea typeface="Rasa Light"/>
                <a:cs typeface="Rasa Light"/>
                <a:sym typeface="Rasa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9200"/>
              </a:buClr>
              <a:buSzPts val="2400"/>
              <a:buFont typeface="Arial"/>
              <a:buChar char="⏤"/>
              <a:defRPr sz="2400" b="0" i="0" u="none" strike="noStrike" cap="none">
                <a:solidFill>
                  <a:srgbClr val="424242"/>
                </a:solidFill>
                <a:latin typeface="Rasa Light"/>
                <a:ea typeface="Rasa Light"/>
                <a:cs typeface="Rasa Light"/>
                <a:sym typeface="Rasa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9200"/>
              </a:buClr>
              <a:buSzPts val="2000"/>
              <a:buFont typeface="Arial"/>
              <a:buChar char="⏤"/>
              <a:defRPr sz="2000" b="0" i="0" u="none" strike="noStrike" cap="none">
                <a:solidFill>
                  <a:srgbClr val="424242"/>
                </a:solidFill>
                <a:latin typeface="Rasa Light"/>
                <a:ea typeface="Rasa Light"/>
                <a:cs typeface="Rasa Light"/>
                <a:sym typeface="Rasa Ligh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9200"/>
              </a:buClr>
              <a:buSzPts val="2000"/>
              <a:buFont typeface="Arial"/>
              <a:buChar char="⏤"/>
              <a:defRPr sz="2000" b="0" i="0" u="none" strike="noStrike" cap="none">
                <a:solidFill>
                  <a:srgbClr val="424242"/>
                </a:solidFill>
                <a:latin typeface="Rasa Light"/>
                <a:ea typeface="Rasa Light"/>
                <a:cs typeface="Rasa Light"/>
                <a:sym typeface="Rasa Ligh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24242"/>
                </a:solidFill>
                <a:latin typeface="Rasa Light"/>
                <a:ea typeface="Rasa Light"/>
                <a:cs typeface="Rasa Light"/>
                <a:sym typeface="Rasa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625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9B779E-A01C-4C13-B758-F26ACA90E32F}"/>
              </a:ext>
            </a:extLst>
          </p:cNvPr>
          <p:cNvSpPr/>
          <p:nvPr/>
        </p:nvSpPr>
        <p:spPr>
          <a:xfrm>
            <a:off x="1991544" y="1628800"/>
            <a:ext cx="82296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13319" name="Прямоугольник 3">
            <a:extLst>
              <a:ext uri="{FF2B5EF4-FFF2-40B4-BE49-F238E27FC236}">
                <a16:creationId xmlns:a16="http://schemas.microsoft.com/office/drawing/2014/main" id="{CB3A1139-8DA2-45CD-B3C8-70603709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79" y="2226907"/>
            <a:ext cx="5660572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Посысоев Олег Николаевич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психологических наук,  гештальт-терапевт, профессор кафедры инклюзивного образования Института развития образования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>
              <a:latin typeface="Century Gothic" pitchFamily="34" charset="0"/>
              <a:cs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8990C3-462A-4AC3-B082-CD573B08E1C9}"/>
              </a:ext>
            </a:extLst>
          </p:cNvPr>
          <p:cNvSpPr/>
          <p:nvPr/>
        </p:nvSpPr>
        <p:spPr>
          <a:xfrm>
            <a:off x="1101012" y="1090191"/>
            <a:ext cx="10232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жизнестойкости в ситуации инноваций</a:t>
            </a:r>
          </a:p>
        </p:txBody>
      </p:sp>
      <p:pic>
        <p:nvPicPr>
          <p:cNvPr id="7" name="Google Shape;173;p18">
            <a:extLst>
              <a:ext uri="{FF2B5EF4-FFF2-40B4-BE49-F238E27FC236}">
                <a16:creationId xmlns:a16="http://schemas.microsoft.com/office/drawing/2014/main" id="{0C6B59CD-9FF7-4283-9B79-807D854E36F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0243" y="2226907"/>
            <a:ext cx="1968587" cy="2938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87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9CBDB-2289-4AF8-9053-6262C2A2B07D}"/>
              </a:ext>
            </a:extLst>
          </p:cNvPr>
          <p:cNvSpPr txBox="1"/>
          <p:nvPr/>
        </p:nvSpPr>
        <p:spPr>
          <a:xfrm>
            <a:off x="391886" y="1300065"/>
            <a:ext cx="714724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Жизнестойкость: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chemeClr val="accent3"/>
              </a:solidFill>
            </a:endParaRPr>
          </a:p>
          <a:p>
            <a:pPr marL="958825" indent="-372524">
              <a:buClr>
                <a:srgbClr val="666666"/>
              </a:buClr>
              <a:buSzPts val="1700"/>
              <a:buFont typeface="Rasa"/>
              <a:buChar char="-"/>
            </a:pP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</a:t>
            </a:r>
            <a:r>
              <a:rPr lang="ru-RU" sz="20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стресса из </a:t>
            </a:r>
            <a:r>
              <a:rPr lang="ru-RU" sz="20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катастрофы в возможности для развития</a:t>
            </a:r>
            <a:r>
              <a:rPr lang="ru-RU" sz="2000" b="1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i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Мадди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58825" indent="-228594">
              <a:buClr>
                <a:srgbClr val="000000"/>
              </a:buClr>
              <a:buSzPts val="1800"/>
            </a:pPr>
            <a:endParaRPr lang="ru-RU" sz="20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8825" indent="-372524">
              <a:buClr>
                <a:srgbClr val="000000"/>
              </a:buClr>
              <a:buSzPts val="1700"/>
              <a:buFont typeface="Verdana"/>
              <a:buChar char="-"/>
            </a:pP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убеждений о себе, мире, отношениях с ним, которые позволяют </a:t>
            </a:r>
            <a:r>
              <a:rPr lang="ru-RU" sz="20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нарастить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 и эффективность деятельности в условиях стресса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3E01EA-B832-40C0-9537-0C33A5CA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135" y="1225420"/>
            <a:ext cx="3971925" cy="5066717"/>
          </a:xfrm>
          <a:prstGeom prst="rect">
            <a:avLst/>
          </a:prstGeom>
        </p:spPr>
      </p:pic>
      <p:pic>
        <p:nvPicPr>
          <p:cNvPr id="1028" name="Picture 4" descr="рост деревьев в природе и красивое утро - развитие стоковые фото и изображения">
            <a:extLst>
              <a:ext uri="{FF2B5EF4-FFF2-40B4-BE49-F238E27FC236}">
                <a16:creationId xmlns:a16="http://schemas.microsoft.com/office/drawing/2014/main" id="{382C4B7E-E964-4F74-907C-CDC78406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24" y="4211022"/>
            <a:ext cx="58293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4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891386" y="790447"/>
            <a:ext cx="7657465" cy="49763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3970" indent="-274320">
              <a:spcBef>
                <a:spcPts val="105"/>
              </a:spcBef>
              <a:buSzPct val="72500"/>
              <a:buFont typeface="Cambria"/>
              <a:buChar char="⦿"/>
              <a:tabLst>
                <a:tab pos="286385" algn="l"/>
                <a:tab pos="287655" algn="l"/>
              </a:tabLst>
            </a:pPr>
            <a:r>
              <a:rPr lang="ru-RU" sz="2000" b="1" dirty="0">
                <a:solidFill>
                  <a:srgbClr val="073D86"/>
                </a:solidFill>
                <a:latin typeface="Trebuchet MS"/>
                <a:cs typeface="Trebuchet MS"/>
              </a:rPr>
              <a:t>КОМПОНЕНТЫ ЖИЗНЕСТОЙКОСТИ</a:t>
            </a:r>
          </a:p>
          <a:p>
            <a:pPr marL="286385" marR="13970" indent="-274320">
              <a:spcBef>
                <a:spcPts val="105"/>
              </a:spcBef>
              <a:buSzPct val="72500"/>
              <a:buFont typeface="Cambria"/>
              <a:buChar char="⦿"/>
              <a:tabLst>
                <a:tab pos="286385" algn="l"/>
                <a:tab pos="287655" algn="l"/>
              </a:tabLst>
            </a:pPr>
            <a:endParaRPr lang="ru-RU" sz="2000" dirty="0">
              <a:solidFill>
                <a:srgbClr val="073D86"/>
              </a:solidFill>
              <a:latin typeface="Trebuchet MS"/>
              <a:cs typeface="Trebuchet MS"/>
            </a:endParaRPr>
          </a:p>
          <a:p>
            <a:pPr marL="286385" marR="13970" indent="-274320">
              <a:spcBef>
                <a:spcPts val="105"/>
              </a:spcBef>
              <a:buSzPct val="72500"/>
              <a:buFont typeface="Cambria"/>
              <a:buChar char="⦿"/>
              <a:tabLst>
                <a:tab pos="286385" algn="l"/>
                <a:tab pos="287655" algn="l"/>
              </a:tabLst>
            </a:pPr>
            <a:r>
              <a:rPr sz="2000" dirty="0">
                <a:solidFill>
                  <a:srgbClr val="073D86"/>
                </a:solidFill>
                <a:latin typeface="Trebuchet MS"/>
                <a:cs typeface="Trebuchet MS"/>
              </a:rPr>
              <a:t>	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Вовлеченность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(commitment)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терять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интереса,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-228600">
              <a:spcBef>
                <a:spcPts val="500"/>
              </a:spcBef>
              <a:buClr>
                <a:srgbClr val="A4D028"/>
              </a:buClr>
              <a:buSzPct val="80555"/>
              <a:buFont typeface="Cambria"/>
              <a:buChar char="◾"/>
              <a:tabLst>
                <a:tab pos="53340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интерес?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110489" indent="-274320">
              <a:spcBef>
                <a:spcPts val="590"/>
              </a:spcBef>
              <a:buSzPct val="72500"/>
              <a:buFont typeface="Cambria"/>
              <a:buChar char="⦿"/>
              <a:tabLst>
                <a:tab pos="286385" algn="l"/>
                <a:tab pos="287655" algn="l"/>
              </a:tabLst>
            </a:pPr>
            <a:r>
              <a:rPr lang="ru-RU" sz="2000" dirty="0">
                <a:solidFill>
                  <a:srgbClr val="073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lang="ru-RU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бороться,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повлиять</a:t>
            </a:r>
            <a:r>
              <a:rPr lang="ru-RU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-228600">
              <a:spcBef>
                <a:spcPts val="509"/>
              </a:spcBef>
              <a:buClr>
                <a:srgbClr val="A4D028"/>
              </a:buClr>
              <a:buSzPct val="80555"/>
              <a:buFont typeface="Cambria"/>
              <a:buChar char="◾"/>
              <a:tabLst>
                <a:tab pos="53340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сделать.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-228600">
              <a:spcBef>
                <a:spcPts val="495"/>
              </a:spcBef>
              <a:buClr>
                <a:srgbClr val="A4D028"/>
              </a:buClr>
              <a:buSzPct val="80555"/>
              <a:buFont typeface="Cambria"/>
              <a:buChar char="◾"/>
              <a:tabLst>
                <a:tab pos="5334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</a:t>
            </a:r>
            <a:r>
              <a:rPr lang="ru-RU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5080" indent="-274320">
              <a:spcBef>
                <a:spcPts val="595"/>
              </a:spcBef>
              <a:buSzPct val="72500"/>
              <a:buFont typeface="Cambria"/>
              <a:buChar char="⦿"/>
              <a:tabLst>
                <a:tab pos="286385" algn="l"/>
                <a:tab pos="287655" algn="l"/>
              </a:tabLst>
            </a:pPr>
            <a:r>
              <a:rPr sz="2000" dirty="0">
                <a:solidFill>
                  <a:srgbClr val="073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  <a:r>
              <a:rPr sz="20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(challenge)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уверенности,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обучиться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ошибках,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опыте.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-228600">
              <a:spcBef>
                <a:spcPts val="509"/>
              </a:spcBef>
              <a:buClr>
                <a:srgbClr val="A4D028"/>
              </a:buClr>
              <a:buSzPct val="80555"/>
              <a:buFont typeface="Cambria"/>
              <a:buChar char="◾"/>
              <a:tabLst>
                <a:tab pos="53340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извлечь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опыта,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-228600">
              <a:spcBef>
                <a:spcPts val="509"/>
              </a:spcBef>
              <a:buClr>
                <a:srgbClr val="A4D028"/>
              </a:buClr>
              <a:buSzPct val="80555"/>
              <a:buFont typeface="Cambria"/>
              <a:buChar char="◾"/>
              <a:tabLst>
                <a:tab pos="53340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5562600" y="6417085"/>
            <a:ext cx="4114800" cy="24365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970">
              <a:lnSpc>
                <a:spcPts val="1920"/>
              </a:lnSpc>
            </a:pPr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Как развивать жизнестойкость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1393100" y="2500733"/>
            <a:ext cx="2668000" cy="3780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ru-RU" sz="1467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Вовлеченность</a:t>
            </a:r>
            <a:endParaRPr sz="1467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1"/>
          </p:nvPr>
        </p:nvSpPr>
        <p:spPr>
          <a:xfrm>
            <a:off x="563400" y="1356967"/>
            <a:ext cx="11017600" cy="7636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133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Посмотрите на вопросы для развития жизнестойкости. Вспомните какую-нибудь ситуацию угрозы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133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или давления, из которой вы смогли мужественно выйти, и ответьте на вопросы</a:t>
            </a:r>
            <a:r>
              <a:rPr lang="ru-RU" sz="13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ru-RU" sz="1333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3339667" y="2500733"/>
            <a:ext cx="7236400" cy="4424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467" dirty="0">
                <a:latin typeface="Arial"/>
                <a:ea typeface="Arial"/>
                <a:cs typeface="Arial"/>
                <a:sym typeface="Arial"/>
              </a:rPr>
              <a:t>- Где мой интерес? Чего я хочу на самом деле?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3339667" y="3053100"/>
            <a:ext cx="8241200" cy="14344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1467" dirty="0">
                <a:latin typeface="Arial"/>
                <a:ea typeface="Arial"/>
                <a:cs typeface="Arial"/>
                <a:sym typeface="Arial"/>
              </a:rPr>
              <a:t>- Я могу что-то сделать, пусть даже что-то небольшое? Что?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67" dirty="0">
                <a:latin typeface="Arial"/>
                <a:ea typeface="Arial"/>
                <a:cs typeface="Arial"/>
                <a:sym typeface="Arial"/>
              </a:rPr>
              <a:t>- Как я пойму, что у меня получилось? 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(оценка результата/усилия/переживания/полученного опыта)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sz="14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1"/>
          </p:nvPr>
        </p:nvSpPr>
        <p:spPr>
          <a:xfrm>
            <a:off x="1393100" y="3081717"/>
            <a:ext cx="2668000" cy="3780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ru-RU" sz="1467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Контроль</a:t>
            </a:r>
            <a:endParaRPr sz="1467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3284376" y="4150667"/>
            <a:ext cx="8296491" cy="1926672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67" dirty="0">
                <a:latin typeface="Arial"/>
                <a:ea typeface="Arial"/>
                <a:cs typeface="Arial"/>
                <a:sym typeface="Arial"/>
              </a:rPr>
              <a:t>Я могу извлечь знания из своего опыта. Какие?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67" dirty="0">
                <a:latin typeface="Arial"/>
                <a:ea typeface="Arial"/>
                <a:cs typeface="Arial"/>
                <a:sym typeface="Arial"/>
              </a:rPr>
              <a:t>- Чему я научился? Насколько это было полезно (0-100%)? 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67" dirty="0">
                <a:latin typeface="Arial"/>
                <a:ea typeface="Arial"/>
                <a:cs typeface="Arial"/>
                <a:sym typeface="Arial"/>
              </a:rPr>
              <a:t>- Какой мог бы быть следующий шаг?   Развитие принятия риска – отношение к неизбежным изменениям как к вызову и возможности для роста, а не как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67" dirty="0">
                <a:latin typeface="Arial"/>
                <a:ea typeface="Arial"/>
                <a:cs typeface="Arial"/>
                <a:sym typeface="Arial"/>
              </a:rPr>
              <a:t>к угрозе безопасности и стабильности.</a:t>
            </a:r>
            <a:endParaRPr sz="14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1393100" y="4150651"/>
            <a:ext cx="2668000" cy="378000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ru-RU" sz="146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Принятие риска</a:t>
            </a:r>
            <a:endParaRPr sz="1467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927" y="179544"/>
            <a:ext cx="601133" cy="6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5D0077-DB51-470C-BF63-EA90212B8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47" y="907578"/>
            <a:ext cx="3245053" cy="20153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oogle Shape;234;p27"/>
          <p:cNvGraphicFramePr/>
          <p:nvPr/>
        </p:nvGraphicFramePr>
        <p:xfrm>
          <a:off x="1744869" y="1209736"/>
          <a:ext cx="8702266" cy="477083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51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1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0" i="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Ж</a:t>
                      </a:r>
                      <a:r>
                        <a:rPr lang="ru-RU" sz="2400" b="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изнестойкость</a:t>
                      </a:r>
                      <a:endParaRPr sz="25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B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i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asa Medium"/>
                        <a:buNone/>
                      </a:pPr>
                      <a:r>
                        <a:rPr lang="ru-RU" sz="2400" b="0" i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</a:t>
                      </a:r>
                      <a:r>
                        <a:rPr lang="ru-RU" sz="2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нтижизнестойкость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>
                    <a:lnL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i="0" u="none" strike="noStrike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Вовлеченность</a:t>
                      </a:r>
                      <a:endParaRPr sz="2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i="0" u="none" strike="noStrike" dirty="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Активность, интерес, следование за ценностями</a:t>
                      </a:r>
                      <a:endParaRPr sz="2100" dirty="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i="0" u="none" strike="noStrike" dirty="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Пассивность</a:t>
                      </a:r>
                      <a:endParaRPr sz="2100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Подавление, избегание проблем</a:t>
                      </a:r>
                      <a:endParaRPr sz="2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i="0" u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Контроль</a:t>
                      </a:r>
                      <a:endParaRPr sz="2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Ощущение контроля, влияния на происходящее в жизни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i="0" u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Бессилие</a:t>
                      </a:r>
                      <a:endParaRPr sz="21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ощущения контроля, «выученная беспомощность»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i="0" u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Принятие риска</a:t>
                      </a:r>
                      <a:endParaRPr sz="2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Готовность обучаться на своих ошибках и опыте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i="0" u="none" strike="noStrike" dirty="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Опрометчивость</a:t>
                      </a:r>
                      <a:endParaRPr sz="2100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Авантюризм, безрассудство</a:t>
                      </a:r>
                      <a:endParaRPr sz="2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0" marR="1270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763" y="0"/>
            <a:ext cx="601133" cy="6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EDC4E-66E7-4E90-9389-A68AC749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направлена психологическая помощь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b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NotoSans"/>
              </a:rPr>
              <a:t> -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7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границ, умение отстаивать собственные интересы и вовремя говорить людям "нет", не испытывая при этом угрызений совести;</a:t>
            </a:r>
            <a:b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восстановление смыслов</a:t>
            </a:r>
            <a:b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формирование умения отличать первостепенные задачи от всех остальных;</a:t>
            </a:r>
            <a:b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На разделение окружения по сферам общения "ближе-дальше", чтобы в период восстановления поддерживать связь с теми, с кем действительно хочется. </a:t>
            </a:r>
            <a:b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На работу с детскими страхами и установками, которые часто неосознанно мешают во взрослой жизни.</a:t>
            </a:r>
            <a:br>
              <a:rPr lang="ru-RU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3129B-30AA-4E9E-89EA-9289D665E4D7}"/>
              </a:ext>
            </a:extLst>
          </p:cNvPr>
          <p:cNvSpPr txBox="1"/>
          <p:nvPr/>
        </p:nvSpPr>
        <p:spPr>
          <a:xfrm>
            <a:off x="372793" y="799422"/>
            <a:ext cx="15746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32901-0569-44B3-A94B-F23A5B30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70" y="708614"/>
            <a:ext cx="2857500" cy="16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EDE6E2-DEDB-4A6B-AA00-2C2A5641C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12" y="5095414"/>
            <a:ext cx="2485836" cy="20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470</Words>
  <Application>Microsoft Office PowerPoint</Application>
  <PresentationFormat>Широкоэкранный</PresentationFormat>
  <Paragraphs>50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Century Gothic</vt:lpstr>
      <vt:lpstr>NotoSans</vt:lpstr>
      <vt:lpstr>Rasa</vt:lpstr>
      <vt:lpstr>Rasa Light</vt:lpstr>
      <vt:lpstr>Rasa Medium</vt:lpstr>
      <vt:lpstr>Times New Roman</vt:lpstr>
      <vt:lpstr>Trebuchet MS</vt:lpstr>
      <vt:lpstr>Verdana</vt:lpstr>
      <vt:lpstr>Wingdings</vt:lpstr>
      <vt:lpstr>Тема Office</vt:lpstr>
      <vt:lpstr>Тема презентации Вклад в будущее</vt:lpstr>
      <vt:lpstr>Презентация PowerPoint</vt:lpstr>
      <vt:lpstr>Презентация PowerPoint</vt:lpstr>
      <vt:lpstr>Презентация PowerPoint</vt:lpstr>
      <vt:lpstr>Как развивать жизнестойкость</vt:lpstr>
      <vt:lpstr>Презентация PowerPoint</vt:lpstr>
      <vt:lpstr>           На что направлена психологическая помощь     -на распознавание границ, умение отстаивать собственные интересы и вовремя говорить людям "нет", не испытывая при этом угрызений совести; - На восстановление смыслов - На формирование умения отличать первостепенные задачи от всех остальных;  - На разделение окружения по сферам общения "ближе-дальше", чтобы в период восстановления поддерживать связь с теми, с кем действительно хочется.   - На работу с детскими страхами и установками, которые часто неосознанно мешают во взрослой жизни.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45</cp:revision>
  <dcterms:created xsi:type="dcterms:W3CDTF">2022-04-03T16:26:52Z</dcterms:created>
  <dcterms:modified xsi:type="dcterms:W3CDTF">2023-11-30T09:21:01Z</dcterms:modified>
</cp:coreProperties>
</file>