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/>
    <p:restoredTop sz="94604"/>
  </p:normalViewPr>
  <p:slideViewPr>
    <p:cSldViewPr snapToGrid="0" snapToObjects="1">
      <p:cViewPr varScale="1">
        <p:scale>
          <a:sx n="74" d="100"/>
          <a:sy n="74" d="100"/>
        </p:scale>
        <p:origin x="-738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76348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>
            <a:spLocks noGrp="1"/>
          </p:cNvSpPr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311901" y="9270999"/>
            <a:ext cx="374905" cy="35560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«Место ввода цитаты»."/>
          <p:cNvSpPr>
            <a:spLocks noGrp="1"/>
          </p:cNvSpPr>
          <p:nvPr>
            <p:ph type="body" sz="quarter" idx="13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4" name="— Иван Арсентьев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— Иван Арсентьев</a:t>
            </a:r>
          </a:p>
        </p:txBody>
      </p:sp>
      <p:sp>
        <p:nvSpPr>
          <p:cNvPr id="95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Текст заголовка</a:t>
            </a:r>
          </a:p>
        </p:txBody>
      </p:sp>
      <p:sp>
        <p:nvSpPr>
          <p:cNvPr id="31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Текст заголовка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iff"/><Relationship Id="rId5" Type="http://schemas.openxmlformats.org/officeDocument/2006/relationships/image" Target="../media/image19.jpeg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Дошкольный педагог: в поисках ресурса"/>
          <p:cNvSpPr>
            <a:spLocks noGrp="1"/>
          </p:cNvSpPr>
          <p:nvPr>
            <p:ph type="ctrTitle"/>
          </p:nvPr>
        </p:nvSpPr>
        <p:spPr>
          <a:xfrm>
            <a:off x="1407286" y="844367"/>
            <a:ext cx="10464801" cy="2794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8930"/>
            </a:lvl1pPr>
          </a:lstStyle>
          <a:p>
            <a:r>
              <a:rPr dirty="0"/>
              <a:t>Дошкольный педагог: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dirty="0" smtClean="0"/>
              <a:t>в </a:t>
            </a:r>
            <a:r>
              <a:rPr dirty="0"/>
              <a:t>поисках ресурса</a:t>
            </a:r>
          </a:p>
        </p:txBody>
      </p:sp>
      <p:sp>
        <p:nvSpPr>
          <p:cNvPr id="120" name="Вера Селиверстова…"/>
          <p:cNvSpPr>
            <a:spLocks noGrp="1"/>
          </p:cNvSpPr>
          <p:nvPr>
            <p:ph type="subTitle" sz="quarter" idx="1"/>
          </p:nvPr>
        </p:nvSpPr>
        <p:spPr>
          <a:xfrm>
            <a:off x="1270000" y="4241799"/>
            <a:ext cx="10464801" cy="1270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08940">
              <a:defRPr sz="2800"/>
            </a:pPr>
            <a:r>
              <a:t>Вера Селиверстова</a:t>
            </a:r>
          </a:p>
          <a:p>
            <a:pPr defTabSz="408940">
              <a:defRPr sz="2800"/>
            </a:pPr>
            <a:r>
              <a:t>Старший методист по дошкольному образованию </a:t>
            </a:r>
          </a:p>
          <a:p>
            <a:pPr defTabSz="408940">
              <a:defRPr sz="2800"/>
            </a:pPr>
            <a:r>
              <a:t>ОАНО «Школа и детский сад «Мир» Владимирская область</a:t>
            </a:r>
          </a:p>
        </p:txBody>
      </p:sp>
      <p:pic>
        <p:nvPicPr>
          <p:cNvPr id="121" name="pasted-image.tiff" descr="pasted-imag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202" y="6115232"/>
            <a:ext cx="4594396" cy="3063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Ребенок или педагог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Ребенок или педагог?</a:t>
            </a:r>
          </a:p>
        </p:txBody>
      </p:sp>
      <p:sp>
        <p:nvSpPr>
          <p:cNvPr id="124" name="Объект или субъект?…"/>
          <p:cNvSpPr>
            <a:spLocks noGrp="1"/>
          </p:cNvSpPr>
          <p:nvPr>
            <p:ph type="body" sz="half" idx="1"/>
          </p:nvPr>
        </p:nvSpPr>
        <p:spPr>
          <a:xfrm>
            <a:off x="358915" y="3161203"/>
            <a:ext cx="9175787" cy="542224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609600" indent="-609600" defTabSz="560831">
              <a:spcBef>
                <a:spcPts val="4000"/>
              </a:spcBef>
              <a:buBlip>
                <a:blip r:embed="rId2"/>
              </a:buBlip>
              <a:defRPr sz="4416"/>
            </a:pPr>
            <a:r>
              <a:t>Объект или субъект?</a:t>
            </a:r>
          </a:p>
          <a:p>
            <a:pPr marL="609600" indent="-609600" defTabSz="560831">
              <a:spcBef>
                <a:spcPts val="4000"/>
              </a:spcBef>
              <a:buBlip>
                <a:blip r:embed="rId2"/>
              </a:buBlip>
              <a:defRPr sz="4416"/>
            </a:pPr>
            <a:r>
              <a:t>Эмоциональный комфорт</a:t>
            </a:r>
          </a:p>
          <a:p>
            <a:pPr marL="609600" indent="-609600" defTabSz="560831">
              <a:spcBef>
                <a:spcPts val="4000"/>
              </a:spcBef>
              <a:buBlip>
                <a:blip r:embed="rId2"/>
              </a:buBlip>
              <a:defRPr sz="4416"/>
            </a:pPr>
            <a:r>
              <a:t>Соучастие (совместное принятие решений и обсуждение)</a:t>
            </a:r>
          </a:p>
          <a:p>
            <a:pPr marL="609600" indent="-609600" defTabSz="560831">
              <a:spcBef>
                <a:spcPts val="4000"/>
              </a:spcBef>
              <a:buBlip>
                <a:blip r:embed="rId2"/>
              </a:buBlip>
              <a:defRPr sz="4416"/>
            </a:pPr>
            <a:r>
              <a:t>Индивидуальный подход   (личность и академические навыки)</a:t>
            </a:r>
          </a:p>
        </p:txBody>
      </p:sp>
      <p:pic>
        <p:nvPicPr>
          <p:cNvPr id="125" name="pasted-image.tiff" descr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043" y="2910101"/>
            <a:ext cx="3293572" cy="4881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Объект или субъект?…"/>
          <p:cNvSpPr>
            <a:spLocks noGrp="1"/>
          </p:cNvSpPr>
          <p:nvPr>
            <p:ph type="title"/>
          </p:nvPr>
        </p:nvSpPr>
        <p:spPr>
          <a:xfrm>
            <a:off x="1145193" y="-107938"/>
            <a:ext cx="10464801" cy="2438401"/>
          </a:xfrm>
          <a:prstGeom prst="rect">
            <a:avLst/>
          </a:prstGeom>
        </p:spPr>
        <p:txBody>
          <a:bodyPr/>
          <a:lstStyle/>
          <a:p>
            <a:r>
              <a:t>Объект или субъект?</a:t>
            </a:r>
          </a:p>
          <a:p>
            <a:pPr>
              <a:defRPr sz="3600"/>
            </a:pPr>
            <a:r>
              <a:t>Ловушки руководителей</a:t>
            </a:r>
          </a:p>
        </p:txBody>
      </p:sp>
      <p:sp>
        <p:nvSpPr>
          <p:cNvPr id="128" name="Зачем соревнуетесь?…"/>
          <p:cNvSpPr>
            <a:spLocks noGrp="1"/>
          </p:cNvSpPr>
          <p:nvPr>
            <p:ph type="body" idx="1"/>
          </p:nvPr>
        </p:nvSpPr>
        <p:spPr>
          <a:xfrm>
            <a:off x="296512" y="1819610"/>
            <a:ext cx="10464801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3600"/>
            </a:pPr>
            <a:r>
              <a:t>Зачем соревнуетесь?</a:t>
            </a:r>
          </a:p>
          <a:p>
            <a:pPr>
              <a:buBlip>
                <a:blip r:embed="rId2"/>
              </a:buBlip>
              <a:defRPr sz="3600"/>
            </a:pPr>
            <a:r>
              <a:t>Наша команда лучше всех!</a:t>
            </a:r>
          </a:p>
          <a:p>
            <a:pPr>
              <a:buBlip>
                <a:blip r:embed="rId2"/>
              </a:buBlip>
              <a:defRPr sz="3600"/>
            </a:pPr>
            <a:r>
              <a:t>Погоня за современными гаджетами</a:t>
            </a:r>
          </a:p>
          <a:p>
            <a:pPr>
              <a:buBlip>
                <a:blip r:embed="rId2"/>
              </a:buBlip>
              <a:defRPr sz="3600"/>
            </a:pPr>
            <a:r>
              <a:t>Погоня за трендами и красивыми названиями</a:t>
            </a:r>
          </a:p>
          <a:p>
            <a:pPr>
              <a:buBlip>
                <a:blip r:embed="rId2"/>
              </a:buBlip>
              <a:defRPr sz="3600"/>
            </a:pPr>
            <a:r>
              <a:t>Погоня за количеством технологий</a:t>
            </a:r>
          </a:p>
        </p:txBody>
      </p:sp>
      <p:pic>
        <p:nvPicPr>
          <p:cNvPr id="129" name="pasted-image.tiff" descr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836" y="2132933"/>
            <a:ext cx="3657602" cy="243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tiff" descr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422" y="5021450"/>
            <a:ext cx="2045637" cy="2045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asted-image.tiff" descr="pasted-image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83" y="7517203"/>
            <a:ext cx="2366137" cy="1774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tiff" descr="pasted-image.tif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886" y="7926555"/>
            <a:ext cx="1392223" cy="1392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tiff" descr="pasted-image.tif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15" y="6848742"/>
            <a:ext cx="3311215" cy="3311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sted-image.tiff" descr="pasted-image.tif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024" y="7481531"/>
            <a:ext cx="2187040" cy="2045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Эмоциональный комфорт…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7000"/>
            </a:pPr>
            <a:r>
              <a:t>Эмоциональный комфорт</a:t>
            </a:r>
          </a:p>
          <a:p>
            <a:pPr>
              <a:defRPr sz="3600"/>
            </a:pPr>
            <a:r>
              <a:t>7 составляющих от А.Н. Якшиной</a:t>
            </a:r>
          </a:p>
        </p:txBody>
      </p:sp>
      <p:sp>
        <p:nvSpPr>
          <p:cNvPr id="137" name="Я могу доверять миру…"/>
          <p:cNvSpPr>
            <a:spLocks noGrp="1"/>
          </p:cNvSpPr>
          <p:nvPr>
            <p:ph type="body" idx="1"/>
          </p:nvPr>
        </p:nvSpPr>
        <p:spPr>
          <a:xfrm>
            <a:off x="471240" y="2768599"/>
            <a:ext cx="10464801" cy="5715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rPr dirty="0"/>
              <a:t>Я могу доверять миру</a:t>
            </a:r>
          </a:p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rPr dirty="0"/>
              <a:t>Все мои чувства важны</a:t>
            </a:r>
          </a:p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rPr dirty="0"/>
              <a:t>Мои границы уважают</a:t>
            </a:r>
          </a:p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rPr dirty="0"/>
              <a:t>Жизнь в садике предсказуема</a:t>
            </a:r>
          </a:p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rPr dirty="0"/>
              <a:t>Мне важна совместность с другими</a:t>
            </a:r>
          </a:p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rPr dirty="0"/>
              <a:t>Я могу влиять на то, что происходит</a:t>
            </a:r>
          </a:p>
          <a:p>
            <a:pPr marL="463550" indent="-463550" defTabSz="426466">
              <a:spcBef>
                <a:spcPts val="3000"/>
              </a:spcBef>
              <a:buBlip>
                <a:blip r:embed="rId2"/>
              </a:buBlip>
              <a:defRPr sz="3358"/>
            </a:pPr>
            <a:r>
              <a:rPr dirty="0"/>
              <a:t>Моя группа отражает меня</a:t>
            </a:r>
          </a:p>
        </p:txBody>
      </p:sp>
      <p:pic>
        <p:nvPicPr>
          <p:cNvPr id="138" name="pasted-image.tiff" descr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171" y="3268471"/>
            <a:ext cx="428625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Соучастие - совместное принятие решений и их обсуждение"/>
          <p:cNvSpPr>
            <a:spLocks noGrp="1"/>
          </p:cNvSpPr>
          <p:nvPr>
            <p:ph type="title"/>
          </p:nvPr>
        </p:nvSpPr>
        <p:spPr>
          <a:xfrm>
            <a:off x="1157674" y="41829"/>
            <a:ext cx="10464801" cy="24384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73201">
              <a:defRPr sz="5670"/>
            </a:lvl1pPr>
          </a:lstStyle>
          <a:p>
            <a:r>
              <a:t>Соучастие - совместное принятие решений и их обсуждение</a:t>
            </a:r>
          </a:p>
        </p:txBody>
      </p:sp>
      <p:sp>
        <p:nvSpPr>
          <p:cNvPr id="141" name="Детский совет - Педагогический круг…"/>
          <p:cNvSpPr>
            <a:spLocks noGrp="1"/>
          </p:cNvSpPr>
          <p:nvPr>
            <p:ph type="body" idx="1"/>
          </p:nvPr>
        </p:nvSpPr>
        <p:spPr>
          <a:xfrm>
            <a:off x="296512" y="1894957"/>
            <a:ext cx="10464801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Детский совет - Педагогический круг</a:t>
            </a:r>
          </a:p>
          <a:p>
            <a:pPr>
              <a:buBlip>
                <a:blip r:embed="rId2"/>
              </a:buBlip>
            </a:pPr>
            <a:r>
              <a:rPr dirty="0"/>
              <a:t>Выработка правил -Понятность решений</a:t>
            </a:r>
          </a:p>
          <a:p>
            <a:pPr>
              <a:buBlip>
                <a:blip r:embed="rId2"/>
              </a:buBlip>
            </a:pPr>
            <a:r>
              <a:rPr dirty="0"/>
              <a:t>Добровольное участие</a:t>
            </a:r>
          </a:p>
        </p:txBody>
      </p:sp>
      <p:pic>
        <p:nvPicPr>
          <p:cNvPr id="142" name="pasted-image.tiff" descr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485" y="5313365"/>
            <a:ext cx="5044057" cy="37642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Горизонтальное управление…"/>
          <p:cNvSpPr>
            <a:spLocks noGrp="1"/>
          </p:cNvSpPr>
          <p:nvPr>
            <p:ph type="title"/>
          </p:nvPr>
        </p:nvSpPr>
        <p:spPr>
          <a:xfrm>
            <a:off x="1867558" y="-638730"/>
            <a:ext cx="10180489" cy="3302001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dirty="0"/>
              <a:t>Горизонтальное управление</a:t>
            </a:r>
          </a:p>
          <a:p>
            <a:pPr>
              <a:defRPr sz="3600"/>
            </a:pPr>
            <a:r>
              <a:rPr dirty="0"/>
              <a:t>Соучаствующее проектирование</a:t>
            </a:r>
          </a:p>
          <a:p>
            <a:pPr>
              <a:defRPr sz="3600"/>
            </a:pPr>
            <a:r>
              <a:rPr dirty="0"/>
              <a:t>Саморазвивающееся педагогическое сообщество</a:t>
            </a:r>
          </a:p>
        </p:txBody>
      </p:sp>
      <p:sp>
        <p:nvSpPr>
          <p:cNvPr id="145" name="Когда взаимоотношения построены на общих договоренностях, сложно быть руководителем «над».…"/>
          <p:cNvSpPr>
            <a:spLocks noGrp="1"/>
          </p:cNvSpPr>
          <p:nvPr>
            <p:ph type="body" sz="half" idx="1"/>
          </p:nvPr>
        </p:nvSpPr>
        <p:spPr>
          <a:xfrm>
            <a:off x="381000" y="2870100"/>
            <a:ext cx="5867400" cy="56389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defTabSz="268731">
              <a:spcBef>
                <a:spcPts val="1900"/>
              </a:spcBef>
              <a:defRPr sz="2116"/>
            </a:pPr>
            <a:r>
              <a:rPr dirty="0"/>
              <a:t>Когда взаимоотношения построены на общих договоренностях, сложно быть руководителем «над». </a:t>
            </a:r>
          </a:p>
          <a:p>
            <a:pPr algn="just" defTabSz="268731">
              <a:spcBef>
                <a:spcPts val="1900"/>
              </a:spcBef>
              <a:defRPr sz="2116"/>
            </a:pPr>
            <a:r>
              <a:rPr dirty="0"/>
              <a:t>Можно быть «щитом», «жилеткой», соучастником, единомышленником, занудой, но все это - стоя рядом, «в одной шеренге». </a:t>
            </a:r>
          </a:p>
          <a:p>
            <a:pPr algn="just" defTabSz="268731">
              <a:spcBef>
                <a:spcPts val="1900"/>
              </a:spcBef>
              <a:defRPr sz="2116"/>
            </a:pPr>
            <a:r>
              <a:rPr dirty="0"/>
              <a:t>«Над» коллегами можно подняться скорее при внешней, угрожающей ситуации, когда нужно оценить масштаб грозящих последствий, потерь и нервотрепок; минимизировать проникновение негативных внешних воздействий в ритмичную жизнь детского сада.</a:t>
            </a:r>
          </a:p>
          <a:p>
            <a:pPr algn="just" defTabSz="268731">
              <a:spcBef>
                <a:spcPts val="1900"/>
              </a:spcBef>
              <a:defRPr sz="2116"/>
            </a:pPr>
            <a:r>
              <a:rPr dirty="0"/>
              <a:t>/Из опыта работы детского сада при школе самоопределения им. А.Н. Тубельского, г. Москва/</a:t>
            </a:r>
          </a:p>
        </p:txBody>
      </p:sp>
      <p:pic>
        <p:nvPicPr>
          <p:cNvPr id="146" name="pasted-image.tiff" descr="pasted-imag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502" y="3108059"/>
            <a:ext cx="6141725" cy="4097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Индивидуальный подход…"/>
          <p:cNvSpPr>
            <a:spLocks noGrp="1"/>
          </p:cNvSpPr>
          <p:nvPr>
            <p:ph type="title"/>
          </p:nvPr>
        </p:nvSpPr>
        <p:spPr>
          <a:xfrm>
            <a:off x="201066" y="466170"/>
            <a:ext cx="12827993" cy="24384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14781">
              <a:defRPr sz="5680"/>
            </a:pPr>
            <a:r>
              <a:t>Индивидуальный подход</a:t>
            </a:r>
          </a:p>
          <a:p>
            <a:pPr defTabSz="414781">
              <a:defRPr sz="5680"/>
            </a:pPr>
            <a:r>
              <a:t> (личность и академические навыки)</a:t>
            </a:r>
          </a:p>
          <a:p>
            <a:pPr defTabSz="414781">
              <a:defRPr sz="5680"/>
            </a:pPr>
            <a:r>
              <a:t>Благодаря или вопреки?</a:t>
            </a:r>
          </a:p>
        </p:txBody>
      </p:sp>
      <p:sp>
        <p:nvSpPr>
          <p:cNvPr id="149" name="Культурный уровень…"/>
          <p:cNvSpPr>
            <a:spLocks noGrp="1"/>
          </p:cNvSpPr>
          <p:nvPr>
            <p:ph type="body" sz="half" idx="1"/>
          </p:nvPr>
        </p:nvSpPr>
        <p:spPr>
          <a:xfrm>
            <a:off x="247467" y="3022749"/>
            <a:ext cx="8766560" cy="43718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dirty="0"/>
              <a:t>Культурный уровень</a:t>
            </a:r>
          </a:p>
          <a:p>
            <a:pPr>
              <a:buBlip>
                <a:blip r:embed="rId2"/>
              </a:buBlip>
            </a:pPr>
            <a:r>
              <a:rPr dirty="0"/>
              <a:t>Личностные особенности</a:t>
            </a:r>
          </a:p>
          <a:p>
            <a:pPr>
              <a:buBlip>
                <a:blip r:embed="rId2"/>
              </a:buBlip>
            </a:pPr>
            <a:r>
              <a:rPr dirty="0"/>
              <a:t>Профкомпетенции</a:t>
            </a:r>
          </a:p>
          <a:p>
            <a:pPr>
              <a:buBlip>
                <a:blip r:embed="rId2"/>
              </a:buBlip>
            </a:pPr>
            <a:r>
              <a:rPr dirty="0"/>
              <a:t>Мотивация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259" y="6900266"/>
            <a:ext cx="4169277" cy="2348476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974" y="6900266"/>
            <a:ext cx="3903313" cy="2395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9209" y="9463404"/>
            <a:ext cx="37093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ДС 23 г. Шуя Ивановская область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858585"/>
              </a:solidFill>
              <a:effectLst/>
              <a:uFillTx/>
              <a:sym typeface="Marker Felt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499" y="3337596"/>
            <a:ext cx="3530261" cy="26476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61017" y="9473663"/>
            <a:ext cx="3283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ДС </a:t>
            </a:r>
            <a:r>
              <a:rPr lang="ru-RU" sz="2000" dirty="0" err="1"/>
              <a:t>Журавушка</a:t>
            </a:r>
            <a:r>
              <a:rPr lang="ru-RU" sz="2000" dirty="0"/>
              <a:t> г. Красноярск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14027" y="6066521"/>
            <a:ext cx="277159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err="1" smtClean="0">
                <a:ln>
                  <a:noFill/>
                </a:ln>
                <a:solidFill>
                  <a:srgbClr val="858585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Каргопольские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858585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 Пестуньи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858585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Что почитать?"/>
          <p:cNvSpPr>
            <a:spLocks noGrp="1"/>
          </p:cNvSpPr>
          <p:nvPr>
            <p:ph type="title"/>
          </p:nvPr>
        </p:nvSpPr>
        <p:spPr>
          <a:xfrm>
            <a:off x="1706821" y="-307628"/>
            <a:ext cx="10464801" cy="2438401"/>
          </a:xfrm>
          <a:prstGeom prst="rect">
            <a:avLst/>
          </a:prstGeom>
        </p:spPr>
        <p:txBody>
          <a:bodyPr/>
          <a:lstStyle/>
          <a:p>
            <a:r>
              <a:t>Что почитать?</a:t>
            </a:r>
          </a:p>
        </p:txBody>
      </p:sp>
      <p:sp>
        <p:nvSpPr>
          <p:cNvPr id="153" name="1"/>
          <p:cNvSpPr>
            <a:spLocks noGrp="1"/>
          </p:cNvSpPr>
          <p:nvPr>
            <p:ph type="body" sz="quarter" idx="1"/>
          </p:nvPr>
        </p:nvSpPr>
        <p:spPr>
          <a:xfrm>
            <a:off x="1764544" y="8007337"/>
            <a:ext cx="714614" cy="476263"/>
          </a:xfrm>
          <a:prstGeom prst="rect">
            <a:avLst/>
          </a:prstGeom>
        </p:spPr>
        <p:txBody>
          <a:bodyPr/>
          <a:lstStyle>
            <a:lvl1pPr marL="177800" indent="-177800" defTabSz="233679">
              <a:spcBef>
                <a:spcPts val="1500"/>
              </a:spcBef>
              <a:buBlip>
                <a:blip r:embed="rId2"/>
              </a:buBlip>
              <a:defRPr sz="1440"/>
            </a:lvl1pPr>
          </a:lstStyle>
          <a:p>
            <a:r>
              <a:t>1</a:t>
            </a:r>
          </a:p>
        </p:txBody>
      </p:sp>
      <p:pic>
        <p:nvPicPr>
          <p:cNvPr id="154" name="pasted-image.tiff" descr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9744" y="5875397"/>
            <a:ext cx="2720627" cy="362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tiff" descr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190" y="1527337"/>
            <a:ext cx="2757735" cy="4064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WhatsApp Image 2022-05-22 at 23.38.50.jpeg" descr="WhatsApp Image 2022-05-22 at 23.38.50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209" y="1527337"/>
            <a:ext cx="2720627" cy="4064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tiff" descr="pasted-image.tif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761" y="1527337"/>
            <a:ext cx="2859278" cy="4064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tiff" descr="pasted-image.tif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30" y="5993021"/>
            <a:ext cx="2459385" cy="3392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tiff" descr="pasted-image.tif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372" y="5993021"/>
            <a:ext cx="2643316" cy="3392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1"/>
          <p:cNvSpPr>
            <a:spLocks noGrp="1"/>
          </p:cNvSpPr>
          <p:nvPr>
            <p:ph type="body" sz="quarter" idx="1"/>
          </p:nvPr>
        </p:nvSpPr>
        <p:spPr>
          <a:xfrm>
            <a:off x="1269999" y="4711821"/>
            <a:ext cx="10464801" cy="1270001"/>
          </a:xfrm>
          <a:prstGeom prst="rect">
            <a:avLst/>
          </a:prstGeom>
        </p:spPr>
        <p:txBody>
          <a:bodyPr/>
          <a:lstStyle/>
          <a:p>
            <a:r>
              <a:t>1</a:t>
            </a:r>
          </a:p>
        </p:txBody>
      </p:sp>
      <p:pic>
        <p:nvPicPr>
          <p:cNvPr id="162" name="pasted-image.tiff" descr="pasted-image.tiff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89049" y="667571"/>
            <a:ext cx="10426701" cy="6276522"/>
          </a:xfrm>
          <a:prstGeom prst="rect">
            <a:avLst/>
          </a:prstGeom>
        </p:spPr>
      </p:pic>
      <p:sp>
        <p:nvSpPr>
          <p:cNvPr id="163" name="Спасибо за внимание!"/>
          <p:cNvSpPr>
            <a:spLocks noGrp="1"/>
          </p:cNvSpPr>
          <p:nvPr>
            <p:ph type="title"/>
          </p:nvPr>
        </p:nvSpPr>
        <p:spPr>
          <a:xfrm>
            <a:off x="1394806" y="7153147"/>
            <a:ext cx="10464801" cy="1651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9215"/>
            </a:lvl1pPr>
          </a:lstStyle>
          <a:p>
            <a:r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277</Words>
  <Application>Microsoft Office PowerPoint</Application>
  <PresentationFormat>Произвольный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GraphPaper</vt:lpstr>
      <vt:lpstr>Дошкольный педагог:  в поисках ресурса</vt:lpstr>
      <vt:lpstr>Ребенок или педагог?</vt:lpstr>
      <vt:lpstr>Объект или субъект? Ловушки руководителей</vt:lpstr>
      <vt:lpstr>Эмоциональный комфорт 7 составляющих от А.Н. Якшиной</vt:lpstr>
      <vt:lpstr>Соучастие - совместное принятие решений и их обсуждение</vt:lpstr>
      <vt:lpstr>Горизонтальное управление Соучаствующее проектирование Саморазвивающееся педагогическое сообщество</vt:lpstr>
      <vt:lpstr>Индивидуальный подход  (личность и академические навыки) Благодаря или вопреки?</vt:lpstr>
      <vt:lpstr>Что почитать?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Дошкольный педагог: в поисках ресурса</dc:title>
  <cp:lastModifiedBy>Наталья Николаевна Новикова</cp:lastModifiedBy>
  <cp:revision>9</cp:revision>
  <dcterms:modified xsi:type="dcterms:W3CDTF">2022-05-25T12:13:55Z</dcterms:modified>
</cp:coreProperties>
</file>