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1" r:id="rId3"/>
    <p:sldId id="312" r:id="rId4"/>
    <p:sldId id="280" r:id="rId5"/>
    <p:sldId id="276" r:id="rId6"/>
    <p:sldId id="277" r:id="rId7"/>
    <p:sldId id="278" r:id="rId8"/>
    <p:sldId id="336" r:id="rId9"/>
    <p:sldId id="335" r:id="rId10"/>
    <p:sldId id="317" r:id="rId11"/>
    <p:sldId id="337" r:id="rId12"/>
    <p:sldId id="318" r:id="rId13"/>
    <p:sldId id="340" r:id="rId14"/>
    <p:sldId id="338" r:id="rId15"/>
    <p:sldId id="339" r:id="rId16"/>
    <p:sldId id="32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pic" idx="13"/>
          </p:nvPr>
        </p:nvSpPr>
        <p:spPr>
          <a:xfrm>
            <a:off x="-1" y="700716"/>
            <a:ext cx="9144001" cy="5456571"/>
          </a:xfrm>
          <a:prstGeom prst="rect">
            <a:avLst/>
          </a:prstGeom>
        </p:spPr>
        <p:txBody>
          <a:bodyPr lIns="80165" tIns="40082" rIns="80165" bIns="4008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9922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kd0.k@yandex.ru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.yar.ru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d0.k@yandex.r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arregion.ru/depts/dobr/docsDocuments/2021-07-20-prikaz-235_01-03-Kontseptsiya-DOO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arregion.ru/depts/dobr/docsDocuments/2021-07-22-prikaz-236_01-03-Polozhenie-RSOKDO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.yar.ru/fileadmin/iro/FIOKO-2022_dokum/2022-07-18_KDO_analit_otchet.DOC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79512" y="3122694"/>
            <a:ext cx="8712968" cy="1354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Тема</a:t>
            </a:r>
            <a:r>
              <a:rPr lang="ru-RU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</a:t>
            </a:r>
          </a:p>
          <a:p>
            <a:pPr algn="ctr"/>
            <a:r>
              <a:rPr lang="ru-RU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«Организация мониторинга качества дошкольного образования в ДОО Ярославской области в 2022 г.» </a:t>
            </a:r>
            <a:endParaRPr lang="ru-RU" sz="2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рамках мониторинга ФИОКО)</a:t>
            </a:r>
            <a:endParaRPr lang="ru-RU" sz="2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4" y="0"/>
            <a:ext cx="9060170" cy="112474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68382" y="1326995"/>
            <a:ext cx="5220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Межмуниципальный семинар </a:t>
            </a:r>
            <a:b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b="1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1487711" y="5589240"/>
            <a:ext cx="6181415" cy="100127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ГАУ ДПО ЯО ИРО</a:t>
            </a:r>
          </a:p>
          <a:p>
            <a:pPr marL="0" indent="0" algn="ctr">
              <a:buNone/>
            </a:pP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Кафедра дошкольного образования</a:t>
            </a:r>
          </a:p>
          <a:p>
            <a:pPr marL="0" indent="0" algn="ctr">
              <a:buNone/>
            </a:pP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 </a:t>
            </a:r>
            <a:r>
              <a:rPr lang="ru-RU" sz="1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Зятинина</a:t>
            </a: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Т.Н., Захарова Т.Н.</a:t>
            </a:r>
            <a:endPara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20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215493" y="44624"/>
            <a:ext cx="871378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altLang="ru-RU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Позиции оценивания в ДО </a:t>
            </a:r>
          </a:p>
          <a:p>
            <a:pPr algn="ctr">
              <a:defRPr/>
            </a:pPr>
            <a:r>
              <a:rPr lang="ru-RU" altLang="ru-RU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рамках мониторинга -2022: </a:t>
            </a:r>
            <a:r>
              <a:rPr lang="ru-RU" altLang="ru-RU" sz="2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направлений</a:t>
            </a:r>
          </a:p>
        </p:txBody>
      </p:sp>
      <p:sp>
        <p:nvSpPr>
          <p:cNvPr id="5123" name="Прямоугольник 1"/>
          <p:cNvSpPr>
            <a:spLocks noChangeArrowheads="1"/>
          </p:cNvSpPr>
          <p:nvPr/>
        </p:nvSpPr>
        <p:spPr bwMode="auto">
          <a:xfrm>
            <a:off x="107504" y="1052736"/>
            <a:ext cx="8928992" cy="574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ru-RU" alt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ru-RU" alt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Содействие </a:t>
            </a:r>
            <a:r>
              <a:rPr lang="ru-RU" alt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региону в реализации мер, направленных на повышение</a:t>
            </a:r>
          </a:p>
          <a:p>
            <a:pPr algn="just" eaLnBrk="1" hangingPunct="1">
              <a:lnSpc>
                <a:spcPct val="120000"/>
              </a:lnSpc>
            </a:pPr>
            <a:r>
              <a:rPr lang="ru-RU" alt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качества  образовательных программ дошкольного образования </a:t>
            </a:r>
            <a:r>
              <a:rPr lang="ru-RU" alt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(в фокусе </a:t>
            </a:r>
            <a:r>
              <a:rPr lang="ru-RU" alt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внимания: </a:t>
            </a:r>
            <a:r>
              <a:rPr lang="ru-RU" alt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 </a:t>
            </a:r>
            <a:r>
              <a:rPr lang="ru-RU" alt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утверждения/внесения изменений в </a:t>
            </a:r>
            <a:r>
              <a:rPr lang="ru-RU" alt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ООП ДОО; наличие и содержание основных разделов ООП; наличие и содержание пункта «Развивающее оценивание качества образовательной деятельности по Программе»; наличие описания инструментария для внутренней оценки качества образования в ДОО (ВСОКО</a:t>
            </a:r>
            <a:r>
              <a:rPr lang="ru-RU" alt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); использование комплексных и парциальных программ при разработке ООП ДО; наличие РПВ и ее реализация в ДОО; </a:t>
            </a:r>
            <a:r>
              <a:rPr lang="ru-RU" altLang="ru-RU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реализация мер</a:t>
            </a:r>
            <a:r>
              <a:rPr lang="ru-RU" alt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направленных на повышение качества дошкольного образования по данному направлению в ДОО)</a:t>
            </a:r>
          </a:p>
          <a:p>
            <a:pPr algn="just" eaLnBrk="1" hangingPunct="1">
              <a:lnSpc>
                <a:spcPct val="120000"/>
              </a:lnSpc>
            </a:pPr>
            <a:endParaRPr lang="ru-RU" alt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lnSpc>
                <a:spcPct val="120000"/>
              </a:lnSpc>
            </a:pPr>
            <a:r>
              <a:rPr lang="ru-RU" alt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ru-RU" alt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Содействие региону в реализации мер, направленных на </a:t>
            </a:r>
            <a:r>
              <a:rPr lang="ru-RU" alt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профессиональное развитие </a:t>
            </a:r>
            <a:r>
              <a:rPr lang="ru-RU" alt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педагогических работников дошкольного </a:t>
            </a:r>
            <a:r>
              <a:rPr lang="ru-RU" alt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образования </a:t>
            </a:r>
            <a:r>
              <a:rPr lang="ru-RU" alt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(в фокусе внимания: уровень обеспеченности ДОО педагогическими работниками и учебно-вспомогательным персоналом, </a:t>
            </a:r>
            <a:r>
              <a:rPr lang="ru-RU" alt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повышение квалификации педагогических </a:t>
            </a:r>
            <a:r>
              <a:rPr lang="ru-RU" alt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работников по профильным вопросам; </a:t>
            </a:r>
            <a:r>
              <a:rPr lang="ru-RU" altLang="ru-RU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реализация мер</a:t>
            </a:r>
            <a:r>
              <a:rPr lang="ru-RU" alt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направленных на повышение качества дошкольного образования по данному направлению в ДОО</a:t>
            </a:r>
            <a:r>
              <a:rPr lang="ru-RU" alt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alt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70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Прямоугольник 1"/>
          <p:cNvSpPr>
            <a:spLocks noChangeArrowheads="1"/>
          </p:cNvSpPr>
          <p:nvPr/>
        </p:nvSpPr>
        <p:spPr bwMode="auto">
          <a:xfrm>
            <a:off x="107504" y="980728"/>
            <a:ext cx="8928992" cy="441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ru-RU" alt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ru-RU" alt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Содействие </a:t>
            </a:r>
            <a:r>
              <a:rPr lang="ru-RU" alt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региону в реализации мер, направленных на повышение </a:t>
            </a:r>
            <a:r>
              <a:rPr lang="ru-RU" alt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качества образовательных условий в дошкольных образовательных </a:t>
            </a:r>
            <a:r>
              <a:rPr lang="ru-RU" alt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организациях </a:t>
            </a:r>
            <a:r>
              <a:rPr lang="ru-RU" alt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(в фокусе внимания: </a:t>
            </a:r>
          </a:p>
          <a:p>
            <a:pPr marL="285750" indent="-285750" algn="just" eaLnBrk="1" hangingPunct="1">
              <a:lnSpc>
                <a:spcPct val="120000"/>
              </a:lnSpc>
              <a:buFontTx/>
              <a:buChar char="-"/>
            </a:pPr>
            <a:r>
              <a:rPr lang="ru-RU" alt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развивающая предметно-пространственная среда, а именно, соответствие РППС ДОО основным требованиям ФГОС ДО к ее организации: содержательная насыщенность, </a:t>
            </a:r>
            <a:r>
              <a:rPr lang="ru-RU" alt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трансформируемость</a:t>
            </a:r>
            <a:r>
              <a:rPr lang="ru-RU" alt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alt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полифункциональность</a:t>
            </a:r>
            <a:r>
              <a:rPr lang="ru-RU" alt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материалов, вариативность среды, доступность, безопасность)реализация мер, направленных на повышение качества дошкольного образования по данному направлению в ДОО; </a:t>
            </a:r>
          </a:p>
          <a:p>
            <a:pPr marL="285750" indent="-285750" algn="just" eaLnBrk="1" hangingPunct="1">
              <a:lnSpc>
                <a:spcPct val="120000"/>
              </a:lnSpc>
              <a:buFontTx/>
              <a:buChar char="-"/>
            </a:pPr>
            <a:r>
              <a:rPr lang="ru-RU" alt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психолого-педагогические условия в ДОО;</a:t>
            </a:r>
          </a:p>
          <a:p>
            <a:pPr marL="285750" indent="-285750" algn="just" eaLnBrk="1" hangingPunct="1">
              <a:lnSpc>
                <a:spcPct val="120000"/>
              </a:lnSpc>
              <a:buFontTx/>
              <a:buChar char="-"/>
            </a:pPr>
            <a:r>
              <a:rPr lang="ru-RU" alt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условия для осуществления присмотра, ухода и оздоровления детей в ДОО;</a:t>
            </a:r>
          </a:p>
          <a:p>
            <a:pPr marL="285750" indent="-285750" algn="just" eaLnBrk="1" hangingPunct="1">
              <a:lnSpc>
                <a:spcPct val="120000"/>
              </a:lnSpc>
              <a:buFontTx/>
              <a:buChar char="-"/>
            </a:pPr>
            <a:r>
              <a:rPr lang="ru-RU" altLang="ru-RU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реализация </a:t>
            </a:r>
            <a:r>
              <a:rPr lang="ru-RU" altLang="ru-RU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мер, </a:t>
            </a:r>
            <a:r>
              <a:rPr lang="ru-RU" alt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направленных на повышение качества дошкольного образования по данному направлению в </a:t>
            </a:r>
            <a:r>
              <a:rPr lang="ru-RU" alt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ДОО)</a:t>
            </a:r>
            <a:endParaRPr lang="ru-RU" alt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88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Прямоугольник 1"/>
          <p:cNvSpPr>
            <a:spLocks noChangeArrowheads="1"/>
          </p:cNvSpPr>
          <p:nvPr/>
        </p:nvSpPr>
        <p:spPr bwMode="auto">
          <a:xfrm>
            <a:off x="395536" y="764704"/>
            <a:ext cx="8345031" cy="574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ru-RU" alt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ru-RU" alt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alt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Содействие региону в реализации мер, направленных на повышение </a:t>
            </a:r>
            <a:r>
              <a:rPr lang="ru-RU" alt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качества дошкольного образования для детей с </a:t>
            </a:r>
            <a:r>
              <a:rPr lang="ru-RU" alt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ОВЗ </a:t>
            </a:r>
            <a:r>
              <a:rPr lang="ru-RU" alt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(в фокусе внимания – наличие и качество АООП ДО, наличие и качество условий для реализации АООП ДО</a:t>
            </a:r>
            <a:r>
              <a:rPr lang="ru-RU" alt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lang="ru-RU" alt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реализация инклюзивного подхода в ДОО; </a:t>
            </a:r>
            <a:r>
              <a:rPr lang="ru-RU" altLang="ru-RU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реализация </a:t>
            </a:r>
            <a:r>
              <a:rPr lang="ru-RU" altLang="ru-RU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</a:t>
            </a:r>
            <a:r>
              <a:rPr lang="ru-RU" alt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направленных на повышение качества дошкольного образования по данному направлению в </a:t>
            </a:r>
            <a:r>
              <a:rPr lang="ru-RU" alt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ДОО)</a:t>
            </a:r>
          </a:p>
          <a:p>
            <a:pPr algn="just" eaLnBrk="1" hangingPunct="1">
              <a:lnSpc>
                <a:spcPct val="120000"/>
              </a:lnSpc>
            </a:pPr>
            <a:endParaRPr lang="ru-RU" alt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lnSpc>
                <a:spcPct val="120000"/>
              </a:lnSpc>
            </a:pPr>
            <a:r>
              <a:rPr lang="ru-RU" alt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</a:t>
            </a:r>
            <a:r>
              <a:rPr lang="ru-RU" alt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Содействие региону в реализации мер, направленных на </a:t>
            </a:r>
            <a:r>
              <a:rPr lang="ru-RU" alt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механизмов управления качеством дошкольного </a:t>
            </a:r>
            <a:r>
              <a:rPr lang="ru-RU" alt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образования </a:t>
            </a:r>
            <a:r>
              <a:rPr lang="ru-RU" alt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(в фокусе внимания: наличие Программы развития в ДОО; наличие ВСОКО – т.е. наличие и доступность конкретных документов, в которых отражен инструментарий, процедуры, результаты ВСОКО; документально подтвержденное участие в инновационной деятельности; </a:t>
            </a:r>
            <a:r>
              <a:rPr lang="ru-RU" altLang="ru-RU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реализация мер</a:t>
            </a:r>
            <a:r>
              <a:rPr lang="ru-RU" alt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направленных на повышение качества дошкольного образования по данному направлению в ДОО)</a:t>
            </a:r>
          </a:p>
          <a:p>
            <a:pPr algn="just" eaLnBrk="1" hangingPunct="1">
              <a:lnSpc>
                <a:spcPct val="120000"/>
              </a:lnSpc>
            </a:pPr>
            <a:endParaRPr lang="ru-RU" alt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lnSpc>
                <a:spcPct val="120000"/>
              </a:lnSpc>
            </a:pPr>
            <a:endParaRPr lang="ru-RU" alt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99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33031" t="15964" r="34741" b="10205"/>
          <a:stretch/>
        </p:blipFill>
        <p:spPr bwMode="auto">
          <a:xfrm>
            <a:off x="1475656" y="836712"/>
            <a:ext cx="6336703" cy="59046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47518"/>
            <a:ext cx="3958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Иллюстрация из опросной формы: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1044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215492" y="332656"/>
            <a:ext cx="871378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altLang="ru-RU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ВНИМАНИЕ, ВАЖНО! </a:t>
            </a:r>
            <a:endParaRPr lang="ru-RU" altLang="ru-RU" sz="2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23" name="Прямоугольник 1"/>
          <p:cNvSpPr>
            <a:spLocks noChangeArrowheads="1"/>
          </p:cNvSpPr>
          <p:nvPr/>
        </p:nvSpPr>
        <p:spPr bwMode="auto">
          <a:xfrm>
            <a:off x="467544" y="1931348"/>
            <a:ext cx="8136904" cy="1569660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ru-RU" altLang="ru-RU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r>
              <a:rPr lang="ru-RU" alt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Необходимо указывать </a:t>
            </a:r>
            <a:r>
              <a:rPr lang="ru-RU" alt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меры</a:t>
            </a:r>
            <a:r>
              <a:rPr lang="ru-RU" alt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 повышению качества дошкольного образования, принятые </a:t>
            </a:r>
            <a:r>
              <a:rPr lang="ru-RU" alt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течение 2022 года </a:t>
            </a:r>
            <a:r>
              <a:rPr lang="ru-RU" alt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(по итогам мониторинга 2021 г., для преодоления выявленных дефицитов)</a:t>
            </a:r>
            <a:endParaRPr lang="ru-RU" alt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467544" y="3659540"/>
            <a:ext cx="8136904" cy="1569660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ru-RU" altLang="ru-RU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r>
              <a:rPr lang="ru-RU" alt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Указав принятые меры, необходимо в отдельную строчку опросной формы </a:t>
            </a:r>
            <a:r>
              <a:rPr lang="ru-RU" alt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прикрепить ссылку </a:t>
            </a:r>
            <a:r>
              <a:rPr lang="ru-RU" alt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страницу сайта ДОО/облако, где размещен документ или материал, подтверждающий принятие указанной меры</a:t>
            </a:r>
            <a:endParaRPr lang="ru-RU" alt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215492" y="188640"/>
            <a:ext cx="871378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altLang="ru-RU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ВНИМАНИЕ, ВАЖНО! </a:t>
            </a:r>
            <a:endParaRPr lang="ru-RU" altLang="ru-RU" sz="2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467544" y="836712"/>
            <a:ext cx="8136904" cy="1938992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ru-RU" altLang="ru-RU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r>
              <a:rPr lang="ru-RU" alt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Заполнять необходимо все поля формы, все вопросы, от первого до последнего вопроса, и только после полного заполнения всех полей – нажимать кнопку «Отправить». Пока не отправили – можно вернуться к предыдущим ответам и исправить. Как только отправили – исправить нельзя</a:t>
            </a:r>
            <a:endParaRPr lang="ru-RU" alt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467544" y="2930168"/>
            <a:ext cx="8136904" cy="1938992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ru-RU" altLang="ru-RU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r>
              <a:rPr lang="ru-RU" alt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Заполнять форму необходимо однократно, повторно по ссылке выходить и заполнять нельзя. В случае какого-то сбоя или ошибки при заполнении, необходимо согласовать с оператором </a:t>
            </a:r>
            <a:r>
              <a:rPr lang="ru-RU" alt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мониторинга </a:t>
            </a:r>
            <a:r>
              <a:rPr lang="ru-RU" alt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(кафедрой дошкольного образования ГАУ ДПО ЯО ИРО) вторую попытку заполнения формы </a:t>
            </a:r>
            <a:endParaRPr lang="ru-RU" alt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467544" y="5040210"/>
            <a:ext cx="8136904" cy="1569660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ru-RU" altLang="ru-RU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r>
              <a:rPr lang="ru-RU" alt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Связь с оператором мониторинга</a:t>
            </a:r>
            <a:r>
              <a:rPr lang="ru-RU" alt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alt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lnSpc>
                <a:spcPct val="120000"/>
              </a:lnSpc>
            </a:pPr>
            <a:r>
              <a:rPr lang="ru-RU" alt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по почте </a:t>
            </a:r>
            <a:r>
              <a:rPr lang="en-US" alt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kd0.k@yandex.ru</a:t>
            </a:r>
            <a:r>
              <a:rPr lang="en-US" alt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(0 – </a:t>
            </a:r>
            <a:r>
              <a:rPr lang="ru-RU" alt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это ноль) в любое время с пометкой «СРОЧНО! Мониторинг качества ДО-2022»</a:t>
            </a:r>
          </a:p>
          <a:p>
            <a:pPr algn="just" eaLnBrk="1" hangingPunct="1">
              <a:lnSpc>
                <a:spcPct val="120000"/>
              </a:lnSpc>
            </a:pPr>
            <a:r>
              <a:rPr lang="ru-RU" alt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по тел. 8(4852)23-09-34, с пн. по </a:t>
            </a:r>
            <a:r>
              <a:rPr lang="ru-RU" altLang="ru-RU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птн</a:t>
            </a:r>
            <a:r>
              <a:rPr lang="ru-RU" alt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с 9.00 до 16.00</a:t>
            </a:r>
            <a:endParaRPr lang="ru-RU" alt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2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125" y="2696062"/>
            <a:ext cx="7886700" cy="13844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Давайте работать вместе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ru-RU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 нас все получится! </a:t>
            </a:r>
            <a:endParaRPr lang="ru-RU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57250"/>
            <a:ext cx="798922" cy="798922"/>
          </a:xfrm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0" y="1543050"/>
            <a:ext cx="9144000" cy="35353"/>
          </a:xfrm>
          <a:prstGeom prst="line">
            <a:avLst/>
          </a:prstGeom>
          <a:ln w="114300" cmpd="tri">
            <a:solidFill>
              <a:srgbClr val="A32D35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82904" y="1114676"/>
            <a:ext cx="77700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dirty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</a:rPr>
              <a:t>Институт развития образования: Ваш профессиональный рост – наша работа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48487" y="4682783"/>
            <a:ext cx="361517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rgbClr val="A52C36"/>
                </a:solidFill>
              </a:rPr>
              <a:t>Контактная информация:</a:t>
            </a:r>
          </a:p>
          <a:p>
            <a:r>
              <a:rPr lang="ru-RU" sz="1500" b="1" dirty="0">
                <a:solidFill>
                  <a:srgbClr val="A52C36"/>
                </a:solidFill>
              </a:rPr>
              <a:t>Россия г. Ярославль, ул. Богдановича, 16 </a:t>
            </a:r>
          </a:p>
          <a:p>
            <a:r>
              <a:rPr lang="ru-RU" sz="1500" b="1" dirty="0">
                <a:solidFill>
                  <a:srgbClr val="A52C36"/>
                </a:solidFill>
              </a:rPr>
              <a:t>Сайт: </a:t>
            </a:r>
            <a:r>
              <a:rPr lang="en-US" sz="1500" b="1" dirty="0">
                <a:solidFill>
                  <a:srgbClr val="A32D35"/>
                </a:solidFill>
                <a:hlinkClick r:id="rId3"/>
              </a:rPr>
              <a:t>www.iro.yar.ru</a:t>
            </a:r>
            <a:endParaRPr lang="en-US" sz="1500" b="1" dirty="0">
              <a:solidFill>
                <a:srgbClr val="A32D35"/>
              </a:solidFill>
            </a:endParaRPr>
          </a:p>
          <a:p>
            <a:r>
              <a:rPr lang="en-US" sz="1500" b="1" dirty="0">
                <a:solidFill>
                  <a:srgbClr val="A52C36"/>
                </a:solidFill>
              </a:rPr>
              <a:t>E-mail</a:t>
            </a:r>
            <a:r>
              <a:rPr lang="ru-RU" sz="1500" b="1" dirty="0">
                <a:solidFill>
                  <a:srgbClr val="A52C36"/>
                </a:solidFill>
              </a:rPr>
              <a:t>: </a:t>
            </a:r>
            <a:r>
              <a:rPr lang="en-US" sz="1500" b="1" dirty="0">
                <a:solidFill>
                  <a:srgbClr val="A52C36"/>
                </a:solidFill>
                <a:hlinkClick r:id="rId4"/>
              </a:rPr>
              <a:t>kd0.k@yandex.ru</a:t>
            </a:r>
            <a:endParaRPr lang="ru-RU" sz="1500" b="1" dirty="0">
              <a:solidFill>
                <a:srgbClr val="A52C36"/>
              </a:solidFill>
            </a:endParaRPr>
          </a:p>
          <a:p>
            <a:endParaRPr lang="ru-RU" sz="1500" b="1" dirty="0">
              <a:solidFill>
                <a:srgbClr val="A52C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94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116940" y="188640"/>
            <a:ext cx="8919556" cy="660285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 algn="ctr">
              <a:buFont typeface="Arial" pitchFamily="34" charset="0"/>
              <a:buNone/>
            </a:pP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2296" indent="0" algn="ctr">
              <a:buFont typeface="Arial" pitchFamily="34" charset="0"/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вами сегодня:</a:t>
            </a:r>
          </a:p>
          <a:p>
            <a:pPr marL="82296" indent="0" algn="just">
              <a:buFont typeface="Arial" pitchFamily="34" charset="0"/>
              <a:buNone/>
            </a:pP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2296" indent="0" algn="just">
              <a:buFont typeface="Arial" pitchFamily="34" charset="0"/>
              <a:buNone/>
            </a:pP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Татьяна Николаевна Захарова, </a:t>
            </a:r>
          </a:p>
          <a:p>
            <a:pPr marL="82296" indent="0" algn="just">
              <a:buFont typeface="Arial" pitchFamily="34" charset="0"/>
              <a:buNone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заведующий кафедрой дошкольного образования ГАУ ДПО ЯО «Институт развития образования», кандидат педагогических наук, доцент, сертифицированный эксперт по оценке качества дошкольного образования МКДО (2019-2021 гг.), региональный эксперт 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ECERS-R</a:t>
            </a:r>
            <a:endParaRPr lang="ru-RU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2296" indent="0" algn="just">
              <a:buFont typeface="Arial" pitchFamily="34" charset="0"/>
              <a:buNone/>
            </a:pPr>
            <a:endParaRPr lang="ru-RU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2296" indent="0" algn="just">
              <a:buFont typeface="Arial" pitchFamily="34" charset="0"/>
              <a:buNone/>
            </a:pP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Татьяна Николаевна </a:t>
            </a:r>
            <a:r>
              <a:rPr lang="ru-RU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Зятинина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pPr marL="82296" indent="0" algn="just">
              <a:buFont typeface="Arial" pitchFamily="34" charset="0"/>
              <a:buNone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старший преподаватель кафедры дошкольного образования ГАУ ДПО ЯО «Институт развития образования», сертифицированный эксперт по оценке качества дошкольного образования МКДО (2019-2021 гг.)</a:t>
            </a:r>
          </a:p>
          <a:p>
            <a:pPr marL="82296" indent="0" algn="just">
              <a:buFont typeface="Arial" pitchFamily="34" charset="0"/>
              <a:buNone/>
            </a:pP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2296" indent="0" algn="just">
              <a:buFont typeface="Arial" pitchFamily="34" charset="0"/>
              <a:buNone/>
            </a:pP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2296" indent="0" algn="just">
              <a:buFont typeface="Arial" pitchFamily="34" charset="0"/>
              <a:buNone/>
            </a:pP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2296" indent="0" algn="just">
              <a:buFont typeface="Arial" pitchFamily="34" charset="0"/>
              <a:buNone/>
            </a:pP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2296" indent="0" algn="just">
              <a:buFont typeface="Arial" pitchFamily="34" charset="0"/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82296" indent="0" algn="just">
              <a:buFont typeface="Arial" pitchFamily="34" charset="0"/>
              <a:buNone/>
            </a:pP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2296" indent="0" algn="just">
              <a:buFont typeface="Arial" pitchFamily="34" charset="0"/>
              <a:buNone/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4712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107504" y="908720"/>
            <a:ext cx="8919556" cy="48245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 algn="ctr">
              <a:buFont typeface="Arial" pitchFamily="34" charset="0"/>
              <a:buNone/>
            </a:pP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2296" indent="0" algn="ctr">
              <a:buFont typeface="Arial" pitchFamily="34" charset="0"/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Обсудим:</a:t>
            </a:r>
          </a:p>
          <a:p>
            <a:pPr marL="82296" indent="0" algn="just">
              <a:buFont typeface="Arial" pitchFamily="34" charset="0"/>
              <a:buNone/>
            </a:pP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96646" indent="-514350" algn="just">
              <a:buAutoNum type="arabicPeriod"/>
            </a:pP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Особенности процедуры мониторинга качества дошкольного образования в ДОО Ярославской области в 2022 г. (в рамках мониторинга ФИОКО)</a:t>
            </a:r>
          </a:p>
          <a:p>
            <a:pPr marL="596646" indent="-514350" algn="just">
              <a:buAutoNum type="arabicPeriod"/>
            </a:pP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Особенности инструментария мониторинга и рекомендации по заполнению опросной формы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2296" indent="0" algn="just">
              <a:buFont typeface="Arial" pitchFamily="34" charset="0"/>
              <a:buNone/>
            </a:pP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2296" indent="0" algn="just">
              <a:buFont typeface="Arial" pitchFamily="34" charset="0"/>
              <a:buNone/>
            </a:pP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2296" indent="0" algn="just">
              <a:buFont typeface="Arial" pitchFamily="34" charset="0"/>
              <a:buNone/>
            </a:pP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2296" indent="0" algn="just">
              <a:buFont typeface="Arial" pitchFamily="34" charset="0"/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82296" indent="0" algn="just">
              <a:buFont typeface="Arial" pitchFamily="34" charset="0"/>
              <a:buNone/>
            </a:pP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2296" indent="0" algn="just">
              <a:buFont typeface="Arial" pitchFamily="34" charset="0"/>
              <a:buNone/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9033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2016224"/>
          </a:xfrm>
        </p:spPr>
        <p:txBody>
          <a:bodyPr>
            <a:noAutofit/>
          </a:bodyPr>
          <a:lstStyle/>
          <a:p>
            <a:r>
              <a:rPr lang="ru-RU" alt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Основание для проведения мониторинга качества дошкольного образования </a:t>
            </a:r>
            <a:br>
              <a:rPr lang="ru-RU" alt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образовательных организациях Ярославской области, реализующих программы дошкольного образования</a:t>
            </a:r>
            <a:endParaRPr lang="ru-RU" altLang="ru-R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>
          <a:xfrm>
            <a:off x="467544" y="2852936"/>
            <a:ext cx="8229600" cy="3168352"/>
          </a:xfrm>
        </p:spPr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r>
              <a:rPr lang="ru-RU" alt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 marL="0" indent="0" algn="just">
              <a:buFont typeface="Arial" charset="0"/>
              <a:buNone/>
            </a:pPr>
            <a:r>
              <a:rPr lang="ru-RU" alt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В соответствии с «Положением о региональном мониторинге качества дошкольного образования Ярославской  области», утвержденным </a:t>
            </a:r>
            <a:r>
              <a:rPr lang="ru-RU" alt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Приказом Департамента образования Ярославской области от 22.07.2021 №230/01-03,</a:t>
            </a:r>
            <a:r>
              <a:rPr lang="ru-RU" alt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Государственным автономным учреждением дополнительного профессионального образования Ярославской области  «Институт развития образования» проводит мониторинг качества дошкольного образования в ДОО Ярославской области </a:t>
            </a:r>
          </a:p>
        </p:txBody>
      </p:sp>
    </p:spTree>
    <p:extLst>
      <p:ext uri="{BB962C8B-B14F-4D97-AF65-F5344CB8AC3E}">
        <p14:creationId xmlns:p14="http://schemas.microsoft.com/office/powerpoint/2010/main" val="312660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ru-RU" altLang="ru-RU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Концепция региональной системы оценки качества дошкольного образования в Ярославской области</a:t>
            </a:r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0" t="15479" r="46886" b="6316"/>
          <a:stretch>
            <a:fillRect/>
          </a:stretch>
        </p:blipFill>
        <p:spPr>
          <a:xfrm>
            <a:off x="1115616" y="1260580"/>
            <a:ext cx="2951609" cy="510020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5" t="17239" r="46941" b="6107"/>
          <a:stretch/>
        </p:blipFill>
        <p:spPr bwMode="auto">
          <a:xfrm>
            <a:off x="5122012" y="1268760"/>
            <a:ext cx="2978380" cy="4795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5934669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Ссылка:   </a:t>
            </a:r>
            <a:r>
              <a:rPr lang="en-US" dirty="0" smtClean="0">
                <a:hlinkClick r:id="rId4"/>
              </a:rPr>
              <a:t>www.yarregion.ru/depts/dobr/docsDocuments/2021-07-20-prikaz-235_01-03-Kontseptsiya-DOO.pdf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739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507288" cy="1143000"/>
          </a:xfrm>
        </p:spPr>
        <p:txBody>
          <a:bodyPr>
            <a:noAutofit/>
          </a:bodyPr>
          <a:lstStyle/>
          <a:p>
            <a:r>
              <a:rPr lang="ru-RU" altLang="ru-RU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Положение о региональной системе оценки качества дошкольного образования в Ярославской области</a:t>
            </a:r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7" t="15804" r="46886" b="6641"/>
          <a:stretch>
            <a:fillRect/>
          </a:stretch>
        </p:blipFill>
        <p:spPr>
          <a:xfrm>
            <a:off x="1187624" y="1506822"/>
            <a:ext cx="3096344" cy="40440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9" t="16431" r="46599" b="5948"/>
          <a:stretch>
            <a:fillRect/>
          </a:stretch>
        </p:blipFill>
        <p:spPr bwMode="auto">
          <a:xfrm>
            <a:off x="5076056" y="1619231"/>
            <a:ext cx="3064261" cy="403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8498" y="5768389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Ссылка:  </a:t>
            </a:r>
            <a:r>
              <a:rPr lang="en-US" dirty="0" smtClean="0">
                <a:hlinkClick r:id="rId4"/>
              </a:rPr>
              <a:t>www.yarregion.ru/depts/dobr/docsDocuments/2021-07-22-prikaz-236_01-03-Polozhenie-RSOKDO.pdf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028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573" y="15219"/>
            <a:ext cx="8363272" cy="1143000"/>
          </a:xfrm>
        </p:spPr>
        <p:txBody>
          <a:bodyPr>
            <a:normAutofit/>
          </a:bodyPr>
          <a:lstStyle/>
          <a:p>
            <a:r>
              <a:rPr lang="ru-RU" altLang="ru-RU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Результаты  мониторинга ФИОКО - 2021 </a:t>
            </a:r>
            <a:br>
              <a:rPr lang="ru-RU" altLang="ru-RU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Ярославская область</a:t>
            </a: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6" t="14458" r="50679" b="5766"/>
          <a:stretch>
            <a:fillRect/>
          </a:stretch>
        </p:blipFill>
        <p:spPr bwMode="auto">
          <a:xfrm>
            <a:off x="1259632" y="1327474"/>
            <a:ext cx="3096344" cy="420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10" t="14590" r="9079" b="6783"/>
          <a:stretch>
            <a:fillRect/>
          </a:stretch>
        </p:blipFill>
        <p:spPr bwMode="auto">
          <a:xfrm>
            <a:off x="5220072" y="1337734"/>
            <a:ext cx="3096344" cy="3957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5900987"/>
            <a:ext cx="80652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Ссылка: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://www.iro.yar.ru/fileadmin/iro/FIOKO-2022_dokum/2022-07-18_KDO_analit_otchet.DOC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594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/>
          <p:nvPr/>
        </p:nvPicPr>
        <p:blipFill rotWithShape="1">
          <a:blip r:embed="rId2"/>
          <a:srcRect l="27900" t="64139" r="26563" b="11060"/>
          <a:stretch/>
        </p:blipFill>
        <p:spPr bwMode="auto">
          <a:xfrm>
            <a:off x="2843808" y="1124744"/>
            <a:ext cx="6048672" cy="17824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/>
          <p:cNvPicPr/>
          <p:nvPr/>
        </p:nvPicPr>
        <p:blipFill rotWithShape="1">
          <a:blip r:embed="rId2"/>
          <a:srcRect l="45056" t="33352" r="42116" b="40992"/>
          <a:stretch/>
        </p:blipFill>
        <p:spPr bwMode="auto">
          <a:xfrm>
            <a:off x="899592" y="2276872"/>
            <a:ext cx="1605136" cy="16561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236296" y="2843644"/>
            <a:ext cx="14945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29.04.2022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/>
          <p:nvPr/>
        </p:nvPicPr>
        <p:blipFill rotWithShape="1">
          <a:blip r:embed="rId3"/>
          <a:srcRect l="29182" t="64709" r="25281" b="14196"/>
          <a:stretch/>
        </p:blipFill>
        <p:spPr bwMode="auto">
          <a:xfrm>
            <a:off x="3059832" y="3355315"/>
            <a:ext cx="5384998" cy="15765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 flipV="1">
            <a:off x="3275856" y="4869160"/>
            <a:ext cx="5328592" cy="1096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5307262" y="4941168"/>
            <a:ext cx="34563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ред. от 29.04.2022 от 10.06.2022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23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79512" y="213568"/>
            <a:ext cx="8820150" cy="6455792"/>
            <a:chOff x="226378" y="380"/>
            <a:chExt cx="8820150" cy="6527800"/>
          </a:xfrm>
        </p:grpSpPr>
        <p:pic>
          <p:nvPicPr>
            <p:cNvPr id="18434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378" y="380"/>
              <a:ext cx="8820150" cy="652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437" name="Группа 12"/>
            <p:cNvGrpSpPr>
              <a:grpSpLocks/>
            </p:cNvGrpSpPr>
            <p:nvPr/>
          </p:nvGrpSpPr>
          <p:grpSpPr bwMode="auto">
            <a:xfrm>
              <a:off x="4726047" y="1796565"/>
              <a:ext cx="396875" cy="529168"/>
              <a:chOff x="3091501" y="380651"/>
              <a:chExt cx="396000" cy="396080"/>
            </a:xfrm>
          </p:grpSpPr>
          <p:sp>
            <p:nvSpPr>
              <p:cNvPr id="8" name="Овал 7"/>
              <p:cNvSpPr/>
              <p:nvPr/>
            </p:nvSpPr>
            <p:spPr>
              <a:xfrm>
                <a:off x="3091501" y="380651"/>
                <a:ext cx="396000" cy="396080"/>
              </a:xfrm>
              <a:prstGeom prst="ellipse">
                <a:avLst/>
              </a:prstGeom>
              <a:noFill/>
              <a:ln w="19050">
                <a:solidFill>
                  <a:srgbClr val="FF6F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448" name="TextBox 8"/>
              <p:cNvSpPr txBox="1">
                <a:spLocks noChangeArrowheads="1"/>
              </p:cNvSpPr>
              <p:nvPr/>
            </p:nvSpPr>
            <p:spPr bwMode="auto">
              <a:xfrm>
                <a:off x="3135992" y="420519"/>
                <a:ext cx="269032" cy="2994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altLang="ru-RU" sz="2000" b="1" dirty="0">
                    <a:solidFill>
                      <a:srgbClr val="FF6F28"/>
                    </a:solidFill>
                    <a:latin typeface="Manrope Medium" pitchFamily="2" charset="0"/>
                  </a:rPr>
                  <a:t>2</a:t>
                </a:r>
              </a:p>
            </p:txBody>
          </p:sp>
        </p:grpSp>
        <p:grpSp>
          <p:nvGrpSpPr>
            <p:cNvPr id="18438" name="Группа 14"/>
            <p:cNvGrpSpPr>
              <a:grpSpLocks/>
            </p:cNvGrpSpPr>
            <p:nvPr/>
          </p:nvGrpSpPr>
          <p:grpSpPr bwMode="auto">
            <a:xfrm>
              <a:off x="7495390" y="3099231"/>
              <a:ext cx="395288" cy="529166"/>
              <a:chOff x="4472212" y="1421747"/>
              <a:chExt cx="396000" cy="396848"/>
            </a:xfrm>
          </p:grpSpPr>
          <p:sp>
            <p:nvSpPr>
              <p:cNvPr id="10" name="Овал 9"/>
              <p:cNvSpPr/>
              <p:nvPr/>
            </p:nvSpPr>
            <p:spPr>
              <a:xfrm>
                <a:off x="4472212" y="1421747"/>
                <a:ext cx="396000" cy="396848"/>
              </a:xfrm>
              <a:prstGeom prst="ellipse">
                <a:avLst/>
              </a:prstGeom>
              <a:noFill/>
              <a:ln w="19050">
                <a:solidFill>
                  <a:srgbClr val="FF6F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446" name="TextBox 10"/>
              <p:cNvSpPr txBox="1">
                <a:spLocks noChangeArrowheads="1"/>
              </p:cNvSpPr>
              <p:nvPr/>
            </p:nvSpPr>
            <p:spPr bwMode="auto">
              <a:xfrm>
                <a:off x="4505744" y="1458082"/>
                <a:ext cx="270112" cy="300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altLang="ru-RU" sz="2000" b="1" dirty="0">
                    <a:solidFill>
                      <a:srgbClr val="FF6F28"/>
                    </a:solidFill>
                    <a:latin typeface="Manrope Medium" pitchFamily="2" charset="0"/>
                  </a:rPr>
                  <a:t>3</a:t>
                </a:r>
              </a:p>
            </p:txBody>
          </p:sp>
        </p:grpSp>
        <p:sp>
          <p:nvSpPr>
            <p:cNvPr id="17" name="Скругленный прямоугольник 16"/>
            <p:cNvSpPr/>
            <p:nvPr/>
          </p:nvSpPr>
          <p:spPr>
            <a:xfrm>
              <a:off x="3682762" y="2417238"/>
              <a:ext cx="2557761" cy="2749993"/>
            </a:xfrm>
            <a:prstGeom prst="roundRect">
              <a:avLst>
                <a:gd name="adj" fmla="val 11707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6652330" y="3732319"/>
              <a:ext cx="2087562" cy="1439138"/>
            </a:xfrm>
            <a:prstGeom prst="roundRect">
              <a:avLst>
                <a:gd name="adj" fmla="val 11707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2" name="Группа 1"/>
            <p:cNvGrpSpPr/>
            <p:nvPr/>
          </p:nvGrpSpPr>
          <p:grpSpPr>
            <a:xfrm>
              <a:off x="466862" y="1638820"/>
              <a:ext cx="2797877" cy="3528411"/>
              <a:chOff x="793751" y="2009053"/>
              <a:chExt cx="2797877" cy="3528411"/>
            </a:xfrm>
          </p:grpSpPr>
          <p:grpSp>
            <p:nvGrpSpPr>
              <p:cNvPr id="18436" name="Группа 11"/>
              <p:cNvGrpSpPr>
                <a:grpSpLocks/>
              </p:cNvGrpSpPr>
              <p:nvPr/>
            </p:nvGrpSpPr>
            <p:grpSpPr bwMode="auto">
              <a:xfrm>
                <a:off x="1995045" y="2009053"/>
                <a:ext cx="395287" cy="529166"/>
                <a:chOff x="1979712" y="921806"/>
                <a:chExt cx="396000" cy="395704"/>
              </a:xfrm>
            </p:grpSpPr>
            <p:sp>
              <p:nvSpPr>
                <p:cNvPr id="5" name="Овал 4"/>
                <p:cNvSpPr/>
                <p:nvPr/>
              </p:nvSpPr>
              <p:spPr>
                <a:xfrm>
                  <a:off x="1979712" y="921806"/>
                  <a:ext cx="396000" cy="395704"/>
                </a:xfrm>
                <a:prstGeom prst="ellipse">
                  <a:avLst/>
                </a:prstGeom>
                <a:noFill/>
                <a:ln w="19050">
                  <a:solidFill>
                    <a:srgbClr val="FF6F2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8450" name="TextBox 6"/>
                <p:cNvSpPr txBox="1">
                  <a:spLocks noChangeArrowheads="1"/>
                </p:cNvSpPr>
                <p:nvPr/>
              </p:nvSpPr>
              <p:spPr bwMode="auto">
                <a:xfrm>
                  <a:off x="1989948" y="948889"/>
                  <a:ext cx="342431" cy="2991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ru-RU" altLang="ru-RU" sz="2000" b="1" dirty="0">
                      <a:solidFill>
                        <a:srgbClr val="FF6F28"/>
                      </a:solidFill>
                      <a:latin typeface="Manrope Medium" pitchFamily="2" charset="0"/>
                    </a:rPr>
                    <a:t>1</a:t>
                  </a:r>
                </a:p>
              </p:txBody>
            </p:sp>
          </p:grpSp>
          <p:sp>
            <p:nvSpPr>
              <p:cNvPr id="16" name="Скругленный прямоугольник 15"/>
              <p:cNvSpPr/>
              <p:nvPr/>
            </p:nvSpPr>
            <p:spPr>
              <a:xfrm>
                <a:off x="793751" y="2627759"/>
                <a:ext cx="2797877" cy="2909705"/>
              </a:xfrm>
              <a:prstGeom prst="roundRect">
                <a:avLst>
                  <a:gd name="adj" fmla="val 11707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821740" y="2742496"/>
                <a:ext cx="2708860" cy="25853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Участники:</a:t>
                </a:r>
                <a:endParaRPr lang="ru-RU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Все</a:t>
                </a:r>
                <a:r>
                  <a:rPr lang="ru-RU" b="1" dirty="0" smtClean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</a:t>
                </a:r>
                <a:r>
                  <a:rPr lang="ru-RU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образовательные организации  ЯО, </a:t>
                </a:r>
                <a:r>
                  <a:rPr lang="ru-RU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реализующие образовательные  программы дошкольного образования</a:t>
                </a:r>
                <a:endParaRPr lang="ru-RU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727761" y="2313619"/>
              <a:ext cx="2512762" cy="28623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 smtClean="0">
                  <a:latin typeface="+mn-lt"/>
                  <a:cs typeface="+mn-cs"/>
                </a:rPr>
                <a:t>Электронный опросник,</a:t>
              </a:r>
              <a:endParaRPr lang="ru-RU" sz="2000" b="1" dirty="0"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 smtClean="0">
                  <a:latin typeface="+mn-lt"/>
                  <a:cs typeface="+mn-cs"/>
                </a:rPr>
                <a:t>5 направлений,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/>
                <a:t>б</a:t>
              </a:r>
              <a:r>
                <a:rPr lang="ru-RU" sz="2000" b="1" dirty="0" smtClean="0">
                  <a:latin typeface="+mn-lt"/>
                  <a:cs typeface="+mn-cs"/>
                </a:rPr>
                <a:t>олее 50 </a:t>
              </a:r>
              <a:r>
                <a:rPr lang="ru-RU" sz="2000" b="1" dirty="0" smtClean="0">
                  <a:latin typeface="+mn-lt"/>
                  <a:cs typeface="+mn-cs"/>
                </a:rPr>
                <a:t>показателей</a:t>
              </a:r>
              <a:r>
                <a:rPr lang="ru-RU" sz="2000" b="1" dirty="0" smtClean="0">
                  <a:solidFill>
                    <a:srgbClr val="FF0000"/>
                  </a:solidFill>
                  <a:latin typeface="+mn-lt"/>
                  <a:cs typeface="+mn-cs"/>
                </a:rPr>
                <a:t>**</a:t>
              </a:r>
              <a:r>
                <a:rPr lang="ru-RU" sz="2000" b="1" dirty="0" smtClean="0">
                  <a:latin typeface="+mn-lt"/>
                  <a:cs typeface="+mn-cs"/>
                </a:rPr>
                <a:t>, </a:t>
              </a:r>
              <a:r>
                <a:rPr lang="ru-RU" sz="2000" b="1" dirty="0" err="1" smtClean="0">
                  <a:latin typeface="+mn-lt"/>
                  <a:cs typeface="+mn-cs"/>
                </a:rPr>
                <a:t>самооценивание</a:t>
              </a:r>
              <a:r>
                <a:rPr lang="ru-RU" sz="2000" b="1" dirty="0" smtClean="0">
                  <a:latin typeface="+mn-lt"/>
                  <a:cs typeface="+mn-cs"/>
                </a:rPr>
                <a:t> + частичная верификация данных экспертами</a:t>
              </a:r>
              <a:endParaRPr lang="ru-RU" sz="2000" b="1" dirty="0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  <p:sp>
          <p:nvSpPr>
            <p:cNvPr id="11276" name="TextBox 21"/>
            <p:cNvSpPr txBox="1">
              <a:spLocks noChangeArrowheads="1"/>
            </p:cNvSpPr>
            <p:nvPr/>
          </p:nvSpPr>
          <p:spPr bwMode="auto">
            <a:xfrm>
              <a:off x="6723072" y="3879246"/>
              <a:ext cx="1939925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2000" b="1" dirty="0">
                  <a:latin typeface="+mn-lt"/>
                  <a:cs typeface="+mn-cs"/>
                </a:rPr>
                <a:t>Сроки </a:t>
              </a:r>
              <a:r>
                <a:rPr lang="ru-RU" altLang="ru-RU" sz="2000" b="1" dirty="0" smtClean="0">
                  <a:latin typeface="+mn-lt"/>
                  <a:cs typeface="+mn-cs"/>
                </a:rPr>
                <a:t>проведения: 20-30.12.2022</a:t>
              </a:r>
              <a:endParaRPr lang="ru-RU" altLang="ru-RU" sz="2000" b="1" dirty="0">
                <a:latin typeface="+mn-lt"/>
                <a:cs typeface="+mn-cs"/>
              </a:endParaRPr>
            </a:p>
          </p:txBody>
        </p:sp>
      </p:grp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379422" y="350658"/>
            <a:ext cx="82835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alt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Мониторинг «Качество дошкольного образования»</a:t>
            </a:r>
          </a:p>
          <a:p>
            <a:pPr algn="ctr">
              <a:defRPr/>
            </a:pPr>
            <a:r>
              <a:rPr lang="ru-RU" alt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образовательных организациях Ярославской области, </a:t>
            </a:r>
          </a:p>
          <a:p>
            <a:pPr algn="ctr">
              <a:defRPr/>
            </a:pPr>
            <a:r>
              <a:rPr lang="ru-RU" alt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реализующих программы дошкольного образования - 2022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3780" y="5539181"/>
            <a:ext cx="8807125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altLang="ru-RU" sz="1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</a:t>
            </a:r>
            <a:r>
              <a:rPr lang="ru-RU" alt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исключением ДОО – участников МКДО-2022. 42 ДОО региона, включенные в МКДО-2022, НЕ принимают участия в региональном мониторинге качества ДО в 2022 г.</a:t>
            </a:r>
          </a:p>
          <a:p>
            <a:pPr algn="just">
              <a:lnSpc>
                <a:spcPct val="120000"/>
              </a:lnSpc>
            </a:pPr>
            <a:r>
              <a:rPr lang="ru-RU" altLang="ru-RU" sz="1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**</a:t>
            </a:r>
            <a:r>
              <a:rPr lang="ru-RU" alt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Часть вопросов исключили из </a:t>
            </a:r>
            <a:r>
              <a:rPr lang="ru-RU" altLang="ru-RU" sz="16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опросника </a:t>
            </a:r>
            <a:r>
              <a:rPr lang="ru-RU" altLang="ru-RU" sz="16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2022 </a:t>
            </a:r>
            <a:r>
              <a:rPr lang="ru-RU" alt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г., т.к. данные будут предоставлены ГУ ЯО </a:t>
            </a:r>
            <a:r>
              <a:rPr lang="ru-RU" altLang="ru-RU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ЦОиККО</a:t>
            </a:r>
            <a:r>
              <a:rPr lang="ru-RU" alt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ЯО</a:t>
            </a:r>
            <a:endParaRPr lang="ru-RU" alt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16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1084</TotalTime>
  <Words>922</Words>
  <Application>Microsoft Office PowerPoint</Application>
  <PresentationFormat>Экран (4:3)</PresentationFormat>
  <Paragraphs>84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Impact</vt:lpstr>
      <vt:lpstr>Manrope Medium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Основание для проведения мониторинга качества дошкольного образования  в образовательных организациях Ярославской области, реализующих программы дошкольного образования</vt:lpstr>
      <vt:lpstr>Концепция региональной системы оценки качества дошкольного образования в Ярославской области</vt:lpstr>
      <vt:lpstr>Положение о региональной системе оценки качества дошкольного образования в Ярославской области</vt:lpstr>
      <vt:lpstr> Результаты  мониторинга ФИОКО - 2021  Ярославская область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Давайте работать вместе. У нас все получится!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Михайлова, Татьяна Александровна</dc:creator>
  <cp:lastModifiedBy>student</cp:lastModifiedBy>
  <cp:revision>108</cp:revision>
  <dcterms:created xsi:type="dcterms:W3CDTF">2020-01-22T07:22:06Z</dcterms:created>
  <dcterms:modified xsi:type="dcterms:W3CDTF">2022-12-19T08:28:42Z</dcterms:modified>
</cp:coreProperties>
</file>