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11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качества образования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6178821415037741"/>
          <c:y val="0.10127893333918538"/>
          <c:w val="0.5230174627670845"/>
          <c:h val="0.77923724064528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Текущий уровень 2020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1.  Образовательные ориентиры</c:v>
                </c:pt>
                <c:pt idx="1">
                  <c:v>2.  Образовательная программа</c:v>
                </c:pt>
                <c:pt idx="2">
                  <c:v>3.  Квалификация педагогов</c:v>
                </c:pt>
                <c:pt idx="3">
                  <c:v>4.  Содержание образовательной деятельности</c:v>
                </c:pt>
                <c:pt idx="4">
                  <c:v>5.  Организация образовательного процесса</c:v>
                </c:pt>
                <c:pt idx="5">
                  <c:v>6.  Образовательные условия</c:v>
                </c:pt>
                <c:pt idx="6">
                  <c:v>7.  Условия получения дошкольного образования лицами с ограниченными возможностями здоровья</c:v>
                </c:pt>
                <c:pt idx="7">
                  <c:v>8.  Взаимодействие с родителями</c:v>
                </c:pt>
                <c:pt idx="8">
                  <c:v>9.Создание безопасных условий для обучающихся и сотрудников ДОО</c:v>
                </c:pt>
                <c:pt idx="9">
                  <c:v>10. Организация питания обучающихся и работников ДОО</c:v>
                </c:pt>
                <c:pt idx="10">
                  <c:v>11. Охрана и укрепление здоровья, обучающегося и сотрудников ДОО</c:v>
                </c:pt>
                <c:pt idx="11">
                  <c:v>12. Управление и развитие организации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2.61</c:v>
                </c:pt>
                <c:pt idx="1">
                  <c:v>2.7</c:v>
                </c:pt>
                <c:pt idx="2">
                  <c:v>3.17</c:v>
                </c:pt>
                <c:pt idx="3">
                  <c:v>2.33</c:v>
                </c:pt>
                <c:pt idx="4">
                  <c:v>2.64</c:v>
                </c:pt>
                <c:pt idx="5">
                  <c:v>2.88</c:v>
                </c:pt>
                <c:pt idx="6">
                  <c:v>3.08</c:v>
                </c:pt>
                <c:pt idx="7">
                  <c:v>2.88</c:v>
                </c:pt>
                <c:pt idx="8">
                  <c:v>2.73</c:v>
                </c:pt>
                <c:pt idx="9">
                  <c:v>2.21</c:v>
                </c:pt>
                <c:pt idx="10">
                  <c:v>2.93</c:v>
                </c:pt>
                <c:pt idx="11">
                  <c:v>2.83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54-448C-A52C-AD65ED16F6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Плановый уровень 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1.  Образовательные ориентиры</c:v>
                </c:pt>
                <c:pt idx="1">
                  <c:v>2.  Образовательная программа</c:v>
                </c:pt>
                <c:pt idx="2">
                  <c:v>3.  Квалификация педагогов</c:v>
                </c:pt>
                <c:pt idx="3">
                  <c:v>4.  Содержание образовательной деятельности</c:v>
                </c:pt>
                <c:pt idx="4">
                  <c:v>5.  Организация образовательного процесса</c:v>
                </c:pt>
                <c:pt idx="5">
                  <c:v>6.  Образовательные условия</c:v>
                </c:pt>
                <c:pt idx="6">
                  <c:v>7.  Условия получения дошкольного образования лицами с ограниченными возможностями здоровья</c:v>
                </c:pt>
                <c:pt idx="7">
                  <c:v>8.  Взаимодействие с родителями</c:v>
                </c:pt>
                <c:pt idx="8">
                  <c:v>9.Создание безопасных условий для обучающихся и сотрудников ДОО</c:v>
                </c:pt>
                <c:pt idx="9">
                  <c:v>10. Организация питания обучающихся и работников ДОО</c:v>
                </c:pt>
                <c:pt idx="10">
                  <c:v>11. Охрана и укрепление здоровья, обучающегося и сотрудников ДОО</c:v>
                </c:pt>
                <c:pt idx="11">
                  <c:v>12. Управление и развитие организации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3.13</c:v>
                </c:pt>
                <c:pt idx="1">
                  <c:v>3.23</c:v>
                </c:pt>
                <c:pt idx="2">
                  <c:v>3.8</c:v>
                </c:pt>
                <c:pt idx="3">
                  <c:v>2.8</c:v>
                </c:pt>
                <c:pt idx="4">
                  <c:v>3.17</c:v>
                </c:pt>
                <c:pt idx="5">
                  <c:v>3.45</c:v>
                </c:pt>
                <c:pt idx="6">
                  <c:v>3.7</c:v>
                </c:pt>
                <c:pt idx="7">
                  <c:v>3.45</c:v>
                </c:pt>
                <c:pt idx="8">
                  <c:v>3.28</c:v>
                </c:pt>
                <c:pt idx="9">
                  <c:v>2.65</c:v>
                </c:pt>
                <c:pt idx="10">
                  <c:v>3.52</c:v>
                </c:pt>
                <c:pt idx="11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54-448C-A52C-AD65ED16F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018752"/>
        <c:axId val="77287360"/>
      </c:barChart>
      <c:catAx>
        <c:axId val="7501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2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287360"/>
        <c:crosses val="autoZero"/>
        <c:auto val="1"/>
        <c:lblAlgn val="ctr"/>
        <c:lblOffset val="100"/>
        <c:noMultiLvlLbl val="0"/>
      </c:catAx>
      <c:valAx>
        <c:axId val="7728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01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0A5FD-7136-473F-8C17-51F258AF359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D2747-79A0-4BAC-AB62-BEFF80CD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0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2747-79A0-4BAC-AB62-BEFF80CD78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8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909B-86E5-4F3E-BED0-0304327D13B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44B4-7E24-4E2F-A47E-7846C7A7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909B-86E5-4F3E-BED0-0304327D13B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44B4-7E24-4E2F-A47E-7846C7A7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4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909B-86E5-4F3E-BED0-0304327D13B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44B4-7E24-4E2F-A47E-7846C7A7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909B-86E5-4F3E-BED0-0304327D13B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44B4-7E24-4E2F-A47E-7846C7A7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4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909B-86E5-4F3E-BED0-0304327D13B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44B4-7E24-4E2F-A47E-7846C7A7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909B-86E5-4F3E-BED0-0304327D13B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44B4-7E24-4E2F-A47E-7846C7A7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909B-86E5-4F3E-BED0-0304327D13B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44B4-7E24-4E2F-A47E-7846C7A7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8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909B-86E5-4F3E-BED0-0304327D13B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44B4-7E24-4E2F-A47E-7846C7A7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6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909B-86E5-4F3E-BED0-0304327D13B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44B4-7E24-4E2F-A47E-7846C7A7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909B-86E5-4F3E-BED0-0304327D13B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44B4-7E24-4E2F-A47E-7846C7A7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7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909B-86E5-4F3E-BED0-0304327D13B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44B4-7E24-4E2F-A47E-7846C7A7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909B-86E5-4F3E-BED0-0304327D13B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44B4-7E24-4E2F-A47E-7846C7A7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1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3780" y="1027273"/>
            <a:ext cx="9556955" cy="16222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апробации МКДО: уроки, которые  мы  извлекли, планы, которые мы построили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5815" y="5103627"/>
            <a:ext cx="3934548" cy="1433861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Плескевич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дошкольного образования мэрии г. Ярославля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806" y="-19462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города Ярославля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6" y="3040443"/>
            <a:ext cx="7558415" cy="374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7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993" y="39024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повышению эффективности проведения МКДО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971675"/>
            <a:ext cx="6615706" cy="14302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специалистов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аттестация специалистов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 инструментария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971675"/>
            <a:ext cx="66675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369" y="406164"/>
            <a:ext cx="8911687" cy="722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апробации МКДО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85" y="1317172"/>
            <a:ext cx="11157857" cy="4610156"/>
          </a:xfrm>
        </p:spPr>
        <p:txBody>
          <a:bodyPr>
            <a:normAutofit/>
          </a:bodyPr>
          <a:lstStyle/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ответственности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качество дошкольного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  <a:p>
            <a:pPr marL="174625" lvl="0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методологии и организационно-технологических моделей оценки качества дошкольного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0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механизмов управления качеством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проблемных зон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траектории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каждого дошкольного образовательного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национального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«Образование»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доступности информации</a:t>
            </a:r>
          </a:p>
          <a:p>
            <a:pPr marL="174625" indent="-174625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56" y="4208082"/>
            <a:ext cx="3274243" cy="263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1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972" y="212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87" y="1538288"/>
            <a:ext cx="11146970" cy="4337277"/>
          </a:xfrm>
        </p:spPr>
        <p:txBody>
          <a:bodyPr>
            <a:normAutofit/>
          </a:bodyPr>
          <a:lstStyle/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информации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дошкольного образования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проблемных зон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траектории развития МДОУ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о лучших практиках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путей развития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530" y="21373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качеству дошкольного образования  в муниципалитете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643742"/>
            <a:ext cx="11161720" cy="2978707"/>
          </a:xfrm>
        </p:spPr>
        <p:txBody>
          <a:bodyPr>
            <a:noAutofit/>
          </a:bodyPr>
          <a:lstStyle/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информация;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качества;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качества в данной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развитию качества в данной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42" y="4622450"/>
            <a:ext cx="3622157" cy="223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91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527" y="3868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Шкалы комплексного оценивания качества дошкольного образования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894113"/>
            <a:ext cx="11157857" cy="4282849"/>
          </a:xfrm>
        </p:spPr>
        <p:txBody>
          <a:bodyPr>
            <a:normAutofit/>
          </a:bodyPr>
          <a:lstStyle/>
          <a:p>
            <a:pPr marL="174625" indent="-17462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 бал – требуется серьезная работа по повышению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качества</a:t>
            </a:r>
            <a:endParaRPr lang="ru-RU" sz="2400" dirty="0">
              <a:ea typeface="Calibri"/>
              <a:cs typeface="Times New Roman"/>
            </a:endParaRPr>
          </a:p>
          <a:p>
            <a:pPr marL="174625" indent="-17462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 балла – качество стремится к базовому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уровню</a:t>
            </a:r>
            <a:endParaRPr lang="ru-RU" sz="2400" dirty="0">
              <a:ea typeface="Calibri"/>
              <a:cs typeface="Times New Roman"/>
            </a:endParaRPr>
          </a:p>
          <a:p>
            <a:pPr marL="174625" indent="-17462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 балла – базовый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уровень</a:t>
            </a:r>
            <a:endParaRPr lang="ru-RU" sz="2400" dirty="0">
              <a:ea typeface="Calibri"/>
              <a:cs typeface="Times New Roman"/>
            </a:endParaRPr>
          </a:p>
          <a:p>
            <a:pPr marL="174625" indent="-17462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 балла – хорошее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качество</a:t>
            </a:r>
            <a:endParaRPr lang="ru-RU" sz="2400" dirty="0">
              <a:ea typeface="Calibri"/>
              <a:cs typeface="Times New Roman"/>
            </a:endParaRPr>
          </a:p>
          <a:p>
            <a:pPr marL="174625" indent="-17462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5 баллов – превосходное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качество</a:t>
            </a:r>
            <a:endParaRPr lang="ru-RU" sz="2400" dirty="0">
              <a:ea typeface="Calibri"/>
              <a:cs typeface="Times New Roman"/>
            </a:endParaRPr>
          </a:p>
          <a:p>
            <a:pPr marL="174625" indent="-174625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66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72" y="305387"/>
            <a:ext cx="11309513" cy="12757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данных дошкольного образования города (текущий и плановый уровень)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531471"/>
              </p:ext>
            </p:extLst>
          </p:nvPr>
        </p:nvGraphicFramePr>
        <p:xfrm>
          <a:off x="446568" y="1624667"/>
          <a:ext cx="11313041" cy="510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70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07" y="339327"/>
            <a:ext cx="10441858" cy="101272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достижение целей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86" y="1565435"/>
            <a:ext cx="11460900" cy="1700982"/>
          </a:xfrm>
        </p:spPr>
        <p:txBody>
          <a:bodyPr>
            <a:noAutofit/>
          </a:bodyPr>
          <a:lstStyle/>
          <a:p>
            <a:pPr marL="174625" indent="-174625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аналитической информации и формирование статистической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разработки в области дошкольного образования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конференции, семинары, мастер-классы,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группы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03600"/>
            <a:ext cx="51816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91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0"/>
          <a:stretch/>
        </p:blipFill>
        <p:spPr>
          <a:xfrm>
            <a:off x="0" y="-109997"/>
            <a:ext cx="4513005" cy="373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49" y="0"/>
            <a:ext cx="4836651" cy="362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" y="3705225"/>
            <a:ext cx="4306529" cy="316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85" y="3782961"/>
            <a:ext cx="3791975" cy="307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60" y="3782961"/>
            <a:ext cx="4040240" cy="303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95" y="58072"/>
            <a:ext cx="2735364" cy="364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2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3" y="413657"/>
            <a:ext cx="11985523" cy="121632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апробации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инструментария мониторинга качества дошкольного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959429"/>
            <a:ext cx="7489723" cy="4898571"/>
          </a:xfrm>
        </p:spPr>
        <p:txBody>
          <a:bodyPr>
            <a:normAutofit/>
          </a:bodyPr>
          <a:lstStyle/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неопределенности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обучения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апробации</a:t>
            </a: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объем информации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неполадки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объем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затратные по времени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42" y="3458804"/>
            <a:ext cx="5770240" cy="33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264</Words>
  <Application>Microsoft Office PowerPoint</Application>
  <PresentationFormat>Произвольный</PresentationFormat>
  <Paragraphs>54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Итоги апробации МКДО: уроки, которые  мы  извлекли, планы, которые мы построили</vt:lpstr>
      <vt:lpstr>Итоги апробации МКДО</vt:lpstr>
      <vt:lpstr>Направления деятельности</vt:lpstr>
      <vt:lpstr>Отчет по качеству дошкольного образования  в муниципалитете</vt:lpstr>
      <vt:lpstr>Шкалы комплексного оценивания качества дошкольного образования</vt:lpstr>
      <vt:lpstr>Профиль данных дошкольного образования города (текущий и плановый уровень)</vt:lpstr>
      <vt:lpstr>Мероприятия, направленные на достижение целей </vt:lpstr>
      <vt:lpstr>Презентация PowerPoint</vt:lpstr>
      <vt:lpstr>Сложности апробации инструментария мониторинга качества дошкольного образования</vt:lpstr>
      <vt:lpstr>Предложения по повышению эффективности проведения МКДО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апробации концепции и инструментария МКДО в городе Ярославле</dc:title>
  <dc:creator>Алена Силакова</dc:creator>
  <cp:lastModifiedBy>Плескевич Маргарита Владимировна</cp:lastModifiedBy>
  <cp:revision>41</cp:revision>
  <dcterms:created xsi:type="dcterms:W3CDTF">2020-09-23T21:23:41Z</dcterms:created>
  <dcterms:modified xsi:type="dcterms:W3CDTF">2020-09-28T05:47:23Z</dcterms:modified>
</cp:coreProperties>
</file>