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89" r:id="rId5"/>
    <p:sldId id="291" r:id="rId6"/>
    <p:sldId id="292" r:id="rId7"/>
    <p:sldId id="295" r:id="rId8"/>
    <p:sldId id="303" r:id="rId9"/>
    <p:sldId id="305" r:id="rId10"/>
    <p:sldId id="297" r:id="rId11"/>
    <p:sldId id="306" r:id="rId12"/>
    <p:sldId id="307" r:id="rId13"/>
    <p:sldId id="308" r:id="rId14"/>
    <p:sldId id="309" r:id="rId15"/>
    <p:sldId id="310" r:id="rId16"/>
    <p:sldId id="311" r:id="rId17"/>
    <p:sldId id="301" r:id="rId18"/>
    <p:sldId id="299" r:id="rId19"/>
    <p:sldId id="302" r:id="rId20"/>
    <p:sldId id="300" r:id="rId21"/>
    <p:sldId id="312" r:id="rId22"/>
    <p:sldId id="313" r:id="rId23"/>
    <p:sldId id="30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7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8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roha.info/razvitie/psychology/adaptatsiya-v-detskom-sadu#i-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konsultacija-roditeljam-o-adaptaci-detei-k-detskomu-sadu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08920"/>
            <a:ext cx="8964488" cy="237626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страшное слово «адаптация», или как подготовить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семью ребенка к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поступлению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 </a:t>
            </a:r>
            <a:endParaRPr lang="ru-RU" sz="3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093296"/>
            <a:ext cx="4283968" cy="6354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дошкольного образования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196752"/>
            <a:ext cx="91590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«Информационная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педагогами семей, воспитывающих детей раннего и дошкольного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возраста»</a:t>
            </a:r>
            <a:endParaRPr kumimoji="0" lang="ru-RU" alt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9"/>
            <a:ext cx="9159087" cy="11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496" y="476672"/>
            <a:ext cx="9073008" cy="5904656"/>
            <a:chOff x="35496" y="836712"/>
            <a:chExt cx="9073008" cy="5904656"/>
          </a:xfrm>
        </p:grpSpPr>
        <p:sp>
          <p:nvSpPr>
            <p:cNvPr id="2" name="Овал 1"/>
            <p:cNvSpPr/>
            <p:nvPr/>
          </p:nvSpPr>
          <p:spPr>
            <a:xfrm>
              <a:off x="3059832" y="2996952"/>
              <a:ext cx="2880320" cy="1800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течение нескольких </a:t>
              </a:r>
              <a:r>
                <a:rPr lang="ru-RU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месяцев до поступления ребенка в детский сад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5496" y="2060848"/>
              <a:ext cx="3312368" cy="1800200"/>
              <a:chOff x="71500" y="2079073"/>
              <a:chExt cx="3312368" cy="18002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72228" y="2329937"/>
                <a:ext cx="266429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Понимаем,</a:t>
                </a:r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 чему** и как*** ребенку предстоит адаптироваться в д/с</a:t>
                </a:r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1500" y="2079073"/>
                <a:ext cx="3312368" cy="1800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771800" y="836712"/>
              <a:ext cx="3744416" cy="1944216"/>
              <a:chOff x="5909" y="1945725"/>
              <a:chExt cx="3312368" cy="180020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15516" y="2318904"/>
                <a:ext cx="30963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909" y="1945725"/>
                <a:ext cx="3312368" cy="1800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796136" y="2204864"/>
              <a:ext cx="3312368" cy="1800200"/>
              <a:chOff x="71500" y="2079073"/>
              <a:chExt cx="3312368" cy="18002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15516" y="2223089"/>
                <a:ext cx="309634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Расширяем </a:t>
                </a:r>
              </a:p>
              <a:p>
                <a:pPr algn="ctr"/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социальные контакты ребенка </a:t>
                </a:r>
                <a:r>
                  <a:rPr lang="ru-RU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(включают в общение с другими детьми и взрослыми)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71500" y="2079073"/>
                <a:ext cx="3312368" cy="1800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5496" y="4005064"/>
              <a:ext cx="3312368" cy="1693352"/>
              <a:chOff x="71500" y="2079073"/>
              <a:chExt cx="3312368" cy="18002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72228" y="2390912"/>
                <a:ext cx="2664296" cy="127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Целенаправленно поддерживаем самостоятельность ребенка</a:t>
                </a:r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71500" y="2079073"/>
                <a:ext cx="3312368" cy="1800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5436096" y="4149080"/>
              <a:ext cx="3312368" cy="1800200"/>
              <a:chOff x="71500" y="2079073"/>
              <a:chExt cx="3312368" cy="180020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611560" y="2371556"/>
                <a:ext cx="24842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1500" y="2079073"/>
                <a:ext cx="3312368" cy="1800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756646" y="4327936"/>
              <a:ext cx="27037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Начинаем </a:t>
              </a:r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подстраивать жизнь ребенка/семьи под режим детского сада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00520" y="1052736"/>
              <a:ext cx="325483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Знакомимся с д/с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(воспитатели, правила, здание, участок),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формируем у ребенка положительный образ 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д/с*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131840" y="4941168"/>
              <a:ext cx="2448272" cy="1800200"/>
              <a:chOff x="3131840" y="4653136"/>
              <a:chExt cx="2448272" cy="1800200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3131840" y="4653136"/>
                <a:ext cx="2448272" cy="1800200"/>
                <a:chOff x="71500" y="2079073"/>
                <a:chExt cx="3312368" cy="1800200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611560" y="2371556"/>
                  <a:ext cx="248427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203848" y="4759984"/>
                <a:ext cx="230425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Выбираем наиболее удобный момент для начала посещения д/с</a:t>
                </a:r>
                <a:endPara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5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2008"/>
            <a:ext cx="8712968" cy="83671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*О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чём нужно говорить с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малышом заранее,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облегчить будущее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привыкание к детскому саду?</a:t>
            </a:r>
            <a:endParaRPr lang="ru-RU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71992" cy="504056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Объясните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простым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языком, что такое детский сад, зачем туда ходят детки, почему так важно его посещать.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Например: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«Садик – большой дом для малышей, которые вместе кушают, играют и гуляют, пока их родители работают». </a:t>
            </a:r>
            <a:endParaRPr lang="ru-RU" sz="17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Расскажите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ребёнку, что садик – это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такая работа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детей.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есть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 работает продавцом, папа – водителем автобуса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т.д., а малыш будет «работать» дошкольником, потому что стал совсем взрослым. </a:t>
            </a:r>
            <a:endParaRPr lang="ru-RU" sz="17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раз, проходя мимо детского сада,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напоминайте,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через некоторое время ребёнок также сможет сюда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ходить, гулять, играть и заниматься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другими детьми. </a:t>
            </a:r>
            <a:endParaRPr lang="ru-RU" sz="17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Рассказывайте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дневном режиме садика, чтобы снять страхи и неуверенность. Пусть ребёнок не всё запомнит в силу возраста, зато он будет знать, что после завтрака будут игры, затем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прогулка, потом обед, тихий час, и т.д. И пусть ребенок знает, что после садика он обязательно вернется вместе с вами домой.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забудьте рассказать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том, к кому ребёнок сможет обратиться, если вдруг захочет воды или в туалет. Кроме того,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скажите малышу,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не все просьбы будут выполняться мгновенно, поскольку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деток в группе много, и для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воспитателей важно уследить сразу за всеми детьми. </a:t>
            </a:r>
            <a:endParaRPr lang="ru-RU" sz="17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Поделитесь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 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историей: наверняка </a:t>
            </a:r>
            <a:r>
              <a:rPr lang="ru-RU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вас сохранились фотографии с утренников, где вы рассказываете стихи, играете в куклы, идёте с родителями из садика и т.д. Родительский пример позволяет малышу скорее привыкнуть к садику</a:t>
            </a:r>
            <a:r>
              <a:rPr lang="ru-RU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474822"/>
            <a:ext cx="85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kroha.info/razvitie/psychology/adaptatsiya-v-detskom-sadu#i-7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836712"/>
            <a:ext cx="5328592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Нахождение без мамы/родителей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</a:t>
            </a:r>
            <a:endParaRPr lang="ru-RU" altLang="ru-RU" sz="2600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место </a:t>
            </a:r>
            <a:r>
              <a:rPr lang="ru-RU" altLang="ru-RU" sz="2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(предметно-пространственное окружение)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социальные контакты </a:t>
            </a:r>
            <a:r>
              <a:rPr lang="ru-RU" altLang="ru-RU" sz="2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(дети, взрослые)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правила и ограничения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endParaRPr lang="ru-RU" altLang="ru-RU" sz="26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5496" y="2063583"/>
            <a:ext cx="29878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kern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kumimoji="0" lang="ru-RU" altLang="ru-RU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kumimoji="0" lang="ru-RU" altLang="ru-RU" sz="3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чему адаптируется ребенок в детском саду?</a:t>
            </a:r>
            <a:endParaRPr kumimoji="0" lang="ru-RU" altLang="ru-RU" sz="3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96344" y="1124744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96344" y="2204864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96344" y="2708920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96344" y="5231935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96344" y="3284984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31840" y="4293096"/>
            <a:ext cx="72008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79512" y="44624"/>
            <a:ext cx="8784976" cy="5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***Как проходит адаптационный процесс?</a:t>
            </a:r>
            <a:endParaRPr kumimoji="0" lang="ru-RU" altLang="ru-RU" sz="2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1755916"/>
            <a:ext cx="8964488" cy="4985452"/>
            <a:chOff x="0" y="1755916"/>
            <a:chExt cx="8964488" cy="498545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0" y="6741368"/>
              <a:ext cx="3203848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203848" y="5085184"/>
              <a:ext cx="0" cy="165618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03848" y="5085184"/>
              <a:ext cx="2952328" cy="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156176" y="3429000"/>
              <a:ext cx="0" cy="165618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156176" y="3412100"/>
              <a:ext cx="2808312" cy="16900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964488" y="1755916"/>
              <a:ext cx="0" cy="165618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0" y="4222536"/>
            <a:ext cx="32038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Острая фаза (период </a:t>
            </a:r>
            <a:r>
              <a:rPr lang="ru-RU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дезадаптации</a:t>
            </a:r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/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≈1 </a:t>
            </a:r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месяц: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плач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капризы, отказ от еды,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ухудшение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аппетита,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веса,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сна,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заболеваемость, регресс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развитии речи, навыков самообслуживания и т.д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2420888"/>
            <a:ext cx="28083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Подострая фаза (период собственно адаптации</a:t>
            </a:r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от 3 до 5 мес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сохраняются отдельные проявления </a:t>
            </a:r>
            <a:r>
              <a:rPr lang="ru-RU" sz="1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дезадаптации</a:t>
            </a:r>
            <a:r>
              <a:rPr lang="ru-RU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поведение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 становится более адекватным, общий темп развития замедленный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982176"/>
            <a:ext cx="280831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Фаза компенсации (период адаптирован-</a:t>
            </a:r>
            <a:r>
              <a:rPr lang="ru-RU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ности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ru-RU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после 5 – 6 мес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ребенок ориентируется в новой обстановке, спокойно себя ведет, темп развития значительно ускоряется</a:t>
            </a:r>
          </a:p>
        </p:txBody>
      </p:sp>
    </p:spTree>
    <p:extLst>
      <p:ext uri="{BB962C8B-B14F-4D97-AF65-F5344CB8AC3E}">
        <p14:creationId xmlns:p14="http://schemas.microsoft.com/office/powerpoint/2010/main" val="1060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23528" y="116632"/>
            <a:ext cx="85689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6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может проходить острая фаза адаптации?</a:t>
            </a:r>
            <a:endParaRPr kumimoji="0" lang="ru-RU" altLang="ru-RU" sz="2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836712"/>
            <a:ext cx="892899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6699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6699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9pPr>
          </a:lstStyle>
          <a:p>
            <a:pPr marL="0" lvl="0" indent="0" algn="ctr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400" b="1" i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Легкая адаптация</a:t>
            </a:r>
          </a:p>
          <a:p>
            <a:pPr marL="0" lv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0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Поведение: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20-му дню пребывания в детском саду ребенок </a:t>
            </a: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слёз и истерик заходит и остаётся в групповом помещении;</a:t>
            </a: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ткликается на обращение педагога, глядит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глаза;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попросить воспитателя о помощи;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первым идёт на контакт с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детьми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 занять себя на короткий промежуток времени;</a:t>
            </a: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лёгкостью подстраивается под дневной распорядок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орошо ест и спит;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адекватно реагирует на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одобрительные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неодобрительные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реплики педагога;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рассказывает родителям, как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прошел день в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саду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более 1 раза / максимальная продолжительность 10 дней / без осложнений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200" kern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476672"/>
            <a:ext cx="883133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6699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6699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400" b="1" i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средней тяжести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altLang="ru-RU" sz="2200" b="1" i="1" kern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нормализуется к 30-му дню пребывания в детском саду, при этом ребенок: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трудом расстаётся с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мамой,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плачет немного после разлуки;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отвлечении забывает о расставании и включается в игру;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общается со сверстниками и воспитателем;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придерживается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знакомых ему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 и распорядка;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адекватно реагирует на замечания;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редко становится зачинщиком конфликтных ситуаций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altLang="ru-RU" sz="2200" kern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2-х раз / максимальная продолжительность 10 дней / без осложнений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Нервно-психическое развитие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несколько замедляется (речь)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без изменений или немного снизился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200" kern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332656"/>
            <a:ext cx="90364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6699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6699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6699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400" b="1" i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Тяжелая адаптация</a:t>
            </a: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altLang="ru-RU" sz="2200" b="1" kern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700"/>
              </a:spcBef>
              <a:buClr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Поведение: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длительные (2 – 6 месяцев) и тяжелые проявления адаптационного стресса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отказывается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контактировать с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детьми и педагогами;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слёзы, истерики, ступор при расставании с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родителями;</a:t>
            </a:r>
            <a:endParaRPr lang="ru-RU" altLang="ru-RU" sz="22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заходить из раздевалки в игровое помещение;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нежелание играть, принимать пищу, ложиться в кроватку;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агрессивность либо замкнутость;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неадекватное реагирование на обращение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воспитателя </a:t>
            </a:r>
            <a:r>
              <a:rPr lang="ru-RU" altLang="ru-RU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(слёзы или испуг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 3-х раз / продолжительность более 10 дней / с рецидивами, осложнениями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ервно-психическое развитие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значительно отстает от исходного</a:t>
            </a:r>
          </a:p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Char char="-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altLang="ru-RU" sz="22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 и рост </a:t>
            </a:r>
            <a:r>
              <a:rPr lang="ru-RU" altLang="ru-RU" sz="2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прибавляются.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1226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752020" y="1268760"/>
            <a:ext cx="42124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 </a:t>
            </a: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не забываем </a:t>
            </a: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 </a:t>
            </a: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закаливание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endParaRPr lang="ru-RU" altLang="ru-RU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endParaRPr lang="ru-RU" alt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0192" y="4437087"/>
            <a:ext cx="108012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8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!!!</a:t>
            </a:r>
            <a:r>
              <a:rPr lang="ru-RU" altLang="ru-RU" sz="8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</a:t>
            </a:r>
            <a:endParaRPr lang="ru-RU" altLang="ru-RU" sz="8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Desktop\картинки для работы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" y="836712"/>
            <a:ext cx="4504422" cy="53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836712"/>
            <a:ext cx="9001000" cy="5472608"/>
            <a:chOff x="35496" y="1124744"/>
            <a:chExt cx="9001000" cy="547260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059832" y="1497558"/>
              <a:ext cx="30515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Настраиваем себя и ребенка на «всё будет хорошо!»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5496" y="1124744"/>
              <a:ext cx="9001000" cy="5472608"/>
              <a:chOff x="35496" y="1124744"/>
              <a:chExt cx="9001000" cy="5472608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3059832" y="2852936"/>
                <a:ext cx="2880320" cy="1800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Первые дни в детском саду</a:t>
                </a:r>
                <a:endParaRPr lang="ru-RU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35496" y="1916832"/>
                <a:ext cx="3312368" cy="1800200"/>
                <a:chOff x="71500" y="2079073"/>
                <a:chExt cx="3312368" cy="1800200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611560" y="2390912"/>
                  <a:ext cx="2304256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Рассказываем воспитателям об особенностях ребенка </a:t>
                  </a:r>
                  <a:endPara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2879812" y="1124744"/>
                <a:ext cx="3348372" cy="1584176"/>
                <a:chOff x="71500" y="2079073"/>
                <a:chExt cx="3312368" cy="1800200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215516" y="2318904"/>
                  <a:ext cx="30963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724128" y="2060848"/>
                <a:ext cx="3312368" cy="1800200"/>
                <a:chOff x="71500" y="2079073"/>
                <a:chExt cx="3312368" cy="180020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15516" y="2523895"/>
                  <a:ext cx="3096344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Вырабатываем с ребенком ритуал быстрого прощания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5496" y="3861048"/>
                <a:ext cx="3312368" cy="1693352"/>
                <a:chOff x="71500" y="2079073"/>
                <a:chExt cx="3312368" cy="1800200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372228" y="2390912"/>
                  <a:ext cx="2664296" cy="127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Соблюдаем дома режим, приближенный к режиму в д/с</a:t>
                  </a:r>
                  <a:endPara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5436096" y="4005064"/>
                <a:ext cx="3312368" cy="1800200"/>
                <a:chOff x="71500" y="2079073"/>
                <a:chExt cx="3312368" cy="1800200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611560" y="2371556"/>
                  <a:ext cx="248427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1500" y="2079073"/>
                  <a:ext cx="3312368" cy="1800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5756646" y="4183920"/>
                <a:ext cx="270378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Выбираем игрушку/предмет, который ребенок будет брать с собой в садик </a:t>
                </a:r>
                <a:endPara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2879812" y="4797152"/>
                <a:ext cx="2844316" cy="1800200"/>
                <a:chOff x="3131840" y="4653136"/>
                <a:chExt cx="2448272" cy="1800200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3131840" y="4653136"/>
                  <a:ext cx="2448272" cy="1800200"/>
                  <a:chOff x="71500" y="2079073"/>
                  <a:chExt cx="3312368" cy="1800200"/>
                </a:xfrm>
              </p:grpSpPr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611560" y="2371556"/>
                    <a:ext cx="248427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ru-RU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6" name="Овал 25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" name="Прямоугольник 32"/>
                <p:cNvSpPr/>
                <p:nvPr/>
              </p:nvSpPr>
              <p:spPr>
                <a:xfrm>
                  <a:off x="3203848" y="4831992"/>
                  <a:ext cx="2304256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b="1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Постепенно увеличиваем продолжительность нахождения ребенка в д/с</a:t>
                  </a:r>
                  <a:endParaRPr lang="ru-RU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5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41366" y="116632"/>
            <a:ext cx="572312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Избегаем «двойного стресса» – значит, в первые дни посещения детского сада:</a:t>
            </a: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ru-RU" alt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отучаем от соски-пустышки;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ru-RU" alt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заставляем пользоваться горшком и не наказываем за «осечки»;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ru-RU" alt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ругаем за каждое проявление несамостоятельности;</a:t>
            </a: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ru-RU" alt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пугаемся «отката» в развитии, не давим на ребенка.</a:t>
            </a:r>
          </a:p>
          <a:p>
            <a:pPr algn="ctr">
              <a:lnSpc>
                <a:spcPct val="125000"/>
              </a:lnSpc>
              <a:buFont typeface="Georgia" pitchFamily="18" charset="0"/>
              <a:buNone/>
            </a:pPr>
            <a:endParaRPr lang="ru-RU" alt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Desktop\картинки для работы\2256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12079" r="18953" b="8055"/>
          <a:stretch/>
        </p:blipFill>
        <p:spPr bwMode="auto">
          <a:xfrm>
            <a:off x="35496" y="2036618"/>
            <a:ext cx="3061854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632848" cy="4429472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 marL="82296"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С вами сегодня:</a:t>
            </a:r>
          </a:p>
          <a:p>
            <a:pPr marL="82296" indent="0" algn="just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преподаватель </a:t>
            </a:r>
          </a:p>
          <a:p>
            <a:pPr marL="82296" indent="0" algn="just"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Николаевна Захарова, 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доцент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кафедры дошкольного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  <a:p>
            <a:pPr marL="82296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764704"/>
            <a:ext cx="9001000" cy="5472608"/>
            <a:chOff x="35496" y="1124744"/>
            <a:chExt cx="9001000" cy="547260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059832" y="1425550"/>
              <a:ext cx="30515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Обсуждаем с ребенком его успехи и достижения в д/с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5496" y="1124744"/>
              <a:ext cx="9001000" cy="5472608"/>
              <a:chOff x="35496" y="1124744"/>
              <a:chExt cx="9001000" cy="5472608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3059832" y="2852936"/>
                <a:ext cx="2880320" cy="1800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Первые недели/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месяцы в детском саду</a:t>
                </a:r>
                <a:endParaRPr lang="ru-RU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35496" y="1124744"/>
                <a:ext cx="9001000" cy="5472608"/>
                <a:chOff x="35496" y="1124744"/>
                <a:chExt cx="9001000" cy="5472608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35496" y="1916832"/>
                  <a:ext cx="3312368" cy="1800200"/>
                  <a:chOff x="71500" y="2079073"/>
                  <a:chExt cx="3312368" cy="1800200"/>
                </a:xfrm>
              </p:grpSpPr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431540" y="2223089"/>
                    <a:ext cx="2543588" cy="14773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Поощряем проявления интереса и симпатии ребенка к другим детям</a:t>
                    </a:r>
                    <a:endParaRPr lang="ru-RU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" name="Овал 6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2879812" y="1124744"/>
                  <a:ext cx="3348372" cy="1584176"/>
                  <a:chOff x="71500" y="2079073"/>
                  <a:chExt cx="3312368" cy="1800200"/>
                </a:xfrm>
              </p:grpSpPr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215516" y="2318904"/>
                    <a:ext cx="3096344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ru-RU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" name="Овал 10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5724128" y="2060848"/>
                  <a:ext cx="3312368" cy="1800200"/>
                  <a:chOff x="71500" y="2079073"/>
                  <a:chExt cx="3312368" cy="1800200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43508" y="2223089"/>
                    <a:ext cx="3096344" cy="14773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Спокойно и снисходительно реагируем на проявления «синдрома второй недели»****</a:t>
                    </a:r>
                    <a:endParaRPr lang="ru-RU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107504" y="3861048"/>
                  <a:ext cx="3312368" cy="1693352"/>
                  <a:chOff x="71500" y="2079073"/>
                  <a:chExt cx="3312368" cy="1800200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372228" y="2232176"/>
                    <a:ext cx="2664296" cy="15705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Стараемся как можно больше времени проводить с ребенком </a:t>
                    </a:r>
                    <a:r>
                      <a: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(вечером, в выходные)</a:t>
                    </a:r>
                    <a:endParaRPr lang="ru-RU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8" name="Овал 17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5436096" y="4005064"/>
                  <a:ext cx="3312368" cy="1800200"/>
                  <a:chOff x="71500" y="2079073"/>
                  <a:chExt cx="3312368" cy="1800200"/>
                </a:xfrm>
              </p:grpSpPr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611560" y="2371556"/>
                    <a:ext cx="248427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ru-RU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71500" y="2079073"/>
                    <a:ext cx="3312368" cy="18002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Прямоугольник 21"/>
                <p:cNvSpPr/>
                <p:nvPr/>
              </p:nvSpPr>
              <p:spPr>
                <a:xfrm>
                  <a:off x="5756646" y="4050938"/>
                  <a:ext cx="2703786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b="1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НЕ поощряем ребенка вкусностями и игрушками за то, что он остается в д/с</a:t>
                  </a:r>
                  <a:endParaRPr lang="ru-RU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4" name="Группа 33"/>
                <p:cNvGrpSpPr/>
                <p:nvPr/>
              </p:nvGrpSpPr>
              <p:grpSpPr>
                <a:xfrm>
                  <a:off x="3131840" y="4797152"/>
                  <a:ext cx="2448272" cy="1800200"/>
                  <a:chOff x="3131840" y="4653136"/>
                  <a:chExt cx="2448272" cy="1800200"/>
                </a:xfrm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3131840" y="4653136"/>
                    <a:ext cx="2448272" cy="1800200"/>
                    <a:chOff x="71500" y="2079073"/>
                    <a:chExt cx="3312368" cy="1800200"/>
                  </a:xfrm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611560" y="2371556"/>
                      <a:ext cx="2484276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6" name="Овал 25"/>
                    <p:cNvSpPr/>
                    <p:nvPr/>
                  </p:nvSpPr>
                  <p:spPr>
                    <a:xfrm>
                      <a:off x="71500" y="2079073"/>
                      <a:ext cx="3312368" cy="180020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3203848" y="4964975"/>
                    <a:ext cx="2304256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ru-RU" b="1" dirty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Понимаем, что без болезней, скорее всего, не обойтись(((</a:t>
                    </a:r>
                    <a:endParaRPr lang="ru-RU" b="1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460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718" y="908720"/>
            <a:ext cx="6204969" cy="5688632"/>
          </a:xfrm>
        </p:spPr>
        <p:txBody>
          <a:bodyPr>
            <a:noAutofit/>
          </a:bodyPr>
          <a:lstStyle/>
          <a:p>
            <a:pPr marL="82296" indent="0" algn="ctr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плач, истерика в момент расставания с родителем,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идти в группу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отказ от еды, внезапное появление и исчезновение признаков ОРЗ;</a:t>
            </a:r>
          </a:p>
          <a:p>
            <a:pPr marL="425196" algn="just"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зменения в поведении ребенка вне детского сада: плаксивость, упрямство, капризы, непослушание и даже агрессия в адрес мамы, изменение пищевых привычек, сбой режима, утрата новых умений и навыков;</a:t>
            </a:r>
          </a:p>
          <a:p>
            <a:pPr marL="425196" algn="just"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овышенная потребность в проявлениях любви и внимания со стороны родителей: не отпускает маму от себя, не хочет оставаться даже с теми близкими, к которым привык, постоянно требует телесного контакта с мамой.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Desktop\картинки для работы\59a9507493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9" y="2276872"/>
            <a:ext cx="2728719" cy="40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705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Проявления «синдрома второй недели»</a:t>
            </a:r>
          </a:p>
        </p:txBody>
      </p:sp>
    </p:spTree>
    <p:extLst>
      <p:ext uri="{BB962C8B-B14F-4D97-AF65-F5344CB8AC3E}">
        <p14:creationId xmlns:p14="http://schemas.microsoft.com/office/powerpoint/2010/main" val="1132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2168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Итак</a:t>
            </a:r>
          </a:p>
          <a:p>
            <a:pPr marL="82296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чего лучше начинать подготовку семьи ребенка к поступлению в детский сад? С информирования родителей об адаптации, или с чего-то другого?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поддержка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 будущих воспитанников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детского сада: готовые рецепты и/или поиск подхода с каждой новой группой?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секрет успешной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адаптации к детскому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саду: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получится!» 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«мы»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кто?</a:t>
            </a:r>
          </a:p>
          <a:p>
            <a:pPr marL="82296" indent="0" algn="just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sktop\картинки для работы\72925a824446e339bdf8e290ed8ffd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01746" cy="61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89654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совместную работу!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129897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kd0.k@yandex.ru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2168" cy="62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чем будем говорить?</a:t>
            </a:r>
          </a:p>
          <a:p>
            <a:pPr marL="82296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 – о сложном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информационной поддержки семей будущих воспитанников адаптационных групп: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чем, как и когда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лучше информировать родителей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Секреты успешной адаптации к детскому саду: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знать, уметь и делать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 будущих воспитанников детского сада.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картинки для работы\kisspng-check-mark-computer-icons-clip-art-green-check-circle-5b3fb28f4230e9.2931505415309011352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-1"/>
          <a:stretch/>
        </p:blipFill>
        <p:spPr bwMode="auto">
          <a:xfrm>
            <a:off x="1115616" y="4557906"/>
            <a:ext cx="2648469" cy="21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64096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Правила подготовки информации для родителей способом «от адресата»:</a:t>
            </a: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отбор </a:t>
            </a: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- адаптация</a:t>
            </a: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- оформление</a:t>
            </a: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                - предоставление</a:t>
            </a:r>
            <a:endParaRPr lang="en-US" altLang="ru-RU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5000"/>
              </a:lnSpc>
              <a:buFont typeface="Georgia" pitchFamily="18" charset="0"/>
              <a:buNone/>
            </a:pPr>
            <a:r>
              <a:rPr lang="en-US" alt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- 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«обратная связь» </a:t>
            </a:r>
            <a:endParaRPr lang="ru-RU" alt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21857" y="4541404"/>
            <a:ext cx="638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652463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6A4F57"/>
              </a:buClr>
              <a:buSzPct val="130000"/>
              <a:buFont typeface="Georgia" pitchFamily="18" charset="0"/>
              <a:buChar char="*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125000"/>
              </a:lnSpc>
              <a:buFont typeface="Georgia" pitchFamily="18" charset="0"/>
              <a:buNone/>
            </a:pPr>
            <a:r>
              <a:rPr lang="ru-RU" altLang="ru-RU" sz="8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ru-RU" altLang="ru-RU" sz="8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</a:t>
            </a:r>
          </a:p>
        </p:txBody>
      </p:sp>
      <p:pic>
        <p:nvPicPr>
          <p:cNvPr id="6" name="Picture 2" descr="C:\Desktop\картинки для работы\ZE8nuS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66889"/>
            <a:ext cx="1911239" cy="19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2168" cy="2376264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адаптацию знают все.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понимают, что это такое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 это такое?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слово происходит от латинского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adaptatio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означает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«приспособление». 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это процесс приспособления организма к новым условиям.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условия - значит, обязательно должна быть и адаптация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ее на первый взгляд не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видно.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3717032"/>
            <a:ext cx="878497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 - это не хорошо и не плохо, это нормально, новые условия - всегда стресс. В незнакомой ситуации детского сада ребенок переживает новые эмоции, учится расставанию с мамой, привыкает к новому распорядку дня и новым людям, к новой пище и новому месту, к новой микрофлоре. Можно это сравнить с ощущениями космонавта, впервые вышедшего в открытый космос. Адаптация затрагивает весь организм: от желудочно-кишечного тракта до иммунной системы. Но переживать стресс можно по-разному. Если родители понимают, что происходит с ребенком, и помогают ему, как правило, привыкание к саду проходит гораздо легче.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6372036"/>
            <a:ext cx="3519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nsportal.ru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1" y="116632"/>
            <a:ext cx="2304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№1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443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адаптация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(фрагмент консультации для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36968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2168" cy="4968552"/>
          </a:xfrm>
        </p:spPr>
        <p:txBody>
          <a:bodyPr>
            <a:no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 об адаптации детей к детскому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саду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(фрагмент консультации для родителей)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ru-RU" sz="1700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 важно знать, что при поступлении в детский сад все дети проходят через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адаптационный период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Условия жизни ребенка меняются, когда он поступает в ДОУ. Ребенка окружают новые люди, меняются приемы воспитания, обстановка.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лат. «приспособляю»)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сложный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приспособления организма к новым условиям, который происходит на разных уровнях: физиологическом, социальном, психологическом. Процесс привыкания ребенка к детскому саду довольно длительный и связан со значительным напряжением всех физиологических систем организма. Адаптивные возможности ребенка дошкольного возраста ограничены, поэтому резкий переход малыша в новую социальную ситуацию и длительное пребывание в стрессовом состоянии могут привести к эмоциональным нарушениям и замедлению темпа психофизического развития.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тесное сотрудничество родителей, педагога, а может даже психолога- поможет малышу легче перенести адаптацию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237312"/>
            <a:ext cx="8271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www.maam.ru/detskijsad/konsultacija-roditeljam-o-adaptaci-detei-k-detskomu-sadu.html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1" y="116632"/>
            <a:ext cx="2304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№2</a:t>
            </a:r>
          </a:p>
        </p:txBody>
      </p:sp>
    </p:spTree>
    <p:extLst>
      <p:ext uri="{BB962C8B-B14F-4D97-AF65-F5344CB8AC3E}">
        <p14:creationId xmlns:p14="http://schemas.microsoft.com/office/powerpoint/2010/main" val="29131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84115"/>
              </p:ext>
            </p:extLst>
          </p:nvPr>
        </p:nvGraphicFramePr>
        <p:xfrm>
          <a:off x="179512" y="980728"/>
          <a:ext cx="885698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1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91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Краткость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Простота</a:t>
                      </a: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изложения, д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оступность</a:t>
                      </a: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понимания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Полезность - наличие ответов на значимые</a:t>
                      </a: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родителей вопросы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Практическая применимость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Удобство восприятия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1" baseline="0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x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Избыточность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информации</a:t>
                      </a: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Наукообразность (обилие специальных терминов, которые не разъясняются)</a:t>
                      </a: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Теоретизированность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Сложность для восприятия (сплошной текст, сложные речевые обороты, и т.п.)</a:t>
                      </a: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endParaRPr lang="ru-RU" sz="20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endParaRPr lang="ru-RU" sz="20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Tahoma" panose="020B0604030504040204" pitchFamily="34" charset="0"/>
                        <a:buChar char="x"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C:\Desktop\картинки для работы\kisspng-check-mark-computer-icons-clip-art-green-check-circle-5b3fb28f4230e9.2931505415309011352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-1"/>
          <a:stretch/>
        </p:blipFill>
        <p:spPr bwMode="auto">
          <a:xfrm flipH="1">
            <a:off x="1907704" y="1052736"/>
            <a:ext cx="930236" cy="7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esktop\картинки для работы\ZE8nuS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7150" y="1087897"/>
            <a:ext cx="671294" cy="6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2168" cy="6408712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вопросы:</a:t>
            </a:r>
          </a:p>
          <a:p>
            <a:pPr marL="0" indent="0" algn="just"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чего лучше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начинать подготовку семей будущих воспитанников к посещению детского сада? </a:t>
            </a:r>
          </a:p>
          <a:p>
            <a:pPr marL="82296" indent="0"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информация действительно востребована, нужна и полезна родителям малышей?</a:t>
            </a:r>
          </a:p>
          <a:p>
            <a:pPr marL="82296" indent="0"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каком формате представить информацию для родителей, чтобы она привлекла внимание, вызвала интерес, была «присвоена»?</a:t>
            </a:r>
          </a:p>
          <a:p>
            <a:pPr marL="82296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формы и методы информационной поддержки родителей зарекомендовали себя как наиболее эффективные?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2168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знать, уметь и делать родителям будущих воспитанников адаптационных групп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1754</Words>
  <Application>Microsoft Office PowerPoint</Application>
  <PresentationFormat>Экран 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Это страшное слово «адаптация», или как подготовить  семью ребенка к поступлению  в детский сад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*О чём нужно говорить с малышом заранее, чтобы облегчить будущее привыкание к детскому саду?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совместную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работы педагога с детьми раннего возраста</dc:title>
  <dc:creator>Ольга</dc:creator>
  <cp:lastModifiedBy>Татьяна</cp:lastModifiedBy>
  <cp:revision>63</cp:revision>
  <dcterms:created xsi:type="dcterms:W3CDTF">2015-09-08T09:13:32Z</dcterms:created>
  <dcterms:modified xsi:type="dcterms:W3CDTF">2019-06-28T06:26:06Z</dcterms:modified>
</cp:coreProperties>
</file>