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326" r:id="rId5"/>
    <p:sldId id="323" r:id="rId6"/>
    <p:sldId id="317" r:id="rId7"/>
    <p:sldId id="324" r:id="rId8"/>
    <p:sldId id="319" r:id="rId9"/>
    <p:sldId id="330" r:id="rId10"/>
    <p:sldId id="331" r:id="rId11"/>
    <p:sldId id="332" r:id="rId12"/>
    <p:sldId id="333" r:id="rId13"/>
    <p:sldId id="334" r:id="rId14"/>
    <p:sldId id="30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6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4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8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5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2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7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6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8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ro.ya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071992" cy="3312368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 о сложном,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эффективные способы информационной поддержки педагогами родителей, воспитывающих детей раннего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дошкольного возраста</a:t>
            </a:r>
            <a:endParaRPr lang="ru-RU" sz="3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6093296"/>
            <a:ext cx="4283968" cy="63549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афедра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дошкольного образования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1196752"/>
            <a:ext cx="915908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2pPr>
            <a:lvl3pPr marL="1143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3pPr>
            <a:lvl4pPr marL="1600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4pPr>
            <a:lvl5pPr marL="20574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5pPr>
            <a:lvl6pPr marL="25146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6pPr>
            <a:lvl7pPr marL="29718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7pPr>
            <a:lvl8pPr marL="3429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8pPr>
            <a:lvl9pPr marL="3886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9pPr>
          </a:lstStyle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вебинаров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«Информационная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педагогами семей, воспитывающих детей раннего и дошкольного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возраста»</a:t>
            </a:r>
            <a:endParaRPr kumimoji="0" lang="ru-RU" altLang="ru-RU" sz="1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39"/>
            <a:ext cx="9159087" cy="11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82168" cy="79208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Предварительная работа </a:t>
            </a:r>
            <a:r>
              <a:rPr lang="ru-RU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/шаг </a:t>
            </a:r>
            <a:r>
              <a:rPr lang="ru-RU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</a:t>
            </a:r>
            <a:endParaRPr lang="ru-RU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1052736"/>
            <a:ext cx="8568952" cy="5688632"/>
            <a:chOff x="323528" y="1052736"/>
            <a:chExt cx="8568952" cy="5688632"/>
          </a:xfrm>
        </p:grpSpPr>
        <p:sp>
          <p:nvSpPr>
            <p:cNvPr id="4" name="Объект 2"/>
            <p:cNvSpPr txBox="1">
              <a:spLocks/>
            </p:cNvSpPr>
            <p:nvPr/>
          </p:nvSpPr>
          <p:spPr>
            <a:xfrm>
              <a:off x="2876956" y="1052736"/>
              <a:ext cx="6015524" cy="1296144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Собираем и анализируем сведения о потребности родителей в получении информационной поддержки, о предпочитаемых способах ее получения 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324303" y="1340768"/>
              <a:ext cx="1943441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Что делаем?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Объект 2"/>
            <p:cNvSpPr txBox="1">
              <a:spLocks/>
            </p:cNvSpPr>
            <p:nvPr/>
          </p:nvSpPr>
          <p:spPr>
            <a:xfrm>
              <a:off x="2876181" y="2564904"/>
              <a:ext cx="6015524" cy="2016224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Проводим анкетирование родителей, 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даем возможность дополнительно высказаться по тем же вопросам в формате «Почтовый ящик», на сайте ДОО (форум, онлайн-опрос), в родительской группе в сети Интернет…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Объект 2"/>
            <p:cNvSpPr txBox="1">
              <a:spLocks/>
            </p:cNvSpPr>
            <p:nvPr/>
          </p:nvSpPr>
          <p:spPr>
            <a:xfrm>
              <a:off x="323528" y="2780928"/>
              <a:ext cx="1943441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Как делаем?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2876181" y="4797152"/>
              <a:ext cx="6015524" cy="194421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Объективную картину характера потребностей, запросов, предпочтений родителей в получении информационной поддержки. Это позволяет составить проект плана совместной работы с родителями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Объект 2"/>
            <p:cNvSpPr txBox="1">
              <a:spLocks/>
            </p:cNvSpPr>
            <p:nvPr/>
          </p:nvSpPr>
          <p:spPr>
            <a:xfrm>
              <a:off x="323528" y="5167180"/>
              <a:ext cx="1943441" cy="11421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Что получаем в результате?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67744" y="1664804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67744" y="5740509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67744" y="3107223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2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82168" cy="79208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Предварительная работа </a:t>
            </a:r>
            <a:r>
              <a:rPr lang="ru-RU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/шаг </a:t>
            </a:r>
            <a:r>
              <a:rPr lang="ru-RU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3/</a:t>
            </a:r>
            <a:endParaRPr lang="ru-RU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1196752"/>
            <a:ext cx="8568952" cy="5472608"/>
            <a:chOff x="323528" y="1196752"/>
            <a:chExt cx="8568952" cy="5472608"/>
          </a:xfrm>
        </p:grpSpPr>
        <p:sp>
          <p:nvSpPr>
            <p:cNvPr id="4" name="Объект 2"/>
            <p:cNvSpPr txBox="1">
              <a:spLocks/>
            </p:cNvSpPr>
            <p:nvPr/>
          </p:nvSpPr>
          <p:spPr>
            <a:xfrm>
              <a:off x="2876956" y="1196752"/>
              <a:ext cx="6015524" cy="64807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Планируем совместные мероприятия с родителями 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324303" y="1268760"/>
              <a:ext cx="1943441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Что делаем?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Объект 2"/>
            <p:cNvSpPr txBox="1">
              <a:spLocks/>
            </p:cNvSpPr>
            <p:nvPr/>
          </p:nvSpPr>
          <p:spPr>
            <a:xfrm>
              <a:off x="2876181" y="2204864"/>
              <a:ext cx="6015524" cy="266429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Оформляем «Экран родительской активности» на основе высказанных ими запросов, интересов, пожеланий. Обеспечиваем родителям доступ к «Экрану…» и удобный способ работы с ним на определенный отрезок времени. Выбранные темы и формы работы включаем в план совместной деятельности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Объект 2"/>
            <p:cNvSpPr txBox="1">
              <a:spLocks/>
            </p:cNvSpPr>
            <p:nvPr/>
          </p:nvSpPr>
          <p:spPr>
            <a:xfrm>
              <a:off x="323528" y="2780928"/>
              <a:ext cx="1943441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Как делаем?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2876181" y="5301208"/>
              <a:ext cx="6015524" cy="136815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План совместной деятельности с родителями, разработанный при непосредственном участии самих родителей 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Объект 2"/>
            <p:cNvSpPr txBox="1">
              <a:spLocks/>
            </p:cNvSpPr>
            <p:nvPr/>
          </p:nvSpPr>
          <p:spPr>
            <a:xfrm>
              <a:off x="323528" y="5383204"/>
              <a:ext cx="1943441" cy="11421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Что получаем в результате?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67744" y="1556792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67744" y="3107223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67744" y="5942678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41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82168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Основной этап</a:t>
            </a:r>
          </a:p>
          <a:p>
            <a:pPr marL="0" indent="0" algn="ctr">
              <a:buNone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1124744"/>
            <a:ext cx="8568952" cy="5544616"/>
            <a:chOff x="323528" y="1124744"/>
            <a:chExt cx="8568952" cy="5544616"/>
          </a:xfrm>
        </p:grpSpPr>
        <p:sp>
          <p:nvSpPr>
            <p:cNvPr id="4" name="Объект 2"/>
            <p:cNvSpPr txBox="1">
              <a:spLocks/>
            </p:cNvSpPr>
            <p:nvPr/>
          </p:nvSpPr>
          <p:spPr>
            <a:xfrm>
              <a:off x="2876956" y="1124744"/>
              <a:ext cx="6015524" cy="64807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Подготавливаем и проводим совместные мероприятия с родителями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324303" y="1124744"/>
              <a:ext cx="1943441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Что делаем?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Объект 2"/>
            <p:cNvSpPr txBox="1">
              <a:spLocks/>
            </p:cNvSpPr>
            <p:nvPr/>
          </p:nvSpPr>
          <p:spPr>
            <a:xfrm>
              <a:off x="2876181" y="2060848"/>
              <a:ext cx="6015524" cy="316835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Отбираем информацию в соответствии с выбранной родителями тематикой мероприятия, информируем/готовим родителей к участию в предстоящей встрече, используем актуальные технологии и техники активного обучения, </a:t>
              </a:r>
              <a:r>
                <a:rPr lang="ru-RU" sz="20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интерактива</a:t>
              </a: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/взаимодействия участников, в том числе способы получения не только эмоциональной, но и содержательной обратной связи от родителей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Объект 2"/>
            <p:cNvSpPr txBox="1">
              <a:spLocks/>
            </p:cNvSpPr>
            <p:nvPr/>
          </p:nvSpPr>
          <p:spPr>
            <a:xfrm>
              <a:off x="323528" y="2564904"/>
              <a:ext cx="1943441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Как делаем?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2876181" y="5589240"/>
              <a:ext cx="6015524" cy="100811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Родители и педагоги активно участвуют в обучении, приобретают новые знания, осваивают новые практики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Объект 2"/>
            <p:cNvSpPr txBox="1">
              <a:spLocks/>
            </p:cNvSpPr>
            <p:nvPr/>
          </p:nvSpPr>
          <p:spPr>
            <a:xfrm>
              <a:off x="323528" y="5527220"/>
              <a:ext cx="1943441" cy="11421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Что получаем в результате?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67744" y="1448780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306604" y="6031841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67938" y="2891199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2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82168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Последующая работа</a:t>
            </a:r>
          </a:p>
          <a:p>
            <a:pPr marL="0" indent="0" algn="just">
              <a:buNone/>
            </a:pPr>
            <a:endParaRPr lang="ru-RU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1124744"/>
            <a:ext cx="8568952" cy="5616624"/>
            <a:chOff x="323528" y="1124744"/>
            <a:chExt cx="8568952" cy="5616624"/>
          </a:xfrm>
        </p:grpSpPr>
        <p:sp>
          <p:nvSpPr>
            <p:cNvPr id="4" name="Объект 2"/>
            <p:cNvSpPr txBox="1">
              <a:spLocks/>
            </p:cNvSpPr>
            <p:nvPr/>
          </p:nvSpPr>
          <p:spPr>
            <a:xfrm>
              <a:off x="2876956" y="1124744"/>
              <a:ext cx="6015524" cy="108012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Создаем площадку 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для последующего обмена впечатлениями, опытом, </a:t>
              </a: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проблемами, поддерживаем ее активность</a:t>
              </a:r>
              <a:endPara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324303" y="1340768"/>
              <a:ext cx="1943441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Что делаем?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Объект 2"/>
            <p:cNvSpPr txBox="1">
              <a:spLocks/>
            </p:cNvSpPr>
            <p:nvPr/>
          </p:nvSpPr>
          <p:spPr>
            <a:xfrm>
              <a:off x="2876181" y="2492896"/>
              <a:ext cx="6015524" cy="230425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родительском уголке / на сайте ДОО / в родительской группе открываем «Окно» прошедшего мероприятия: выкладываем полезную информацию, фотоотчет, видео- и/или аудио-записи, предлагаем дополнительные вопросы и ситуации для обсуждения, и т.п.  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Объект 2"/>
            <p:cNvSpPr txBox="1">
              <a:spLocks/>
            </p:cNvSpPr>
            <p:nvPr/>
          </p:nvSpPr>
          <p:spPr>
            <a:xfrm>
              <a:off x="323528" y="2780928"/>
              <a:ext cx="1943441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Как делаем?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2876181" y="5085184"/>
              <a:ext cx="6015524" cy="1656184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Родители и педагоги продолжают взаимодействие, обсуждают 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проблемы, </a:t>
              </a: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делятся успехами и неудачами, пополняют банк 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интересной и полезной информации по </a:t>
              </a: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теме</a:t>
              </a:r>
              <a:endPara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Объект 2"/>
            <p:cNvSpPr txBox="1">
              <a:spLocks/>
            </p:cNvSpPr>
            <p:nvPr/>
          </p:nvSpPr>
          <p:spPr>
            <a:xfrm>
              <a:off x="323528" y="5167180"/>
              <a:ext cx="1943441" cy="11421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Что получаем в результате?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67744" y="1664804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67744" y="3104964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66969" y="5769260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848872" cy="20162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Благодарим за совместную работу!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561304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Контактная информация: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Ярославль, ул. Богдановича, 16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www.iro.yar.ru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kd0.k@yandex.ru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58119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5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632848" cy="4429472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</a:p>
          <a:p>
            <a:pPr marL="82296" indent="0" algn="just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С вами сегодня:</a:t>
            </a:r>
          </a:p>
          <a:p>
            <a:pPr marL="82296" indent="0" algn="just">
              <a:buNone/>
            </a:pP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 Николаевна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Зятинина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82296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преподаватель </a:t>
            </a:r>
          </a:p>
          <a:p>
            <a:pPr marL="82296" indent="0" algn="just">
              <a:buNone/>
            </a:pP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 Николаевна Захарова, </a:t>
            </a:r>
          </a:p>
          <a:p>
            <a:pPr marL="82296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доцент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кафедры дошкольного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</a:p>
          <a:p>
            <a:pPr marL="82296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2296" indent="0"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776864" cy="62646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ctr">
              <a:buNone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чем будем говорить?</a:t>
            </a:r>
          </a:p>
          <a:p>
            <a:pPr marL="82296" indent="0"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педагогами родителей: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 это такое?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сделать инициативной позицию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Формы и способы информационной поддержки педагогами родителей: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информационного воздействия к обмену информацией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3529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Поддержка» или что-то другое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82296" indent="0" algn="ctr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9496" indent="-457200" algn="just"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кого исходит запрос на получение информации?</a:t>
            </a:r>
          </a:p>
          <a:p>
            <a:pPr marL="539496" indent="-457200" algn="just"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Кто/что является носителем/источником необходимой  информации?</a:t>
            </a:r>
          </a:p>
          <a:p>
            <a:pPr marL="539496" indent="-457200" algn="just"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организован процесс получения информации - как передача от субъекта (носителя) объекту (получателю), или как обмен между субъектами?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3519586"/>
            <a:ext cx="8712968" cy="3077766"/>
            <a:chOff x="179512" y="3519586"/>
            <a:chExt cx="8712968" cy="3077766"/>
          </a:xfrm>
        </p:grpSpPr>
        <p:pic>
          <p:nvPicPr>
            <p:cNvPr id="4" name="Picture 2" descr="E:\Вебинар 2\рс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519586"/>
              <a:ext cx="4445286" cy="3077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" t="3819" r="4584" b="8182"/>
            <a:stretch/>
          </p:blipFill>
          <p:spPr bwMode="auto">
            <a:xfrm>
              <a:off x="5441307" y="3861048"/>
              <a:ext cx="3451173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06065"/>
              </p:ext>
            </p:extLst>
          </p:nvPr>
        </p:nvGraphicFramePr>
        <p:xfrm>
          <a:off x="179512" y="1340768"/>
          <a:ext cx="8856984" cy="424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505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Что общего в следующих формулировках: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Что объединяет такие формулировки:</a:t>
                      </a:r>
                      <a:endParaRPr lang="ru-RU" sz="2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489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Мы вам дадим…</a:t>
                      </a:r>
                      <a:endParaRPr lang="ru-RU" sz="2000" b="1" baseline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Мы вас научим…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Мы вам расскажем/объясним /покажем…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Мы ответим на ваши вопросы…</a:t>
                      </a:r>
                    </a:p>
                    <a:p>
                      <a:pPr marL="0" indent="0">
                        <a:buFont typeface="Tahoma" panose="020B0604030504040204" pitchFamily="34" charset="0"/>
                        <a:buNone/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Font typeface="Tahoma" panose="020B0604030504040204" pitchFamily="34" charset="0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т.п.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Мы готовы вас слушать…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Мы будем вместе искать ответы на ваши вопросы…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Давайте обсудим…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Попробуем разобраться…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Нам есть о чем подумать…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Мы приглашаем вас сделать это вместе…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b="1" baseline="0" dirty="0" smtClean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т.п.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Объект 2"/>
          <p:cNvSpPr txBox="1">
            <a:spLocks/>
          </p:cNvSpPr>
          <p:nvPr/>
        </p:nvSpPr>
        <p:spPr>
          <a:xfrm>
            <a:off x="354328" y="332656"/>
            <a:ext cx="868216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над чем подумать?</a:t>
            </a:r>
            <a:endParaRPr lang="ru-RU" sz="3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5877272"/>
            <a:ext cx="86821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Остались сомнения ? </a:t>
            </a:r>
            <a:r>
              <a:rPr lang="ru-RU" sz="26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73643"/>
              </p:ext>
            </p:extLst>
          </p:nvPr>
        </p:nvGraphicFramePr>
        <p:xfrm>
          <a:off x="179512" y="899512"/>
          <a:ext cx="8856984" cy="526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091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Воспитатель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Родители</a:t>
                      </a:r>
                      <a:endParaRPr lang="ru-RU" sz="2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56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 знает, какая информация необходима родителям детей определенного возраста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планирует процесс: определяет тематику, форму работы, отбирает информацию, организует и проводит мероприятия, направленные на повышение компетентности родителей в вопросах развития, воспитания и обучения их детей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оценивает эффективность проведенных мероприятий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получают приглашение на мероприятие, организуемое для них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принимают участие в мероприятиях информационно-просветительской направленности (присутствуют, слушают, смотрят)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получают дополнительную информацию по теме в формате буклетов, памяток, наглядных консультаций на стенде и т.п.</a:t>
                      </a:r>
                      <a:endParaRPr lang="ru-RU" sz="2000" b="1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Font typeface="Tahoma" panose="020B0604030504040204" pitchFamily="34" charset="0"/>
                        <a:buChar char="x"/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912"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Скорее всего, при этом воспитатель проводит опросы/анкетирование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родителей!!!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Tahoma" panose="020B0604030504040204" pitchFamily="34" charset="0"/>
                        <a:buChar char="x"/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518198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63888" y="116632"/>
            <a:ext cx="23762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83" rIns="0" bIns="0" anchor="ctr"/>
          <a:lstStyle>
            <a:lvl1pPr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3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Можно так:</a:t>
            </a:r>
            <a:endParaRPr lang="ru-RU" altLang="ru-RU" sz="3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12" y="2636912"/>
            <a:ext cx="8682168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Результат?</a:t>
            </a:r>
            <a:endParaRPr lang="ru-RU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16587"/>
              </p:ext>
            </p:extLst>
          </p:nvPr>
        </p:nvGraphicFramePr>
        <p:xfrm>
          <a:off x="179512" y="548680"/>
          <a:ext cx="8784976" cy="621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091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Воспитатель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Родители</a:t>
                      </a:r>
                      <a:endParaRPr lang="ru-RU" sz="2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56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подготавливает и предоставляет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родителям опорную информацию для ознакомления с возможным содержанием и способами совместной работы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выясняет реальные запросы и потребности родителей, выявляет актуальные для них  темы и приемлемые/удобные способы информационной поддержки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создает проект плана совместной работы, предоставляет его родителям для ознакомления, дает родителям возможность сделать выбор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готовит, организует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проводит запланированные мероприятия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предлагает родителям возможность оценить значимость и полезность проведенного мероприятия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создает площадку для последующего обмена впечатлениями, опытом, проблемами, поддерживает ее активность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знакомятся с информацией о возможных способах и содержании совместной работы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имеют возможность выбрать и/или предложить интересующую их тематику и предпочтительные формы взаимодействия с педагогами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принимают участие в мероприятиях: задают вопросы, слушают, смотрят, анализируют, обсуждают, ищут ответы, высказывают оценки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имеют доступ к дополнительной информации по теме, формат выбирают сами: буклеты, памятки, мини-консультации на стенде, аудио- и видеозаписи, ссылки на интересную литературу в сети Интернет (на сайте ДОО, в закрытой группе в соц. сети…)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имеют возможность участвовать в дальнейшем обсуждении проблемы, обмене опытом, пополнении банка интересной и полезной информации по теме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63888" y="44624"/>
            <a:ext cx="237626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83" rIns="0" bIns="0" anchor="ctr"/>
          <a:lstStyle>
            <a:lvl1pPr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3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так:</a:t>
            </a:r>
            <a:endParaRPr lang="ru-RU" altLang="ru-RU" sz="3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82168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Предварительная работа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/шаг 1/</a:t>
            </a:r>
          </a:p>
          <a:p>
            <a:pPr marL="0" indent="0" algn="just">
              <a:buNone/>
            </a:pPr>
            <a:endParaRPr lang="ru-RU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1196752"/>
            <a:ext cx="8568952" cy="5472608"/>
            <a:chOff x="323528" y="1196752"/>
            <a:chExt cx="8568952" cy="5472608"/>
          </a:xfrm>
        </p:grpSpPr>
        <p:sp>
          <p:nvSpPr>
            <p:cNvPr id="4" name="Объект 2"/>
            <p:cNvSpPr txBox="1">
              <a:spLocks/>
            </p:cNvSpPr>
            <p:nvPr/>
          </p:nvSpPr>
          <p:spPr>
            <a:xfrm>
              <a:off x="2876956" y="1196752"/>
              <a:ext cx="6015524" cy="1152128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Предоставляем родителям возможность познакомиться со способами получения информационной поддержки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324303" y="1340768"/>
              <a:ext cx="1943441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Что делаем?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Объект 2"/>
            <p:cNvSpPr txBox="1">
              <a:spLocks/>
            </p:cNvSpPr>
            <p:nvPr/>
          </p:nvSpPr>
          <p:spPr>
            <a:xfrm>
              <a:off x="2876181" y="2636912"/>
              <a:ext cx="6015524" cy="1656184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Готовим и размещаем краткую рекламную информацию в Родительском уголке (на стенде, на столике «Возьми себе»), на сайте ДОО, на страничке родительской группы в сети Интернет…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Объект 2"/>
            <p:cNvSpPr txBox="1">
              <a:spLocks/>
            </p:cNvSpPr>
            <p:nvPr/>
          </p:nvSpPr>
          <p:spPr>
            <a:xfrm>
              <a:off x="323528" y="2780928"/>
              <a:ext cx="1943441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Как делаем?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2876181" y="4725144"/>
              <a:ext cx="6015524" cy="194421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Родители, познакомившись с опорной информацией, выражают свои запросы, пожелания, предпочтения относительно содержания совместной работы; делают осознанный выбор способов своего включения в эту деятельность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Объект 2"/>
            <p:cNvSpPr txBox="1">
              <a:spLocks/>
            </p:cNvSpPr>
            <p:nvPr/>
          </p:nvSpPr>
          <p:spPr>
            <a:xfrm>
              <a:off x="323528" y="5167180"/>
              <a:ext cx="1943441" cy="11421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Что получаем в результате?</a:t>
              </a: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67744" y="1664804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67938" y="5691216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67938" y="3093368"/>
              <a:ext cx="609212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37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927</Words>
  <Application>Microsoft Office PowerPoint</Application>
  <PresentationFormat>Экран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Просто о сложном,  или эффективные способы информационной поддержки педагогами родителей, воспитывающих детей раннего  и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совместную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работы педагога с детьми раннего возраста</dc:title>
  <dc:creator>Ольга</dc:creator>
  <cp:lastModifiedBy>Татьяна</cp:lastModifiedBy>
  <cp:revision>99</cp:revision>
  <dcterms:created xsi:type="dcterms:W3CDTF">2015-09-08T09:13:32Z</dcterms:created>
  <dcterms:modified xsi:type="dcterms:W3CDTF">2019-10-01T09:15:19Z</dcterms:modified>
</cp:coreProperties>
</file>