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5" r:id="rId4"/>
    <p:sldId id="275" r:id="rId5"/>
    <p:sldId id="286" r:id="rId6"/>
    <p:sldId id="287" r:id="rId7"/>
    <p:sldId id="288" r:id="rId8"/>
    <p:sldId id="289" r:id="rId9"/>
    <p:sldId id="269" r:id="rId10"/>
    <p:sldId id="273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Виды</a:t>
            </a:r>
            <a:r>
              <a:rPr lang="ru-RU" baseline="0"/>
              <a:t> активности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99759405074366E-2"/>
          <c:y val="0.19486111111111112"/>
          <c:w val="0.8965579615048119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Лист1!$K$2:$K$11</c:f>
              <c:numCache>
                <c:formatCode>0.0</c:formatCode>
                <c:ptCount val="10"/>
                <c:pt idx="0">
                  <c:v>4.1111111111111107</c:v>
                </c:pt>
                <c:pt idx="1">
                  <c:v>3</c:v>
                </c:pt>
                <c:pt idx="2">
                  <c:v>2.4444444444444446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2.1111111111111112</c:v>
                </c:pt>
                <c:pt idx="7">
                  <c:v>3.5555555555555554</c:v>
                </c:pt>
                <c:pt idx="8">
                  <c:v>3</c:v>
                </c:pt>
                <c:pt idx="9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925440"/>
        <c:axId val="104931328"/>
      </c:barChart>
      <c:catAx>
        <c:axId val="1049254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31328"/>
        <c:crosses val="autoZero"/>
        <c:auto val="1"/>
        <c:lblAlgn val="ctr"/>
        <c:lblOffset val="100"/>
        <c:noMultiLvlLbl val="0"/>
      </c:catAx>
      <c:valAx>
        <c:axId val="10493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2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8C9F-3DA1-40AB-9C1D-0B0483CB4ABB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7D999-6050-45B6-9949-4F46CB5FE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7D999-6050-45B6-9949-4F46CB5FE4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5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66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1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6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36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7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5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2">
                <a:lumMod val="40000"/>
                <a:lumOff val="60000"/>
              </a:schemeClr>
            </a:gs>
            <a:gs pos="74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A296-27CA-4C8D-8AB0-5074C3582CA0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282B5-5EF9-4E02-BBAD-C00CC5A0F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dno@iro.ya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63" y="2436598"/>
            <a:ext cx="10744201" cy="24095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Построение </a:t>
            </a:r>
            <a:r>
              <a:rPr lang="ru-RU" b="1" dirty="0"/>
              <a:t>программ развития математических способностей. Настольные игры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341" y="5585254"/>
            <a:ext cx="11170508" cy="10070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© Кафедра дошкольного образования</a:t>
            </a:r>
          </a:p>
          <a:p>
            <a:r>
              <a:rPr lang="ru-RU" dirty="0" smtClean="0"/>
              <a:t>© Коточигова Е.В.</a:t>
            </a:r>
          </a:p>
          <a:p>
            <a:r>
              <a:rPr lang="ru-RU" dirty="0" smtClean="0"/>
              <a:t>© </a:t>
            </a:r>
            <a:r>
              <a:rPr lang="ru-RU" dirty="0" err="1" smtClean="0"/>
              <a:t>Надежина</a:t>
            </a:r>
            <a:r>
              <a:rPr lang="ru-RU" dirty="0" smtClean="0"/>
              <a:t> </a:t>
            </a:r>
            <a:r>
              <a:rPr lang="ru-RU" dirty="0" smtClean="0"/>
              <a:t>М</a:t>
            </a:r>
            <a:r>
              <a:rPr lang="ru-RU" dirty="0"/>
              <a:t>.</a:t>
            </a:r>
            <a:r>
              <a:rPr lang="ru-RU" dirty="0" smtClean="0"/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0" y="-142875"/>
            <a:ext cx="3357563" cy="278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Задание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5001"/>
            <a:ext cx="10850880" cy="42719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Изучите (вспомните) игровые поля дидактической игры для взрослых «Теория математических способностей </a:t>
            </a:r>
            <a:r>
              <a:rPr lang="ru-RU" sz="3600" dirty="0" err="1" smtClean="0"/>
              <a:t>В.А.Крутецкого</a:t>
            </a:r>
            <a:r>
              <a:rPr lang="ru-RU" sz="3600" dirty="0" smtClean="0"/>
              <a:t>» </a:t>
            </a:r>
          </a:p>
          <a:p>
            <a:pPr marL="0" indent="0">
              <a:buNone/>
            </a:pPr>
            <a:r>
              <a:rPr lang="ru-RU" sz="3600" dirty="0" smtClean="0"/>
              <a:t>(придумали Е.В. Коточигова и М.А. Надежина)</a:t>
            </a:r>
          </a:p>
          <a:p>
            <a:r>
              <a:rPr lang="ru-RU" sz="3600" dirty="0" smtClean="0"/>
              <a:t>Разработайте настольную развивающую игру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6" y="301684"/>
            <a:ext cx="188382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201" y="365124"/>
            <a:ext cx="6944658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Приходите в лабораторию «умная игрушка»…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5" y="3009900"/>
            <a:ext cx="11192435" cy="36957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Контакты: Адрес: 150014, 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г. Ярославль, 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ул. Богдановича, 16</a:t>
            </a:r>
          </a:p>
          <a:p>
            <a:r>
              <a:rPr lang="ru-RU" dirty="0" err="1"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307, 313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Тел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.: </a:t>
            </a:r>
            <a:r>
              <a:rPr lang="ru-RU" dirty="0" smtClean="0"/>
              <a:t>(</a:t>
            </a:r>
            <a:r>
              <a:rPr lang="ru-RU" dirty="0"/>
              <a:t>8-4852) </a:t>
            </a:r>
            <a:r>
              <a:rPr lang="ru-RU" dirty="0" smtClean="0"/>
              <a:t>23-09-34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E-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+mj-lt"/>
                <a:cs typeface="Times New Roman" panose="02020603050405020304" pitchFamily="18" charset="0"/>
                <a:hlinkClick r:id="rId2"/>
              </a:rPr>
              <a:t>kdno@iro.yar.ru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318" y="2339415"/>
            <a:ext cx="5547841" cy="4243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20" y="0"/>
            <a:ext cx="3403463" cy="28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0" y="365125"/>
            <a:ext cx="9403079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Настольные игры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28787"/>
            <a:ext cx="11673840" cy="4986338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предусматривают </a:t>
            </a:r>
            <a:r>
              <a:rPr lang="ru-RU" sz="4000" dirty="0"/>
              <a:t>решение различных когнитивных задач, требующих развития </a:t>
            </a:r>
            <a:r>
              <a:rPr lang="ru-RU" sz="4000" dirty="0" err="1"/>
              <a:t>метакогнитивных</a:t>
            </a:r>
            <a:r>
              <a:rPr lang="ru-RU" sz="4000" dirty="0"/>
              <a:t> умений (пространственных, логических, </a:t>
            </a:r>
            <a:r>
              <a:rPr lang="ru-RU" sz="4000" dirty="0" smtClean="0"/>
              <a:t>знаково-символических </a:t>
            </a:r>
            <a:r>
              <a:rPr lang="ru-RU" sz="4000" dirty="0"/>
              <a:t>и др</a:t>
            </a:r>
            <a:r>
              <a:rPr lang="ru-RU" sz="4000" dirty="0" smtClean="0"/>
              <a:t>.)</a:t>
            </a:r>
          </a:p>
          <a:p>
            <a:r>
              <a:rPr lang="ru-RU" sz="4000" dirty="0"/>
              <a:t> оптимальное решение конкретных задач, предусмотренных игрой, предполагает построение плана игровых действий каждым участником, выработку стратегий и их преобразование в процессе игрового взаимодействия, учета позиции другого при разработке стратегии. Выполнение игровых действий приводит к освоению необходимых </a:t>
            </a:r>
            <a:r>
              <a:rPr lang="ru-RU" sz="4000" dirty="0" err="1"/>
              <a:t>метакогнитивных</a:t>
            </a:r>
            <a:r>
              <a:rPr lang="ru-RU" sz="4000" dirty="0"/>
              <a:t> </a:t>
            </a:r>
            <a:r>
              <a:rPr lang="ru-RU" sz="4000" dirty="0" smtClean="0"/>
              <a:t>умений</a:t>
            </a:r>
          </a:p>
          <a:p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0" y="185350"/>
            <a:ext cx="1560055" cy="14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0" y="365125"/>
            <a:ext cx="9403079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Настольные игры (продолжение)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85924"/>
            <a:ext cx="11673840" cy="5272089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/>
              <a:t>коллективная форма проведения требует овладения разными коммуникативными умениями ( сотрудничество с другими, умение работать в группе, учет позиции другого) </a:t>
            </a:r>
            <a:endParaRPr lang="ru-RU" sz="4000" dirty="0" smtClean="0"/>
          </a:p>
          <a:p>
            <a:r>
              <a:rPr lang="ru-RU" sz="4000" dirty="0" smtClean="0"/>
              <a:t>оптимальное </a:t>
            </a:r>
            <a:r>
              <a:rPr lang="ru-RU" sz="4000" dirty="0"/>
              <a:t>решение конкретных задач, предусмотренных игрой, предполагает построение плана игровых действий каждым участником, выработку стратегий и их преобразование в процессе игрового взаимодействия, учета позиции другого при разработке стратегии. Выполнение игровых действий приводит к освоению необходимых </a:t>
            </a:r>
            <a:r>
              <a:rPr lang="ru-RU" sz="4000" dirty="0" err="1"/>
              <a:t>метакогнитивных</a:t>
            </a:r>
            <a:r>
              <a:rPr lang="ru-RU" sz="4000" dirty="0"/>
              <a:t> </a:t>
            </a:r>
            <a:r>
              <a:rPr lang="ru-RU" sz="4000" dirty="0" smtClean="0"/>
              <a:t>умений</a:t>
            </a:r>
          </a:p>
          <a:p>
            <a:r>
              <a:rPr lang="ru-RU" sz="4000" dirty="0"/>
              <a:t> соревновательная мотивация в ситуации выигрыша/проигрыша в ряде игр требует, с одной стороны, развития эмоциональной </a:t>
            </a:r>
            <a:r>
              <a:rPr lang="ru-RU" sz="4000" dirty="0" err="1"/>
              <a:t>саморегуляции</a:t>
            </a:r>
            <a:r>
              <a:rPr lang="ru-RU" sz="4000" dirty="0"/>
              <a:t>, а с другой – способствуют ее становлению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0" y="185350"/>
            <a:ext cx="1560055" cy="14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24" y="365125"/>
            <a:ext cx="9439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 </a:t>
            </a:r>
            <a:r>
              <a:rPr lang="ru-RU" sz="4800" b="1" dirty="0" smtClean="0"/>
              <a:t>Условия  </a:t>
            </a:r>
            <a:r>
              <a:rPr lang="ru-RU" sz="4800" b="1" dirty="0"/>
              <a:t>развития когнитивных </a:t>
            </a:r>
            <a:r>
              <a:rPr lang="ru-RU" sz="4800" b="1" dirty="0" smtClean="0"/>
              <a:t>умений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1825625"/>
            <a:ext cx="11315700" cy="48323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000" dirty="0"/>
              <a:t>игры должны быть интересны детям (вызывать познавательную мотивацию и др</a:t>
            </a:r>
            <a:r>
              <a:rPr lang="ru-RU" sz="4000" dirty="0" smtClean="0"/>
              <a:t>.)</a:t>
            </a:r>
          </a:p>
          <a:p>
            <a:pPr algn="just"/>
            <a:r>
              <a:rPr lang="ru-RU" sz="4000" dirty="0"/>
              <a:t>игра должна строиться так, чтобы у ребенка интерес вызывал не только ее процесс, но и возникало желание освоить способ, при помощи которого решается игровая </a:t>
            </a:r>
            <a:r>
              <a:rPr lang="ru-RU" sz="4000" dirty="0" smtClean="0"/>
              <a:t>задача</a:t>
            </a:r>
          </a:p>
          <a:p>
            <a:pPr algn="just"/>
            <a:r>
              <a:rPr lang="ru-RU" sz="4000" dirty="0"/>
              <a:t>ребенок должен иметь возможность выбрать индивидуальный вариант </a:t>
            </a:r>
            <a:r>
              <a:rPr lang="ru-RU" sz="4000" dirty="0" smtClean="0"/>
              <a:t>сложности</a:t>
            </a:r>
            <a:endParaRPr lang="ru-RU" sz="4000" dirty="0"/>
          </a:p>
          <a:p>
            <a:pPr algn="just"/>
            <a:r>
              <a:rPr lang="ru-RU" sz="4000" dirty="0"/>
              <a:t>в игре должно быть предусмотрено использование не стереотипных способов решения игровых задач, а развивающих творческую функцию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207"/>
            <a:ext cx="155461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Математические способности (В.А. </a:t>
            </a:r>
            <a:r>
              <a:rPr lang="ru-RU" dirty="0" err="1"/>
              <a:t>Крутецкий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58589" y="1129552"/>
          <a:ext cx="11546540" cy="5728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507"/>
                <a:gridCol w="1744670"/>
                <a:gridCol w="2277586"/>
                <a:gridCol w="3578952"/>
                <a:gridCol w="3456825"/>
              </a:tblGrid>
              <a:tr h="572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 п\п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Этапы решения задач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Перечень способностей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Характеристика способности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Действия, стоящие за данной способностью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</a:tr>
              <a:tr h="5155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получения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Способности, необходимые для получения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Способность к формализованному восприятию математического материала, схватывания формальной структуры задачи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выделять различные элементы в математическом материале задачи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давать элементам математического материала задачи различную оценку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систематизировать элементы математического материала задачи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объединять элементы математического материала задачи в комплексы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</a:rPr>
                        <a:t>отыскивать отношения и функциональные зависимости элементов математического материала задачи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61" marR="653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40659" y="179294"/>
          <a:ext cx="11564469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7"/>
                <a:gridCol w="1932341"/>
                <a:gridCol w="1932341"/>
                <a:gridCol w="3509763"/>
                <a:gridCol w="3455537"/>
              </a:tblGrid>
              <a:tr h="30480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 переработки математической информации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Способности, необходимые для переработки математической информации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</a:rPr>
                        <a:t>2.1 Способность к логическому рассуждению в сфере количественных и пространственных отношений, числовой и знаковой символики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логически рассуждают (доказывать, обосновывать);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оперируют специальными математическими знаками, условными символическими обозначениями количественных величин и отношений и пространственных свойств;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переводят на язык символов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</a:tr>
              <a:tr h="2133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2.2 </a:t>
                      </a:r>
                      <a:r>
                        <a:rPr lang="ru-RU" sz="1800" dirty="0">
                          <a:effectLst/>
                        </a:rPr>
                        <a:t>Способность к быстрому и широкому обобщению математических объектов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1.видят сходную ситуацию в сфере числовой и знаковой символики (где применить);</a:t>
                      </a:r>
                    </a:p>
                    <a:p>
                      <a:pPr marL="196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2.владеют обобщенным типом решения, обобщенной схемой доказательства, рассуждения (что применить).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2.3 Способность к свертыванию процесса математического рассуждения и системы соответствующих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1.свертывание умозаключений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31" marR="615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94447" y="365126"/>
          <a:ext cx="11403106" cy="6161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482"/>
                <a:gridCol w="7046624"/>
              </a:tblGrid>
              <a:tr h="184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2.4. Гибкость мыслительных процессов в математической деятельности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1.переключаются на новый способ действия, т.е. с одной умственной операции на другую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5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2.5. Стремления к ясности, простоте решения, экономности и рациональности решения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1. находят наиболее рациональное решение задачи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9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2.6 Способность к быстрой и свободной перестройке направленности мыслительного процесса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1. перестраивать мыслительный процесс с прямого на обратный ход мыслей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84095" y="365124"/>
          <a:ext cx="11385175" cy="6232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68"/>
                <a:gridCol w="1769815"/>
                <a:gridCol w="2310413"/>
                <a:gridCol w="3630533"/>
                <a:gridCol w="3506646"/>
              </a:tblGrid>
              <a:tr h="62328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Этап хранения математической информации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3. Способности, необходимые для хранения математической информации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3.1Математическая память (обобщенная память на математические отношения, типовые характеристики, схемы рассуждений и доказательств, методы решения задач и принципы подхода к ним)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1. запоминают типовые признаки задач и обобщенные способы их решения, схемы рассуждений, основные линии доказательств, логические схемы;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baseline="0" dirty="0">
                          <a:solidFill>
                            <a:schemeClr val="tx1"/>
                          </a:solidFill>
                          <a:effectLst/>
                        </a:rPr>
                        <a:t>2. сохраняют в памяти типовые признаки задач и обобщенные способы их решения, схемы рассуждений, основные линии доказательств, логические схемы.</a:t>
                      </a:r>
                      <a:endParaRPr lang="ru-RU" sz="2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276" y="133113"/>
            <a:ext cx="9374875" cy="1627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Что показало исследование качества дошкольного образования?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02" y="173658"/>
            <a:ext cx="2152075" cy="178628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052640"/>
              </p:ext>
            </p:extLst>
          </p:nvPr>
        </p:nvGraphicFramePr>
        <p:xfrm>
          <a:off x="838200" y="1594022"/>
          <a:ext cx="10515600" cy="512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0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668</Words>
  <Application>Microsoft Office PowerPoint</Application>
  <PresentationFormat>Произвольный</PresentationFormat>
  <Paragraphs>72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Построение программ развития математических способностей. Настольные игры</vt:lpstr>
      <vt:lpstr>Настольные игры</vt:lpstr>
      <vt:lpstr>Настольные игры (продолжение)</vt:lpstr>
      <vt:lpstr> Условия  развития когнитивных умений</vt:lpstr>
      <vt:lpstr>Математические способности (В.А. Крутецкий) </vt:lpstr>
      <vt:lpstr>Презентация PowerPoint</vt:lpstr>
      <vt:lpstr>Презентация PowerPoint</vt:lpstr>
      <vt:lpstr>Презентация PowerPoint</vt:lpstr>
      <vt:lpstr>Что показало исследование качества дошкольного образования?</vt:lpstr>
      <vt:lpstr>Задание</vt:lpstr>
      <vt:lpstr>Приходите в лабораторию «умная игрушка»…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«Гекс», «Пекс», «Некс»: учимся выигрывать</dc:title>
  <dc:creator>Elena Kotochigova</dc:creator>
  <cp:lastModifiedBy>student</cp:lastModifiedBy>
  <cp:revision>48</cp:revision>
  <dcterms:created xsi:type="dcterms:W3CDTF">2017-04-09T05:36:06Z</dcterms:created>
  <dcterms:modified xsi:type="dcterms:W3CDTF">2018-05-24T08:54:40Z</dcterms:modified>
</cp:coreProperties>
</file>