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5" r:id="rId4"/>
  </p:sldMasterIdLst>
  <p:notesMasterIdLst>
    <p:notesMasterId r:id="rId13"/>
  </p:notesMasterIdLst>
  <p:handoutMasterIdLst>
    <p:handoutMasterId r:id="rId14"/>
  </p:handoutMasterIdLst>
  <p:sldIdLst>
    <p:sldId id="794" r:id="rId5"/>
    <p:sldId id="763" r:id="rId6"/>
    <p:sldId id="821" r:id="rId7"/>
    <p:sldId id="799" r:id="rId8"/>
    <p:sldId id="807" r:id="rId9"/>
    <p:sldId id="823" r:id="rId10"/>
    <p:sldId id="820" r:id="rId11"/>
    <p:sldId id="796" r:id="rId12"/>
  </p:sldIdLst>
  <p:sldSz cx="9144000" cy="5143500" type="screen16x9"/>
  <p:notesSz cx="6797675" cy="9928225"/>
  <p:custDataLst>
    <p:tags r:id="rId1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94351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788703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183054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577406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971758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366108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760461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154812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64">
          <p15:clr>
            <a:srgbClr val="A4A3A4"/>
          </p15:clr>
        </p15:guide>
        <p15:guide id="2" pos="3062">
          <p15:clr>
            <a:srgbClr val="A4A3A4"/>
          </p15:clr>
        </p15:guide>
        <p15:guide id="3" orient="horz" pos="1519">
          <p15:clr>
            <a:srgbClr val="A4A3A4"/>
          </p15:clr>
        </p15:guide>
        <p15:guide id="4" orient="horz" pos="1176">
          <p15:clr>
            <a:srgbClr val="A4A3A4"/>
          </p15:clr>
        </p15:guide>
        <p15:guide id="5" orient="horz" pos="1142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итров Иван" initials="ХИ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60000"/>
    <a:srgbClr val="FFFFFF"/>
    <a:srgbClr val="000099"/>
    <a:srgbClr val="FFFFCC"/>
    <a:srgbClr val="FF9933"/>
    <a:srgbClr val="FFCC66"/>
    <a:srgbClr val="000066"/>
    <a:srgbClr val="FFDF9F"/>
    <a:srgbClr val="CC9900"/>
    <a:srgbClr val="FF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3143" autoAdjust="0"/>
  </p:normalViewPr>
  <p:slideViewPr>
    <p:cSldViewPr>
      <p:cViewPr varScale="1">
        <p:scale>
          <a:sx n="108" d="100"/>
          <a:sy n="108" d="100"/>
        </p:scale>
        <p:origin x="-402" y="-84"/>
      </p:cViewPr>
      <p:guideLst>
        <p:guide orient="horz" pos="1564"/>
        <p:guide orient="horz" pos="1519"/>
        <p:guide orient="horz" pos="1176"/>
        <p:guide orient="horz" pos="1142"/>
        <p:guide pos="30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9" d="100"/>
        <a:sy n="89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5766" cy="4964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86" y="1"/>
            <a:ext cx="2945766" cy="4964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47365A-8293-4B12-99DF-AFFC10CAF6C9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30124"/>
            <a:ext cx="2945766" cy="4964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86" y="9430124"/>
            <a:ext cx="2945766" cy="4964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E4410D-BD23-4EAE-9D8B-5D195CFF7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2160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3" y="1"/>
            <a:ext cx="2945766" cy="49649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 defTabSz="914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0286" y="1"/>
            <a:ext cx="2945766" cy="49649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 algn="r" defTabSz="914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2C6C29-B573-4FFB-8B8B-3CB1F0FAEB6E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4" tIns="46518" rIns="93034" bIns="4651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8801" y="4716674"/>
            <a:ext cx="5440089" cy="446681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3" y="9430124"/>
            <a:ext cx="2945766" cy="49649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defTabSz="914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0286" y="9430124"/>
            <a:ext cx="2945766" cy="49649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algn="r" defTabSz="914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FEF3FD3-3BBE-47D0-8998-C4A0EE179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1732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435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8870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83054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7740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71758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66108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60461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54812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208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6825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6825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6825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682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6825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6825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946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8" y="159782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8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4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8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3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6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0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944B-E04E-48C9-B83C-6E58FC8526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D75A7-AE15-403E-8097-5663A8A9A8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075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CA2E-FBC4-40C1-A3CD-7A3AD84FCB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95F28-F84C-4EB8-9AB7-BFF236670C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617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500" y="205985"/>
            <a:ext cx="2187575" cy="4376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5779" y="205985"/>
            <a:ext cx="6410325" cy="4376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E9FE-595F-4EF8-B698-286D707EA7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75CD5-CE60-40FB-B485-FF00057082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049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5310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49FA-E064-4AFE-A8CF-0031000257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59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82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41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43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887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30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774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717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661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604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548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CF3E-BD4C-4030-8F1E-51A8F5A452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85315-E6AB-4B7D-A47F-8BEA61C6A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09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5775" y="1196580"/>
            <a:ext cx="4298950" cy="33861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7125" y="1196580"/>
            <a:ext cx="4298950" cy="33861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18B9-2FDC-4633-837C-A8430F7CDF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861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51" indent="0">
              <a:buNone/>
              <a:defRPr sz="1700" b="1"/>
            </a:lvl2pPr>
            <a:lvl3pPr marL="788703" indent="0">
              <a:buNone/>
              <a:defRPr sz="1600" b="1"/>
            </a:lvl3pPr>
            <a:lvl4pPr marL="1183054" indent="0">
              <a:buNone/>
              <a:defRPr sz="1400" b="1"/>
            </a:lvl4pPr>
            <a:lvl5pPr marL="1577406" indent="0">
              <a:buNone/>
              <a:defRPr sz="1400" b="1"/>
            </a:lvl5pPr>
            <a:lvl6pPr marL="1971758" indent="0">
              <a:buNone/>
              <a:defRPr sz="1400" b="1"/>
            </a:lvl6pPr>
            <a:lvl7pPr marL="2366108" indent="0">
              <a:buNone/>
              <a:defRPr sz="1400" b="1"/>
            </a:lvl7pPr>
            <a:lvl8pPr marL="2760461" indent="0">
              <a:buNone/>
              <a:defRPr sz="1400" b="1"/>
            </a:lvl8pPr>
            <a:lvl9pPr marL="315481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4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51" indent="0">
              <a:buNone/>
              <a:defRPr sz="1700" b="1"/>
            </a:lvl2pPr>
            <a:lvl3pPr marL="788703" indent="0">
              <a:buNone/>
              <a:defRPr sz="1600" b="1"/>
            </a:lvl3pPr>
            <a:lvl4pPr marL="1183054" indent="0">
              <a:buNone/>
              <a:defRPr sz="1400" b="1"/>
            </a:lvl4pPr>
            <a:lvl5pPr marL="1577406" indent="0">
              <a:buNone/>
              <a:defRPr sz="1400" b="1"/>
            </a:lvl5pPr>
            <a:lvl6pPr marL="1971758" indent="0">
              <a:buNone/>
              <a:defRPr sz="1400" b="1"/>
            </a:lvl6pPr>
            <a:lvl7pPr marL="2366108" indent="0">
              <a:buNone/>
              <a:defRPr sz="1400" b="1"/>
            </a:lvl7pPr>
            <a:lvl8pPr marL="2760461" indent="0">
              <a:buNone/>
              <a:defRPr sz="1400" b="1"/>
            </a:lvl8pPr>
            <a:lvl9pPr marL="315481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78F1-8992-4C19-B012-A6C4849DFC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AFCF7-436C-4712-AEA3-D4EC63EDB3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849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0288-D8AE-43F6-A8A9-3200BDED56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7EAF3-159E-4290-9E82-DFA6264FA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072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37E-BBEF-42A8-B21B-57D281A14E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93DB5-C197-4DAD-A910-A95EB100EB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97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94"/>
            <a:ext cx="3008313" cy="87153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31"/>
            <a:ext cx="3008313" cy="3518298"/>
          </a:xfrm>
        </p:spPr>
        <p:txBody>
          <a:bodyPr/>
          <a:lstStyle>
            <a:lvl1pPr marL="0" indent="0">
              <a:buNone/>
              <a:defRPr sz="1200"/>
            </a:lvl1pPr>
            <a:lvl2pPr marL="394351" indent="0">
              <a:buNone/>
              <a:defRPr sz="1000"/>
            </a:lvl2pPr>
            <a:lvl3pPr marL="788703" indent="0">
              <a:buNone/>
              <a:defRPr sz="900"/>
            </a:lvl3pPr>
            <a:lvl4pPr marL="1183054" indent="0">
              <a:buNone/>
              <a:defRPr sz="800"/>
            </a:lvl4pPr>
            <a:lvl5pPr marL="1577406" indent="0">
              <a:buNone/>
              <a:defRPr sz="800"/>
            </a:lvl5pPr>
            <a:lvl6pPr marL="1971758" indent="0">
              <a:buNone/>
              <a:defRPr sz="800"/>
            </a:lvl6pPr>
            <a:lvl7pPr marL="2366108" indent="0">
              <a:buNone/>
              <a:defRPr sz="800"/>
            </a:lvl7pPr>
            <a:lvl8pPr marL="2760461" indent="0">
              <a:buNone/>
              <a:defRPr sz="800"/>
            </a:lvl8pPr>
            <a:lvl9pPr marL="315481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2637-64E8-4384-909B-5470DBFB2A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5A852-9AB6-441E-9B8E-D7521EF7F8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10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6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9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394351" indent="0">
              <a:buNone/>
              <a:defRPr sz="2400"/>
            </a:lvl2pPr>
            <a:lvl3pPr marL="788703" indent="0">
              <a:buNone/>
              <a:defRPr sz="2100"/>
            </a:lvl3pPr>
            <a:lvl4pPr marL="1183054" indent="0">
              <a:buNone/>
              <a:defRPr sz="1700"/>
            </a:lvl4pPr>
            <a:lvl5pPr marL="1577406" indent="0">
              <a:buNone/>
              <a:defRPr sz="1700"/>
            </a:lvl5pPr>
            <a:lvl6pPr marL="1971758" indent="0">
              <a:buNone/>
              <a:defRPr sz="1700"/>
            </a:lvl6pPr>
            <a:lvl7pPr marL="2366108" indent="0">
              <a:buNone/>
              <a:defRPr sz="1700"/>
            </a:lvl7pPr>
            <a:lvl8pPr marL="2760461" indent="0">
              <a:buNone/>
              <a:defRPr sz="1700"/>
            </a:lvl8pPr>
            <a:lvl9pPr marL="3154812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94351" indent="0">
              <a:buNone/>
              <a:defRPr sz="1000"/>
            </a:lvl2pPr>
            <a:lvl3pPr marL="788703" indent="0">
              <a:buNone/>
              <a:defRPr sz="900"/>
            </a:lvl3pPr>
            <a:lvl4pPr marL="1183054" indent="0">
              <a:buNone/>
              <a:defRPr sz="800"/>
            </a:lvl4pPr>
            <a:lvl5pPr marL="1577406" indent="0">
              <a:buNone/>
              <a:defRPr sz="800"/>
            </a:lvl5pPr>
            <a:lvl6pPr marL="1971758" indent="0">
              <a:buNone/>
              <a:defRPr sz="800"/>
            </a:lvl6pPr>
            <a:lvl7pPr marL="2366108" indent="0">
              <a:buNone/>
              <a:defRPr sz="800"/>
            </a:lvl7pPr>
            <a:lvl8pPr marL="2760461" indent="0">
              <a:buNone/>
              <a:defRPr sz="800"/>
            </a:lvl8pPr>
            <a:lvl9pPr marL="315481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ACC3-B1C5-4412-8541-3B2493E41A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DE4A1-E0E1-49D0-BEA7-254605B0B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584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20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  <a:prstGeom prst="rect">
            <a:avLst/>
          </a:prstGeom>
        </p:spPr>
        <p:txBody>
          <a:bodyPr vert="horz" lIns="78870" tIns="39435" rIns="78870" bIns="39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8" y="1200158"/>
            <a:ext cx="8229600" cy="3394472"/>
          </a:xfrm>
          <a:prstGeom prst="rect">
            <a:avLst/>
          </a:prstGeom>
        </p:spPr>
        <p:txBody>
          <a:bodyPr vert="horz" lIns="78870" tIns="39435" rIns="78870" bIns="39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9"/>
            <a:ext cx="2133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4933A-6B35-4394-B2EC-CACC2A2549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9"/>
            <a:ext cx="2895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9"/>
            <a:ext cx="2133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DF2FFA-F616-4108-88D1-5E6D2BB455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412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</p:sldLayoutIdLst>
  <p:hf hdr="0" ftr="0" dt="0"/>
  <p:txStyles>
    <p:titleStyle>
      <a:lvl1pPr algn="ctr" defTabSz="788703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764" indent="-295764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821" indent="-246470" algn="l" defTabSz="7887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79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231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4581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8934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3285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7636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1988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4351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8703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3054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7406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1758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6108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0461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812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/>
          <p:cNvSpPr txBox="1">
            <a:spLocks/>
          </p:cNvSpPr>
          <p:nvPr/>
        </p:nvSpPr>
        <p:spPr>
          <a:xfrm>
            <a:off x="683568" y="1851670"/>
            <a:ext cx="8126639" cy="1224136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/>
          <a:lstStyle>
            <a:lvl1pPr algn="ctr" defTabSz="788703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бразовательные организации Некрасовского муниципального района</a:t>
            </a:r>
            <a:r>
              <a:rPr lang="ru-RU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8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115616" y="3507854"/>
            <a:ext cx="6933003" cy="1789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9817" y="1491630"/>
            <a:ext cx="1167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nekrasovskoe.yarregion.ru/image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95486"/>
            <a:ext cx="1609582" cy="17796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67944" y="3795886"/>
            <a:ext cx="4443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000066"/>
                </a:solidFill>
              </a:rPr>
              <a:t>Балуева Нина Николаевна, </a:t>
            </a:r>
          </a:p>
          <a:p>
            <a:r>
              <a:rPr lang="ru-RU" sz="1800" b="1" dirty="0" smtClean="0">
                <a:solidFill>
                  <a:srgbClr val="000066"/>
                </a:solidFill>
              </a:rPr>
              <a:t>начальник управления образования </a:t>
            </a:r>
          </a:p>
          <a:p>
            <a:r>
              <a:rPr lang="ru-RU" sz="1800" b="1" dirty="0" smtClean="0">
                <a:solidFill>
                  <a:srgbClr val="000066"/>
                </a:solidFill>
              </a:rPr>
              <a:t>Некрасовского МР</a:t>
            </a:r>
            <a:endParaRPr lang="ru-RU" sz="18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6607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557"/>
            <a:ext cx="862324" cy="86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49" y="1141909"/>
            <a:ext cx="3908823" cy="384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517" y="130325"/>
            <a:ext cx="7668344" cy="8572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СИСТЕМА ОБРАЗОВАНИЯ</a:t>
            </a:r>
            <a:endParaRPr lang="ru-RU" sz="2400" b="1" dirty="0">
              <a:solidFill>
                <a:srgbClr val="8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863283"/>
            <a:ext cx="2133600" cy="273844"/>
          </a:xfrm>
        </p:spPr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098556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7615" y="195486"/>
            <a:ext cx="1150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Некрасовского района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9240" y="2862100"/>
            <a:ext cx="4424768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  <a:bevelB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дополнительного образования детей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9240" y="2238132"/>
            <a:ext cx="4424768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  <a:bevelB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общеобразовательные организации</a:t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240" y="1659554"/>
            <a:ext cx="4424768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  <a:bevelB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дошкольных организаций</a:t>
            </a:r>
          </a:p>
          <a:p>
            <a:pPr algn="ctr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9927" y="1184872"/>
            <a:ext cx="3565845" cy="36933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ОРГАНИЗАЦИЙ</a:t>
            </a:r>
            <a:endParaRPr lang="ru-RU" sz="1800" b="1" dirty="0">
              <a:solidFill>
                <a:srgbClr val="8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3723878"/>
            <a:ext cx="8489492" cy="95410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 СИСТЕМЫ ОБРАЗОВАНИЯ: </a:t>
            </a:r>
          </a:p>
          <a:p>
            <a:pPr algn="ctr"/>
            <a:r>
              <a:rPr lang="ru-RU" sz="1800" b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643</a:t>
            </a:r>
            <a:r>
              <a:rPr lang="ru-RU" sz="1600" b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800" b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специалистов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6096" y="1690332"/>
            <a:ext cx="3384376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  <a:bevelB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916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8104" y="2322184"/>
            <a:ext cx="3286207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  <a:bevelB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1 936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8104" y="2958644"/>
            <a:ext cx="3312368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945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19991"/>
            <a:ext cx="6588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88760"/>
            <a:ext cx="6588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254" y="1712874"/>
            <a:ext cx="6588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://nekrasovskoe.yarregion.ru/images/ger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23478"/>
            <a:ext cx="861064" cy="952051"/>
          </a:xfrm>
          <a:prstGeom prst="rect">
            <a:avLst/>
          </a:prstGeom>
          <a:noFill/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11910"/>
            <a:ext cx="4572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71950"/>
            <a:ext cx="4572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4686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38" y="1652198"/>
            <a:ext cx="4096942" cy="5849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517" y="130325"/>
            <a:ext cx="7668344" cy="8572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/>
            </a:r>
            <a:b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</a:br>
            <a:r>
              <a:rPr lang="ru-RU" sz="2400" b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  <a:br>
              <a:rPr lang="ru-RU" sz="2400" b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</a:t>
            </a:r>
            <a:r>
              <a:rPr lang="ru-RU" sz="2400" b="1" dirty="0" smtClean="0">
                <a:solidFill>
                  <a:srgbClr val="860000"/>
                </a:solidFill>
                <a:latin typeface="Segoe"/>
              </a:rPr>
              <a:t/>
            </a:r>
            <a:br>
              <a:rPr lang="ru-RU" sz="2400" b="1" dirty="0" smtClean="0">
                <a:solidFill>
                  <a:srgbClr val="860000"/>
                </a:solidFill>
                <a:latin typeface="Segoe"/>
              </a:rPr>
            </a:br>
            <a:endParaRPr lang="ru-RU" sz="2400" b="1" dirty="0">
              <a:solidFill>
                <a:srgbClr val="860000"/>
              </a:solidFill>
              <a:latin typeface="Segoe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863283"/>
            <a:ext cx="2133600" cy="273844"/>
          </a:xfrm>
        </p:spPr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098556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442750" y="4299942"/>
            <a:ext cx="1259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Segoe"/>
              </a:rPr>
              <a:t>тыс. рублей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8357" y="1776186"/>
            <a:ext cx="23377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АПС и вывод сигналов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86512" y="1226850"/>
            <a:ext cx="1101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993423" y="1565404"/>
            <a:ext cx="888547" cy="7585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5142930" y="1776186"/>
            <a:ext cx="809766" cy="302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029" y="1517613"/>
            <a:ext cx="890587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948827" y="1730670"/>
            <a:ext cx="7720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04349" y="1202329"/>
            <a:ext cx="935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53" y="2471089"/>
            <a:ext cx="4026227" cy="6076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930" y="2579080"/>
            <a:ext cx="81757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341264" y="2604255"/>
            <a:ext cx="2640146" cy="3385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 w="101600" prst="riblet"/>
          </a:sp3d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Камеры видеонаблюдения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54" y="3310607"/>
            <a:ext cx="4026226" cy="6422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43" y="4083918"/>
            <a:ext cx="3939337" cy="62317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91" y="2363941"/>
            <a:ext cx="890587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547" y="3187539"/>
            <a:ext cx="890587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919" y="3996075"/>
            <a:ext cx="890587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826" y="2323924"/>
            <a:ext cx="927975" cy="81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92" y="3169904"/>
            <a:ext cx="890587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92" y="3973351"/>
            <a:ext cx="890587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931" y="3435022"/>
            <a:ext cx="843581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188" y="4297915"/>
            <a:ext cx="789316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566" y="1764483"/>
            <a:ext cx="896719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92" y="2569638"/>
            <a:ext cx="85699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92" y="3409540"/>
            <a:ext cx="8715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492" y="4247357"/>
            <a:ext cx="8715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310043" y="3497723"/>
            <a:ext cx="3832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Кнопки экстренного вызова полиции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07004" y="4181591"/>
            <a:ext cx="3976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Ограждение школьных территорий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61890" y="256711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97,6%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28473" y="3370638"/>
            <a:ext cx="700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54873" y="4219249"/>
            <a:ext cx="77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98,6%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3" y="2124845"/>
            <a:ext cx="983207" cy="7178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01600" prst="riblet"/>
            <a:bevelB w="114300" prst="hardEdge"/>
          </a:sp3d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3" y="3769902"/>
            <a:ext cx="971895" cy="72937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  <a:bevelB w="101600" prst="riblet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3" y="2959377"/>
            <a:ext cx="983207" cy="70245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  <a:bevelB w="101600" prst="riblet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3" y="1256364"/>
            <a:ext cx="980527" cy="74119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>
            <a:bevelT w="101600" prst="riblet"/>
            <a:bevelB w="101600" prst="riblet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42507" y="2579080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42507" y="4196980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47389" y="3379136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1130" y="1763041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2" descr="http://nekrasovskoe.yarregion.ru/images/gerb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" y="123478"/>
            <a:ext cx="861064" cy="952051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757615" y="195486"/>
            <a:ext cx="1150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Некрасовского района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82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517" y="339501"/>
            <a:ext cx="7668344" cy="64807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мероприятий по поддержке МТБ ОО</a:t>
            </a:r>
            <a:endParaRPr lang="ru-RU" sz="2400" b="1" dirty="0">
              <a:solidFill>
                <a:srgbClr val="8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863283"/>
            <a:ext cx="2133600" cy="273844"/>
          </a:xfrm>
        </p:spPr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098556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1520" y="1275606"/>
            <a:ext cx="889248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  <a:bevelB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подготовку образовательных организаций к новому учебному году выделено </a:t>
            </a:r>
            <a:r>
              <a:rPr lang="ru-RU" sz="1600" b="1" dirty="0" smtClean="0"/>
              <a:t>14152,25</a:t>
            </a:r>
            <a:r>
              <a:rPr lang="ru-RU" sz="1600" b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.(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в.т.ч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местного бюджета 5000,0 тыс. руб.; из областного бюджета 9152,25 тыс. руб.)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9661"/>
            <a:ext cx="6624736" cy="298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93612" y="1933434"/>
            <a:ext cx="5146824" cy="3383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1" y="2326744"/>
            <a:ext cx="5146824" cy="3349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  <a:bevelB w="101600" prst="riblet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20341"/>
            <a:ext cx="5200883" cy="3349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8" y="3140552"/>
            <a:ext cx="5227548" cy="3349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57935"/>
            <a:ext cx="5200883" cy="3349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  <a:bevelB w="101600" prst="riblet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7321" y="2743075"/>
            <a:ext cx="3870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1488,9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 - обеспечение пожарной безопасности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463" y="3176065"/>
            <a:ext cx="3781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1254,6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 - антитеррористические мероприятия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6463" y="2355725"/>
            <a:ext cx="5247911" cy="276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  <a:bevelB w="101600" prst="riblet"/>
          </a:sp3d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5033,3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- обеспечение санитарно-эпидемиологического состояния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7614" y="1937931"/>
            <a:ext cx="4246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3259,4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 - ремонт  зданий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5723" y="3557935"/>
            <a:ext cx="2629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3214,2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 - иные мероприятия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07" y="2303338"/>
            <a:ext cx="4572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54" y="1893347"/>
            <a:ext cx="4572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54" y="2667953"/>
            <a:ext cx="4572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07" y="3107691"/>
            <a:ext cx="4572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50" y="3535121"/>
            <a:ext cx="4572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57615" y="195486"/>
            <a:ext cx="1150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Некрасовского района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 descr="http://nekrasovskoe.yarregion.ru/images/gerb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123478"/>
            <a:ext cx="861064" cy="952051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755576" y="195486"/>
            <a:ext cx="1150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Некрасовского района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90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43875"/>
            <a:ext cx="6163835" cy="86318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</a:t>
            </a:r>
            <a:endParaRPr lang="ru-RU" sz="2000" b="1" dirty="0">
              <a:solidFill>
                <a:srgbClr val="8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863283"/>
            <a:ext cx="2133600" cy="273844"/>
          </a:xfrm>
        </p:spPr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098556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732240" y="1944664"/>
            <a:ext cx="1259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Segoe"/>
              </a:rPr>
              <a:t>тыс. рублей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1707654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57615" y="195486"/>
            <a:ext cx="1150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Некрасовского района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http://nekrasovskoe.yarregion.ru/image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3478"/>
            <a:ext cx="861064" cy="952051"/>
          </a:xfrm>
          <a:prstGeom prst="rect">
            <a:avLst/>
          </a:prstGeom>
          <a:noFill/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203598"/>
            <a:ext cx="3384376" cy="253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25400"/>
            <a:bevelB w="25400"/>
          </a:sp3d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203597"/>
            <a:ext cx="3672408" cy="2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morning" dir="t"/>
          </a:scene3d>
          <a:sp3d contourW="12700">
            <a:bevelT w="25400"/>
            <a:bevelB w="25400"/>
            <a:contourClr>
              <a:srgbClr val="860000"/>
            </a:contourClr>
          </a:sp3d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2859782"/>
            <a:ext cx="3218040" cy="214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morning" dir="t"/>
          </a:scene3d>
          <a:sp3d>
            <a:bevelT w="25400"/>
            <a:bevelB w="25400"/>
          </a:sp3d>
        </p:spPr>
      </p:pic>
    </p:spTree>
    <p:extLst>
      <p:ext uri="{BB962C8B-B14F-4D97-AF65-F5344CB8AC3E}">
        <p14:creationId xmlns="" xmlns:p14="http://schemas.microsoft.com/office/powerpoint/2010/main" val="398993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863283"/>
            <a:ext cx="2133600" cy="273844"/>
          </a:xfrm>
        </p:spPr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098556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898285" y="1730670"/>
            <a:ext cx="918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663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615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30325"/>
            <a:ext cx="6912768" cy="8572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86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 задачи  </a:t>
            </a:r>
            <a:r>
              <a:rPr lang="ru-RU" sz="2400" b="1" dirty="0" smtClean="0">
                <a:solidFill>
                  <a:srgbClr val="86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текущего  учебного  года  в  области дошкольного образования</a:t>
            </a:r>
            <a:endParaRPr lang="ru-RU" sz="2400" b="1" dirty="0">
              <a:solidFill>
                <a:srgbClr val="8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863283"/>
            <a:ext cx="2133600" cy="273844"/>
          </a:xfrm>
        </p:spPr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098556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191774" y="3104372"/>
            <a:ext cx="1259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Segoe"/>
              </a:rPr>
              <a:t>тыс. рублей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98285" y="1730670"/>
            <a:ext cx="918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20" name="Picture 2" descr="http://nekrasovskoe.yarregion.ru/image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3478"/>
            <a:ext cx="861064" cy="952051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757615" y="195486"/>
            <a:ext cx="1150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Некрасовского района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1645518"/>
            <a:ext cx="77768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rgbClr val="86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обеспечение    доступности    и   качества   дошкольного     образования    на  территории нашего района; </a:t>
            </a:r>
            <a:endParaRPr kumimoji="0" lang="ru-RU" sz="2000" b="1" u="none" strike="noStrike" cap="none" normalizeH="0" dirty="0" smtClean="0">
              <a:ln>
                <a:noFill/>
              </a:ln>
              <a:solidFill>
                <a:srgbClr val="860000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rgbClr val="86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-продолжение   работы     по  сохранению     и  укреплению    здоровья   детей, развитию вариативных форм дошкольного образования; </a:t>
            </a:r>
            <a:endParaRPr kumimoji="0" lang="ru-RU" sz="2000" b="1" u="none" strike="noStrike" cap="none" normalizeH="0" dirty="0" smtClean="0">
              <a:ln>
                <a:noFill/>
              </a:ln>
              <a:solidFill>
                <a:srgbClr val="860000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rgbClr val="86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обеспечение     преемственности     дошкольного      и   начального    общего образования.</a:t>
            </a:r>
            <a:endParaRPr kumimoji="0" lang="ru-RU" sz="2000" b="1" u="none" strike="noStrike" cap="none" normalizeH="0" dirty="0" smtClean="0">
              <a:ln>
                <a:noFill/>
              </a:ln>
              <a:solidFill>
                <a:srgbClr val="8600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15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2213" y="4869656"/>
            <a:ext cx="2133600" cy="273844"/>
          </a:xfrm>
        </p:spPr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Прямая соединительная линия 11">
            <a:extLst/>
          </p:cNvPr>
          <p:cNvCxnSpPr/>
          <p:nvPr/>
        </p:nvCxnSpPr>
        <p:spPr bwMode="auto">
          <a:xfrm>
            <a:off x="0" y="1150135"/>
            <a:ext cx="9135813" cy="467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844734" y="2135070"/>
            <a:ext cx="5446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615" y="195486"/>
            <a:ext cx="1150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Некрасовского района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nekrasovskoe.yarregion.ru/image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3478"/>
            <a:ext cx="861064" cy="952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3455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6202&quot;/&gt;&lt;partner val=&quot;53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2&quot;&gt;&lt;elem&gt;&lt;m_ppcolschidx val=&quot;0&quot;/&gt;&lt;m_rgb r=&quot;ff&quot; g=&quot;99&quot; b=&quot;0&quot;/&gt;&lt;/elem&gt;&lt;elem&gt;&lt;m_ppcolschidx val=&quot;0&quot;/&gt;&lt;m_rgb r=&quot;0&quot; g=&quot;80&quot; b=&quot;80&quot;/&gt;&lt;/elem&gt;&lt;/m_vecMRU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/m_precDefault&gt;&lt;/CDefaultPrec&gt;&lt;/root&gt;"/>
  <p:tag name="THINKCELLUNDODONOTDELETE" val="1238"/>
</p:tagLst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1B368B4F1EFD40AF150CC3A6878EF0" ma:contentTypeVersion="8" ma:contentTypeDescription="Создание документа." ma:contentTypeScope="" ma:versionID="58ac7f633564c6a5a5e43312d1635497">
  <xsd:schema xmlns:xsd="http://www.w3.org/2001/XMLSchema" xmlns:xs="http://www.w3.org/2001/XMLSchema" xmlns:p="http://schemas.microsoft.com/office/2006/metadata/properties" xmlns:ns2="f07adec3-9edc-4ba9-a947-c557adee0635" xmlns:ns3="e0e05f54-cbf1-4c6c-9b4a-ded4f332edc5" xmlns:ns4="472630db-a1ac-4503-a1fe-b97c3fb7db8b" targetNamespace="http://schemas.microsoft.com/office/2006/metadata/properties" ma:root="true" ma:fieldsID="b6f258aa0e816f786c2d4145780ce165" ns2:_="" ns3:_="" ns4:_="">
    <xsd:import namespace="f07adec3-9edc-4ba9-a947-c557adee0635"/>
    <xsd:import namespace="e0e05f54-cbf1-4c6c-9b4a-ded4f332edc5"/>
    <xsd:import namespace="472630db-a1ac-4503-a1fe-b97c3fb7db8b"/>
    <xsd:element name="properties">
      <xsd:complexType>
        <xsd:sequence>
          <xsd:element name="documentManagement">
            <xsd:complexType>
              <xsd:all>
                <xsd:element ref="ns2:Description" minOccurs="0"/>
                <xsd:element ref="ns3:DocDate" minOccurs="0"/>
                <xsd:element ref="ns4:docType" minOccurs="0"/>
                <xsd:element ref="ns4:_x0413__x043e__x0434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adec3-9edc-4ba9-a947-c557adee0635" elementFormDefault="qualified">
    <xsd:import namespace="http://schemas.microsoft.com/office/2006/documentManagement/types"/>
    <xsd:import namespace="http://schemas.microsoft.com/office/infopath/2007/PartnerControls"/>
    <xsd:element name="Description" ma:index="8" nillable="true" ma:displayName="Описание" ma:internalName="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05f54-cbf1-4c6c-9b4a-ded4f332edc5" elementFormDefault="qualified">
    <xsd:import namespace="http://schemas.microsoft.com/office/2006/documentManagement/types"/>
    <xsd:import namespace="http://schemas.microsoft.com/office/infopath/2007/PartnerControls"/>
    <xsd:element name="DocDate" ma:index="9" nillable="true" ma:displayName="Дата документа" ma:format="DateOnly" ma:internalName="Doc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630db-a1ac-4503-a1fe-b97c3fb7db8b" elementFormDefault="qualified">
    <xsd:import namespace="http://schemas.microsoft.com/office/2006/documentManagement/types"/>
    <xsd:import namespace="http://schemas.microsoft.com/office/infopath/2007/PartnerControls"/>
    <xsd:element name="docType" ma:index="10" nillable="true" ma:displayName="Тип документа" ma:list="{385fdb64-b775-4382-9769-d232147a8596}" ma:internalName="docType" ma:readOnly="false" ma:showField="Title">
      <xsd:simpleType>
        <xsd:restriction base="dms:Lookup"/>
      </xsd:simpleType>
    </xsd:element>
    <xsd:element name="_x0413__x043e__x0434_" ma:index="11" nillable="true" ma:displayName="Год" ma:default="2018" ma:format="Dropdown" ma:internalName="_x0413__x043e__x0434_">
      <xsd:simpleType>
        <xsd:restriction base="dms:Choice"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f07adec3-9edc-4ba9-a947-c557adee0635" xsi:nil="true"/>
    <DocDate xmlns="e0e05f54-cbf1-4c6c-9b4a-ded4f332edc5">2018-05-22T21:00:00+00:00</DocDate>
    <docType xmlns="472630db-a1ac-4503-a1fe-b97c3fb7db8b">19</docType>
    <_x0413__x043e__x0434_ xmlns="472630db-a1ac-4503-a1fe-b97c3fb7db8b">2018</_x0413__x043e__x0434_>
  </documentManagement>
</p:properties>
</file>

<file path=customXml/itemProps1.xml><?xml version="1.0" encoding="utf-8"?>
<ds:datastoreItem xmlns:ds="http://schemas.openxmlformats.org/officeDocument/2006/customXml" ds:itemID="{0749972B-3FEF-4919-A90D-C76D11A7D5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5970DD-D71C-4F27-9E82-ABAFDC5F1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7adec3-9edc-4ba9-a947-c557adee0635"/>
    <ds:schemaRef ds:uri="e0e05f54-cbf1-4c6c-9b4a-ded4f332edc5"/>
    <ds:schemaRef ds:uri="472630db-a1ac-4503-a1fe-b97c3fb7db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1B1BB5-2DF2-4415-8137-D1E4E72ACE1F}">
  <ds:schemaRefs>
    <ds:schemaRef ds:uri="f07adec3-9edc-4ba9-a947-c557adee0635"/>
    <ds:schemaRef ds:uri="http://schemas.microsoft.com/office/2006/metadata/properties"/>
    <ds:schemaRef ds:uri="http://purl.org/dc/elements/1.1/"/>
    <ds:schemaRef ds:uri="472630db-a1ac-4503-a1fe-b97c3fb7db8b"/>
    <ds:schemaRef ds:uri="http://purl.org/dc/terms/"/>
    <ds:schemaRef ds:uri="http://www.w3.org/XML/1998/namespace"/>
    <ds:schemaRef ds:uri="e0e05f54-cbf1-4c6c-9b4a-ded4f332ed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54958</TotalTime>
  <Words>259</Words>
  <Application>Microsoft Office PowerPoint</Application>
  <PresentationFormat>Экран (16:9)</PresentationFormat>
  <Paragraphs>69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3_Тема Office</vt:lpstr>
      <vt:lpstr>Слайд 1</vt:lpstr>
      <vt:lpstr>МУНИЦИПАЛЬНАЯ СИСТЕМА ОБРАЗОВАНИЯ</vt:lpstr>
      <vt:lpstr> БЕЗОПАСНОСТЬ  ОБРАЗОВАТЕЛЬНЫХ ОРГАНИЗАЦИЙ </vt:lpstr>
      <vt:lpstr>Выполнение мероприятий по поддержке МТБ ОО</vt:lpstr>
      <vt:lpstr>ДОШКОЛЬНОЕ ОБРАЗОВАНИЕ</vt:lpstr>
      <vt:lpstr>Слайд 6</vt:lpstr>
      <vt:lpstr>Основные  задачи  текущего  учебного  года  в  области дошкольного образования</vt:lpstr>
      <vt:lpstr>Слайд 8</vt:lpstr>
    </vt:vector>
  </TitlesOfParts>
  <Company>adm.local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в мероприятиях государственной программы Российской Федерации «Развитие образования» на 2013 – 2020 годы как механизм реализации государственной политики в Ярославской области</dc:title>
  <dc:creator>Krichmara</dc:creator>
  <cp:lastModifiedBy>1</cp:lastModifiedBy>
  <cp:revision>2585</cp:revision>
  <cp:lastPrinted>2018-08-20T10:36:57Z</cp:lastPrinted>
  <dcterms:created xsi:type="dcterms:W3CDTF">2012-02-06T06:39:19Z</dcterms:created>
  <dcterms:modified xsi:type="dcterms:W3CDTF">2018-10-23T12:27:52Z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0x010100D11B368B4F1EFD40AF150CC3A6878EF0</vt:lpwstr>
  </property>
</Properties>
</file>