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3" r:id="rId4"/>
    <p:sldId id="278" r:id="rId5"/>
    <p:sldId id="279" r:id="rId6"/>
    <p:sldId id="280" r:id="rId7"/>
    <p:sldId id="281" r:id="rId8"/>
    <p:sldId id="28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646363"/>
    <a:srgbClr val="373C59"/>
    <a:srgbClr val="333F4F"/>
    <a:srgbClr val="EB5E57"/>
    <a:srgbClr val="FF8585"/>
    <a:srgbClr val="FF6D6D"/>
    <a:srgbClr val="FF8989"/>
    <a:srgbClr val="FF7979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9E-56A4-49A8-AB4D-63DD236F027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2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9E-56A4-49A8-AB4D-63DD236F027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3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9E-56A4-49A8-AB4D-63DD236F027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31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9E-56A4-49A8-AB4D-63DD236F027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7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9E-56A4-49A8-AB4D-63DD236F027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04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9E-56A4-49A8-AB4D-63DD236F027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7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9E-56A4-49A8-AB4D-63DD236F027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4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9E-56A4-49A8-AB4D-63DD236F027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3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9E-56A4-49A8-AB4D-63DD236F027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05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9E-56A4-49A8-AB4D-63DD236F027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7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9E-56A4-49A8-AB4D-63DD236F027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7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269E-56A4-49A8-AB4D-63DD236F0275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6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cnppm.iro.yar.ru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2" y="316435"/>
            <a:ext cx="3325375" cy="123749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73483" y="569420"/>
            <a:ext cx="0" cy="731520"/>
          </a:xfrm>
          <a:prstGeom prst="line">
            <a:avLst/>
          </a:prstGeom>
          <a:ln>
            <a:solidFill>
              <a:srgbClr val="373C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15" y="5223286"/>
            <a:ext cx="1770754" cy="163471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42462" y="1955567"/>
            <a:ext cx="10767233" cy="1637607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IV</a:t>
            </a:r>
            <a:r>
              <a:rPr lang="ru-RU" sz="2800" b="1" dirty="0"/>
              <a:t> региональный слет </a:t>
            </a:r>
            <a:r>
              <a:rPr lang="ru-RU" sz="2800" b="1" dirty="0"/>
              <a:t>учителей и преподавателей-организаторов основ безопасности жизнедеятельности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образовательных организаций </a:t>
            </a:r>
            <a:r>
              <a:rPr lang="ru-RU" sz="2800" b="1" dirty="0" smtClean="0"/>
              <a:t>Ярославской </a:t>
            </a:r>
            <a:r>
              <a:rPr lang="ru-RU" sz="2800" b="1" dirty="0"/>
              <a:t>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54554" y="3741490"/>
            <a:ext cx="7055141" cy="1950182"/>
          </a:xfrm>
          <a:prstGeom prst="rect">
            <a:avLst/>
          </a:prstGeom>
          <a:solidFill>
            <a:srgbClr val="373C59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/>
              <a:t>Цель Слета: </a:t>
            </a:r>
            <a:r>
              <a:rPr lang="ru-RU" sz="2000" dirty="0" smtClean="0"/>
              <a:t>развитие </a:t>
            </a:r>
            <a:r>
              <a:rPr lang="ru-RU" sz="2000" dirty="0"/>
              <a:t>кадрового потенциала системы образования Ярославской области, совершенствование профессионального и методического мастерства учителей и преподавателей-организаторов основ безопасности жизнедеятельности образовательных организаций</a:t>
            </a:r>
            <a:r>
              <a:rPr lang="ru-RU" sz="2000" dirty="0" smtClean="0"/>
              <a:t>.</a:t>
            </a:r>
            <a:endParaRPr lang="ru-RU" sz="2000" dirty="0">
              <a:ln>
                <a:solidFill>
                  <a:srgbClr val="373C59"/>
                </a:solidFill>
              </a:ln>
              <a:solidFill>
                <a:srgbClr val="373C5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2462" y="3741489"/>
            <a:ext cx="2743491" cy="1699911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chemeClr val="accent5">
                    <a:lumMod val="50000"/>
                  </a:schemeClr>
                </a:solidFill>
              </a:rPr>
              <a:t>Организатор слета: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кафедра воспитания и социализации, ЦНППМ педагогических работников 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ГАУ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ДПО ЯО «Институт развития образования»</a:t>
            </a: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837" y="569420"/>
            <a:ext cx="3538308" cy="81049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600" b="1" dirty="0">
                <a:solidFill>
                  <a:srgbClr val="373C59"/>
                </a:solidFill>
              </a:rPr>
              <a:t>ГАУ ДПО </a:t>
            </a:r>
          </a:p>
          <a:p>
            <a:pPr algn="l">
              <a:spcBef>
                <a:spcPts val="0"/>
              </a:spcBef>
            </a:pPr>
            <a:r>
              <a:rPr lang="ru-RU" sz="1600" b="1" dirty="0">
                <a:solidFill>
                  <a:srgbClr val="373C59"/>
                </a:solidFill>
              </a:rPr>
              <a:t>«Институт развития образования» </a:t>
            </a:r>
          </a:p>
          <a:p>
            <a:pPr algn="l">
              <a:spcBef>
                <a:spcPts val="0"/>
              </a:spcBef>
            </a:pPr>
            <a:r>
              <a:rPr lang="ru-RU" sz="1600" b="1" dirty="0">
                <a:solidFill>
                  <a:srgbClr val="373C59"/>
                </a:solidFill>
              </a:rPr>
              <a:t>Ярославская область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36BAE95-26A3-4371-964C-F455895E6A86}"/>
              </a:ext>
            </a:extLst>
          </p:cNvPr>
          <p:cNvSpPr/>
          <p:nvPr/>
        </p:nvSpPr>
        <p:spPr>
          <a:xfrm>
            <a:off x="1722191" y="5898427"/>
            <a:ext cx="4114800" cy="462663"/>
          </a:xfrm>
          <a:prstGeom prst="rect">
            <a:avLst/>
          </a:prstGeom>
          <a:solidFill>
            <a:srgbClr val="646363"/>
          </a:solidFill>
          <a:ln>
            <a:solidFill>
              <a:srgbClr val="646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22 </a:t>
            </a:r>
            <a:r>
              <a:rPr lang="ru-RU" b="1" dirty="0"/>
              <a:t>сентября 2021 года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11600" r="21299" b="12642"/>
          <a:stretch/>
        </p:blipFill>
        <p:spPr>
          <a:xfrm>
            <a:off x="10287724" y="348580"/>
            <a:ext cx="1221971" cy="120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6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2" y="316435"/>
            <a:ext cx="3325375" cy="123749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73483" y="569420"/>
            <a:ext cx="0" cy="731520"/>
          </a:xfrm>
          <a:prstGeom prst="line">
            <a:avLst/>
          </a:prstGeom>
          <a:ln>
            <a:solidFill>
              <a:srgbClr val="373C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15" y="5223286"/>
            <a:ext cx="1770754" cy="163471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42462" y="1955567"/>
            <a:ext cx="10767233" cy="1637607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IV</a:t>
            </a:r>
            <a:r>
              <a:rPr lang="ru-RU" sz="2800" b="1" dirty="0"/>
              <a:t> региональный слет </a:t>
            </a:r>
            <a:r>
              <a:rPr lang="ru-RU" sz="2800" b="1" dirty="0"/>
              <a:t>учителей и преподавателей-организаторов основ безопасности жизнедеятельности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образовательных организаций </a:t>
            </a:r>
            <a:r>
              <a:rPr lang="ru-RU" sz="2800" b="1" dirty="0" smtClean="0"/>
              <a:t>Ярославской </a:t>
            </a:r>
            <a:r>
              <a:rPr lang="ru-RU" sz="2800" b="1" dirty="0"/>
              <a:t>области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2462" y="3766427"/>
            <a:ext cx="4245174" cy="1699911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chemeClr val="accent5">
                    <a:lumMod val="50000"/>
                  </a:schemeClr>
                </a:solidFill>
              </a:rPr>
              <a:t>Организатор слета: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Кафедра воспитания и социализации,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ЦНППМ педагогических работников 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ГАУ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ДПО ЯО «Институт развития образования»</a:t>
            </a: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837" y="569420"/>
            <a:ext cx="3538308" cy="81049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600" b="1" dirty="0">
                <a:solidFill>
                  <a:srgbClr val="373C59"/>
                </a:solidFill>
              </a:rPr>
              <a:t>ГАУ ДПО </a:t>
            </a:r>
          </a:p>
          <a:p>
            <a:pPr algn="l">
              <a:spcBef>
                <a:spcPts val="0"/>
              </a:spcBef>
            </a:pPr>
            <a:r>
              <a:rPr lang="ru-RU" sz="1600" b="1" dirty="0">
                <a:solidFill>
                  <a:srgbClr val="373C59"/>
                </a:solidFill>
              </a:rPr>
              <a:t>«Институт развития образования» </a:t>
            </a:r>
          </a:p>
          <a:p>
            <a:pPr algn="l">
              <a:spcBef>
                <a:spcPts val="0"/>
              </a:spcBef>
            </a:pPr>
            <a:r>
              <a:rPr lang="ru-RU" sz="1600" b="1" dirty="0">
                <a:solidFill>
                  <a:srgbClr val="373C59"/>
                </a:solidFill>
              </a:rPr>
              <a:t>Ярославская область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36BAE95-26A3-4371-964C-F455895E6A86}"/>
              </a:ext>
            </a:extLst>
          </p:cNvPr>
          <p:cNvSpPr/>
          <p:nvPr/>
        </p:nvSpPr>
        <p:spPr>
          <a:xfrm>
            <a:off x="1722191" y="5898427"/>
            <a:ext cx="4114800" cy="462663"/>
          </a:xfrm>
          <a:prstGeom prst="rect">
            <a:avLst/>
          </a:prstGeom>
          <a:solidFill>
            <a:srgbClr val="646363"/>
          </a:solidFill>
          <a:ln>
            <a:solidFill>
              <a:srgbClr val="646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22 </a:t>
            </a:r>
            <a:r>
              <a:rPr lang="ru-RU" b="1" dirty="0"/>
              <a:t>сентября 2021 года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11600" r="21299" b="12642"/>
          <a:stretch/>
        </p:blipFill>
        <p:spPr>
          <a:xfrm>
            <a:off x="10287724" y="348580"/>
            <a:ext cx="1221971" cy="12053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337446" y="4247801"/>
            <a:ext cx="4971011" cy="1496291"/>
          </a:xfrm>
          <a:prstGeom prst="rect">
            <a:avLst/>
          </a:prstGeom>
          <a:solidFill>
            <a:srgbClr val="373C59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ru-RU" sz="2400" b="1" dirty="0">
                <a:ln>
                  <a:solidFill>
                    <a:srgbClr val="373C59"/>
                  </a:solidFill>
                </a:ln>
                <a:solidFill>
                  <a:schemeClr val="bg1"/>
                </a:solidFill>
              </a:rPr>
              <a:t>Щербак Александр Павлович,</a:t>
            </a:r>
          </a:p>
          <a:p>
            <a:pPr indent="457200"/>
            <a:r>
              <a:rPr lang="ru-RU" b="1" dirty="0">
                <a:ln>
                  <a:solidFill>
                    <a:srgbClr val="373C59"/>
                  </a:solidFill>
                </a:ln>
                <a:solidFill>
                  <a:schemeClr val="bg1"/>
                </a:solidFill>
              </a:rPr>
              <a:t>проректор ГАУ ДПО ЯО ИРО</a:t>
            </a:r>
            <a:r>
              <a:rPr lang="ru-RU" dirty="0">
                <a:ln>
                  <a:solidFill>
                    <a:srgbClr val="373C59"/>
                  </a:solidFill>
                </a:ln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51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2" y="316435"/>
            <a:ext cx="3325375" cy="123749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73483" y="569420"/>
            <a:ext cx="0" cy="731520"/>
          </a:xfrm>
          <a:prstGeom prst="line">
            <a:avLst/>
          </a:prstGeom>
          <a:ln>
            <a:solidFill>
              <a:srgbClr val="373C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15" y="5223286"/>
            <a:ext cx="1770754" cy="163471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42462" y="1955567"/>
            <a:ext cx="10767233" cy="1637607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Центр </a:t>
            </a:r>
            <a:r>
              <a:rPr lang="ru-RU" sz="2800" b="1" dirty="0"/>
              <a:t>непрерывного повышения профессионального мастерства как элемент системы научно-методического сопровождения учителей физической культуры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36618" y="3715789"/>
            <a:ext cx="9473077" cy="2535382"/>
          </a:xfrm>
          <a:prstGeom prst="rect">
            <a:avLst/>
          </a:prstGeom>
          <a:solidFill>
            <a:srgbClr val="373C59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ru-RU" sz="2400" b="1" dirty="0" smtClean="0">
                <a:ln>
                  <a:solidFill>
                    <a:srgbClr val="373C59"/>
                  </a:solidFill>
                </a:ln>
                <a:solidFill>
                  <a:schemeClr val="bg1"/>
                </a:solidFill>
              </a:rPr>
              <a:t>Работа ЦНППМ должна быть неразрывно связана с деятельностью профессиональных </a:t>
            </a:r>
            <a:r>
              <a:rPr lang="ru-RU" sz="2400" b="1" smtClean="0">
                <a:ln>
                  <a:solidFill>
                    <a:srgbClr val="373C59"/>
                  </a:solidFill>
                </a:ln>
                <a:solidFill>
                  <a:schemeClr val="bg1"/>
                </a:solidFill>
              </a:rPr>
              <a:t>(педагогических) </a:t>
            </a:r>
            <a:r>
              <a:rPr lang="ru-RU" sz="2400" b="1" dirty="0" smtClean="0">
                <a:ln>
                  <a:solidFill>
                    <a:srgbClr val="373C59"/>
                  </a:solidFill>
                </a:ln>
                <a:solidFill>
                  <a:schemeClr val="bg1"/>
                </a:solidFill>
              </a:rPr>
              <a:t>ассоциаций и сообществ, активно использующих форматы постоянного обмена опытом и лучшими практиками.</a:t>
            </a:r>
          </a:p>
          <a:p>
            <a:pPr indent="457200" algn="r"/>
            <a:r>
              <a:rPr lang="ru-RU" sz="1400" b="1" dirty="0" smtClean="0">
                <a:ln>
                  <a:solidFill>
                    <a:srgbClr val="373C59"/>
                  </a:solidFill>
                </a:ln>
                <a:solidFill>
                  <a:schemeClr val="bg1"/>
                </a:solidFill>
              </a:rPr>
              <a:t>Распоряжение </a:t>
            </a:r>
            <a:r>
              <a:rPr lang="ru-RU" sz="1400" b="1" dirty="0" err="1" smtClean="0">
                <a:ln>
                  <a:solidFill>
                    <a:srgbClr val="373C59"/>
                  </a:solidFill>
                </a:ln>
                <a:solidFill>
                  <a:schemeClr val="bg1"/>
                </a:solidFill>
              </a:rPr>
              <a:t>Минпросвещения</a:t>
            </a:r>
            <a:r>
              <a:rPr lang="ru-RU" sz="1400" b="1" dirty="0" smtClean="0">
                <a:ln>
                  <a:solidFill>
                    <a:srgbClr val="373C59"/>
                  </a:solidFill>
                </a:ln>
                <a:solidFill>
                  <a:schemeClr val="bg1"/>
                </a:solidFill>
              </a:rPr>
              <a:t> России от 04 февраля 2021 г. № Р-33 «Об утверждении методических рекомендаций по реализации мероприятий по формированию и обеспечению функционирования единой федеральной системы научно-методического сопровождения педагогических работников и управленческих кадров»</a:t>
            </a:r>
            <a:endParaRPr lang="ru-RU" sz="1400" dirty="0">
              <a:ln>
                <a:solidFill>
                  <a:srgbClr val="373C59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837" y="569420"/>
            <a:ext cx="3538308" cy="81049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600" b="1" dirty="0">
                <a:solidFill>
                  <a:srgbClr val="373C59"/>
                </a:solidFill>
              </a:rPr>
              <a:t>ГАУ ДПО </a:t>
            </a:r>
          </a:p>
          <a:p>
            <a:pPr algn="l">
              <a:spcBef>
                <a:spcPts val="0"/>
              </a:spcBef>
            </a:pPr>
            <a:r>
              <a:rPr lang="ru-RU" sz="1600" b="1" dirty="0">
                <a:solidFill>
                  <a:srgbClr val="373C59"/>
                </a:solidFill>
              </a:rPr>
              <a:t>«Институт развития образования» </a:t>
            </a:r>
          </a:p>
          <a:p>
            <a:pPr algn="l">
              <a:spcBef>
                <a:spcPts val="0"/>
              </a:spcBef>
            </a:pPr>
            <a:r>
              <a:rPr lang="ru-RU" sz="1600" b="1" dirty="0">
                <a:solidFill>
                  <a:srgbClr val="373C59"/>
                </a:solidFill>
              </a:rPr>
              <a:t>Ярославская область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11600" r="21299" b="12642"/>
          <a:stretch/>
        </p:blipFill>
        <p:spPr>
          <a:xfrm>
            <a:off x="10287724" y="348580"/>
            <a:ext cx="1221971" cy="120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7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2" y="316435"/>
            <a:ext cx="3325375" cy="123749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73483" y="569420"/>
            <a:ext cx="0" cy="731520"/>
          </a:xfrm>
          <a:prstGeom prst="line">
            <a:avLst/>
          </a:prstGeom>
          <a:ln>
            <a:solidFill>
              <a:srgbClr val="373C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15" y="5223286"/>
            <a:ext cx="1770754" cy="16347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5174" t="13483" r="26169" b="17926"/>
          <a:stretch/>
        </p:blipFill>
        <p:spPr>
          <a:xfrm>
            <a:off x="3973483" y="1483037"/>
            <a:ext cx="6550430" cy="5194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4067837" y="569420"/>
            <a:ext cx="3538308" cy="810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ГАУ ДПО </a:t>
            </a:r>
          </a:p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«Институт развития образования» </a:t>
            </a:r>
          </a:p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Ярославская область</a:t>
            </a:r>
            <a:endParaRPr lang="ru-RU" sz="1600" b="1" dirty="0">
              <a:solidFill>
                <a:srgbClr val="373C59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5" y="384462"/>
            <a:ext cx="962748" cy="96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6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2" y="316435"/>
            <a:ext cx="3325375" cy="123749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73483" y="569420"/>
            <a:ext cx="0" cy="731520"/>
          </a:xfrm>
          <a:prstGeom prst="line">
            <a:avLst/>
          </a:prstGeom>
          <a:ln>
            <a:solidFill>
              <a:srgbClr val="373C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15" y="5223286"/>
            <a:ext cx="1770754" cy="16347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6518" t="12953" r="17437" b="17940"/>
          <a:stretch/>
        </p:blipFill>
        <p:spPr>
          <a:xfrm>
            <a:off x="2934269" y="1454974"/>
            <a:ext cx="8761862" cy="5157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72373" y="4806782"/>
            <a:ext cx="24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http://cnppm.iro.yar.ru</a:t>
            </a:r>
            <a:r>
              <a:rPr lang="ru-RU" dirty="0" smtClean="0">
                <a:hlinkClick r:id="rId5"/>
              </a:rPr>
              <a:t>/</a:t>
            </a:r>
            <a:endParaRPr lang="ru-RU" dirty="0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067837" y="569420"/>
            <a:ext cx="3538308" cy="810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ГАУ ДПО </a:t>
            </a:r>
          </a:p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«Институт развития образования» </a:t>
            </a:r>
          </a:p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Ярославская область</a:t>
            </a:r>
            <a:endParaRPr lang="ru-RU" sz="1600" b="1" dirty="0">
              <a:solidFill>
                <a:srgbClr val="373C59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5" y="384462"/>
            <a:ext cx="962748" cy="9627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34503" t="11492" r="32512" b="24428"/>
          <a:stretch/>
        </p:blipFill>
        <p:spPr>
          <a:xfrm>
            <a:off x="163190" y="1454974"/>
            <a:ext cx="2600058" cy="2841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135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2" y="316435"/>
            <a:ext cx="3325375" cy="123749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73483" y="569420"/>
            <a:ext cx="0" cy="731520"/>
          </a:xfrm>
          <a:prstGeom prst="line">
            <a:avLst/>
          </a:prstGeom>
          <a:ln>
            <a:solidFill>
              <a:srgbClr val="373C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15" y="5223286"/>
            <a:ext cx="1770754" cy="1634714"/>
          </a:xfrm>
          <a:prstGeom prst="rect">
            <a:avLst/>
          </a:prstGeom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4067837" y="569420"/>
            <a:ext cx="3538308" cy="810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ГАУ ДПО </a:t>
            </a:r>
          </a:p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«Институт развития образования» </a:t>
            </a:r>
          </a:p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Ярославская область</a:t>
            </a:r>
            <a:endParaRPr lang="ru-RU" sz="1600" b="1" dirty="0">
              <a:solidFill>
                <a:srgbClr val="373C59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5" y="384462"/>
            <a:ext cx="962748" cy="9627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7187" t="33333" r="41979" b="25185"/>
          <a:stretch/>
        </p:blipFill>
        <p:spPr>
          <a:xfrm>
            <a:off x="1627838" y="1553924"/>
            <a:ext cx="9029077" cy="51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8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2" y="316435"/>
            <a:ext cx="3325375" cy="123749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73483" y="569420"/>
            <a:ext cx="0" cy="731520"/>
          </a:xfrm>
          <a:prstGeom prst="line">
            <a:avLst/>
          </a:prstGeom>
          <a:ln>
            <a:solidFill>
              <a:srgbClr val="373C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15" y="5223286"/>
            <a:ext cx="1770754" cy="163471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7174" y="1553925"/>
            <a:ext cx="11630026" cy="3218100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5050"/>
                </a:solidFill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23718" y="4946039"/>
            <a:ext cx="9163482" cy="1496291"/>
          </a:xfrm>
          <a:prstGeom prst="rect">
            <a:avLst/>
          </a:prstGeom>
          <a:solidFill>
            <a:srgbClr val="373C59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373C59"/>
                </a:solidFill>
              </a:ln>
              <a:solidFill>
                <a:srgbClr val="373C59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067837" y="569420"/>
            <a:ext cx="3538308" cy="810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ГАУ ДПО </a:t>
            </a:r>
          </a:p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«Институт развития образования» </a:t>
            </a:r>
          </a:p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Ярославская область</a:t>
            </a:r>
            <a:endParaRPr lang="ru-RU" sz="1600" b="1" dirty="0">
              <a:solidFill>
                <a:srgbClr val="373C59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5" y="384462"/>
            <a:ext cx="962748" cy="962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50" y="1798471"/>
            <a:ext cx="113125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ЦНППМПР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создан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для формирования организационно-методических условий эффективного развития кадрового потенциала системы образования в Ярославской области, в том числе за счет сопровождения процесса освоения дополнительных профессиональных программ (программ повышения квалификации и программ профессиональной переподготовки) с использованием индивидуальных образовательных маршрутов, разработанных по результатам выявления профессиональных дефицитов педагогических работников и управленческих кадров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1277" y="4991463"/>
            <a:ext cx="8728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>
                <a:solidFill>
                  <a:schemeClr val="bg1"/>
                </a:solidFill>
              </a:rPr>
              <a:t>Целью функционирования ЦНППМПР является формирование </a:t>
            </a:r>
            <a:endParaRPr lang="ru-RU" sz="2200" dirty="0" smtClean="0">
              <a:solidFill>
                <a:schemeClr val="bg1"/>
              </a:solidFill>
            </a:endParaRPr>
          </a:p>
          <a:p>
            <a:pPr algn="r"/>
            <a:r>
              <a:rPr lang="ru-RU" sz="2200" dirty="0" smtClean="0">
                <a:solidFill>
                  <a:schemeClr val="bg1"/>
                </a:solidFill>
              </a:rPr>
              <a:t>и </a:t>
            </a:r>
            <a:r>
              <a:rPr lang="ru-RU" sz="2200" dirty="0">
                <a:solidFill>
                  <a:schemeClr val="bg1"/>
                </a:solidFill>
              </a:rPr>
              <a:t>развитие его как элемента единой федеральной системы </a:t>
            </a:r>
            <a:endParaRPr lang="ru-RU" sz="2200" dirty="0" smtClean="0">
              <a:solidFill>
                <a:schemeClr val="bg1"/>
              </a:solidFill>
            </a:endParaRPr>
          </a:p>
          <a:p>
            <a:pPr algn="r"/>
            <a:r>
              <a:rPr lang="ru-RU" sz="2200" dirty="0" smtClean="0">
                <a:solidFill>
                  <a:schemeClr val="bg1"/>
                </a:solidFill>
              </a:rPr>
              <a:t>научно-методического </a:t>
            </a:r>
            <a:r>
              <a:rPr lang="ru-RU" sz="2200" dirty="0">
                <a:solidFill>
                  <a:schemeClr val="bg1"/>
                </a:solidFill>
              </a:rPr>
              <a:t>сопровождения педагогических работников </a:t>
            </a:r>
            <a:endParaRPr lang="ru-RU" sz="2200" dirty="0" smtClean="0">
              <a:solidFill>
                <a:schemeClr val="bg1"/>
              </a:solidFill>
            </a:endParaRPr>
          </a:p>
          <a:p>
            <a:pPr algn="r"/>
            <a:r>
              <a:rPr lang="ru-RU" sz="2200" dirty="0" smtClean="0">
                <a:solidFill>
                  <a:schemeClr val="bg1"/>
                </a:solidFill>
              </a:rPr>
              <a:t>и </a:t>
            </a:r>
            <a:r>
              <a:rPr lang="ru-RU" sz="2200" dirty="0">
                <a:solidFill>
                  <a:schemeClr val="bg1"/>
                </a:solidFill>
              </a:rPr>
              <a:t>управленческих </a:t>
            </a:r>
            <a:r>
              <a:rPr lang="ru-RU" sz="2200" dirty="0" smtClean="0">
                <a:solidFill>
                  <a:schemeClr val="bg1"/>
                </a:solidFill>
              </a:rPr>
              <a:t>кадров.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7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2" y="316435"/>
            <a:ext cx="3325375" cy="123749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73483" y="569420"/>
            <a:ext cx="0" cy="731520"/>
          </a:xfrm>
          <a:prstGeom prst="line">
            <a:avLst/>
          </a:prstGeom>
          <a:ln>
            <a:solidFill>
              <a:srgbClr val="373C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15" y="5223286"/>
            <a:ext cx="1770754" cy="1634714"/>
          </a:xfrm>
          <a:prstGeom prst="rect">
            <a:avLst/>
          </a:prstGeom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4067837" y="569420"/>
            <a:ext cx="3538308" cy="810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ГАУ ДПО </a:t>
            </a:r>
          </a:p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«Институт развития образования» </a:t>
            </a:r>
          </a:p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Ярославская область</a:t>
            </a:r>
            <a:endParaRPr lang="ru-RU" sz="1600" b="1" dirty="0">
              <a:solidFill>
                <a:srgbClr val="373C59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5" y="384462"/>
            <a:ext cx="962748" cy="962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9950" t="17065" r="22363" b="11957"/>
          <a:stretch/>
        </p:blipFill>
        <p:spPr>
          <a:xfrm>
            <a:off x="3973483" y="1553925"/>
            <a:ext cx="7572524" cy="524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24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276</Words>
  <Application>Microsoft Office PowerPoint</Application>
  <PresentationFormat>Широкоэкранный</PresentationFormat>
  <Paragraphs>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Станиславовна Буданова</dc:creator>
  <cp:lastModifiedBy>Александр Павлович Щербак</cp:lastModifiedBy>
  <cp:revision>27</cp:revision>
  <dcterms:created xsi:type="dcterms:W3CDTF">2021-09-07T06:41:01Z</dcterms:created>
  <dcterms:modified xsi:type="dcterms:W3CDTF">2021-09-22T06:11:19Z</dcterms:modified>
</cp:coreProperties>
</file>