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97" r:id="rId2"/>
  </p:sldMasterIdLst>
  <p:notesMasterIdLst>
    <p:notesMasterId r:id="rId9"/>
  </p:notesMasterIdLst>
  <p:handoutMasterIdLst>
    <p:handoutMasterId r:id="rId10"/>
  </p:handoutMasterIdLst>
  <p:sldIdLst>
    <p:sldId id="489" r:id="rId3"/>
    <p:sldId id="490" r:id="rId4"/>
    <p:sldId id="491" r:id="rId5"/>
    <p:sldId id="492" r:id="rId6"/>
    <p:sldId id="493" r:id="rId7"/>
    <p:sldId id="283" r:id="rId8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0046D2"/>
    <a:srgbClr val="35496D"/>
    <a:srgbClr val="4A80C2"/>
    <a:srgbClr val="23A7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91" autoAdjust="0"/>
    <p:restoredTop sz="94675" autoAdjust="0"/>
  </p:normalViewPr>
  <p:slideViewPr>
    <p:cSldViewPr>
      <p:cViewPr>
        <p:scale>
          <a:sx n="80" d="100"/>
          <a:sy n="80" d="100"/>
        </p:scale>
        <p:origin x="-1554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98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86672A1-6FC4-4D2A-B0A5-EE525A786793}" type="datetimeFigureOut">
              <a:rPr lang="ru-RU"/>
              <a:pPr>
                <a:defRPr/>
              </a:pPr>
              <a:t>01.10.2020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A564F76-04D7-426D-BEE0-629CD25D04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407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0BE22BB-92DF-4D07-86F4-7ED3D93107D1}" type="datetimeFigureOut">
              <a:rPr lang="ru-RU"/>
              <a:pPr>
                <a:defRPr/>
              </a:pPr>
              <a:t>01.10.2020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0B4D87F-6DB9-4203-9991-4B3340705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5038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43" y="92075"/>
            <a:ext cx="960437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85"/>
            <a:ext cx="7772400" cy="1470025"/>
          </a:xfrm>
          <a:noFill/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F9FF1-C0DD-4D62-B49E-9DC9A09E444C}" type="datetimeFigureOut">
              <a:rPr lang="ru-RU"/>
              <a:pPr>
                <a:defRPr/>
              </a:pPr>
              <a:t>01.10.2020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A252D-50FA-4ABF-95D8-88C171B822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 bwMode="auto">
          <a:xfrm>
            <a:off x="2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7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99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 userDrawn="1"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27118-3749-4714-BE80-C65E7B4DA71D}" type="datetimeFigureOut">
              <a:rPr lang="ru-RU"/>
              <a:pPr>
                <a:defRPr/>
              </a:pPr>
              <a:t>01.10.2020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94F5F-7ADF-4D00-A55C-AF09910E46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39"/>
            <a:ext cx="1470992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118F1-1429-493C-ACED-4C627B8FE8DA}" type="datetimeFigureOut">
              <a:rPr lang="ru-RU"/>
              <a:pPr>
                <a:defRPr/>
              </a:pPr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82FD-4678-4F31-AE70-2C493563D0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01.10.2020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485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01.10.2020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146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7" y="458952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01.10.2020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437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01.10.2020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688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01.10.2020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0373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01.10.2020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9289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01.10.2020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6551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01.10.2020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355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 bwMode="auto">
          <a:xfrm>
            <a:off x="2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7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99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 userDrawn="1"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A2AA6-980C-4BFB-902F-82C33295DEC3}" type="datetimeFigureOut">
              <a:rPr lang="ru-RU"/>
              <a:pPr>
                <a:defRPr/>
              </a:pPr>
              <a:t>01.10.2020</a:t>
            </a:fld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2E1CB-EA92-4809-A390-40BD473BE6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01.10.2020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3007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01.10.2020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8324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01.10.2020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256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43" y="92075"/>
            <a:ext cx="960437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6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40FE7-6EE3-4E3A-97AC-36A549337F3C}" type="datetimeFigureOut">
              <a:rPr lang="ru-RU"/>
              <a:pPr>
                <a:defRPr/>
              </a:pPr>
              <a:t>01.10.2020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82A07-1C3C-4887-BA29-E43F4061C2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 userDrawn="1"/>
        </p:nvSpPr>
        <p:spPr bwMode="auto">
          <a:xfrm>
            <a:off x="2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8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99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3379"/>
            <a:ext cx="9144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 userDrawn="1"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 userDrawn="1"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 userDrawn="1"/>
        </p:nvSpPr>
        <p:spPr bwMode="auto">
          <a:xfrm>
            <a:off x="2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99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107506" y="0"/>
            <a:ext cx="8928992" cy="119675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 userDrawn="1"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 userDrawn="1"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 userDrawn="1">
            <p:ph type="body" sz="quarter" idx="3"/>
          </p:nvPr>
        </p:nvSpPr>
        <p:spPr>
          <a:xfrm>
            <a:off x="464505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 userDrawn="1">
            <p:ph sz="quarter" idx="4"/>
          </p:nvPr>
        </p:nvSpPr>
        <p:spPr>
          <a:xfrm>
            <a:off x="464505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1" name="Дата 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62372-99D8-45E6-921D-29D35A7220F6}" type="datetimeFigureOut">
              <a:rPr lang="ru-RU"/>
              <a:pPr>
                <a:defRPr/>
              </a:pPr>
              <a:t>01.10.2020</a:t>
            </a:fld>
            <a:endParaRPr lang="ru-RU"/>
          </a:p>
        </p:txBody>
      </p:sp>
      <p:sp>
        <p:nvSpPr>
          <p:cNvPr id="12" name="Нижний колонтитул 7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8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8B6E3-E0EF-4666-9ADA-68BAB6C20B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 userDrawn="1"/>
        </p:nvSpPr>
        <p:spPr bwMode="auto">
          <a:xfrm>
            <a:off x="2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6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99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Дата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A0452-F4A3-462A-92EC-CA04177E5B34}" type="datetimeFigureOut">
              <a:rPr lang="ru-RU"/>
              <a:pPr>
                <a:defRPr/>
              </a:pPr>
              <a:t>01.10.2020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04F5A-C6EB-4B8A-9691-578D1ED92D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107961" y="26988"/>
            <a:ext cx="2195513" cy="10541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Заголовок 1"/>
          <p:cNvSpPr txBox="1">
            <a:spLocks/>
          </p:cNvSpPr>
          <p:nvPr userDrawn="1"/>
        </p:nvSpPr>
        <p:spPr bwMode="auto">
          <a:xfrm>
            <a:off x="2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6" name="Рисунок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99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Дата 1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ED15A-AE6B-4EA9-95D7-025B94CA3957}" type="datetimeFigureOut">
              <a:rPr lang="ru-RU"/>
              <a:pPr>
                <a:defRPr/>
              </a:pPr>
              <a:t>01.10.2020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3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78C6C-E9F0-497E-84C2-AABFE5E6FC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468" y="20639"/>
            <a:ext cx="528637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6" y="1196752"/>
            <a:ext cx="3008313" cy="8640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2" y="260648"/>
            <a:ext cx="5389438" cy="58655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2204864"/>
            <a:ext cx="3008313" cy="39212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AD8E7-3F6F-49F5-BE7A-7869372D185A}" type="datetimeFigureOut">
              <a:rPr lang="ru-RU"/>
              <a:pPr>
                <a:defRPr/>
              </a:pPr>
              <a:t>01.10.2020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CDEA0-3FA2-43D9-80C8-7FD595760F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 userDrawn="1"/>
        </p:nvSpPr>
        <p:spPr bwMode="auto">
          <a:xfrm>
            <a:off x="2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8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99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1792288" y="4800600"/>
            <a:ext cx="5876056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 userDrawn="1">
            <p:ph type="pic" idx="1"/>
          </p:nvPr>
        </p:nvSpPr>
        <p:spPr>
          <a:xfrm>
            <a:off x="1821904" y="548680"/>
            <a:ext cx="5846440" cy="4176464"/>
          </a:xfrm>
          <a:noFill/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 userDrawn="1">
            <p:ph type="body" sz="half" idx="2"/>
          </p:nvPr>
        </p:nvSpPr>
        <p:spPr>
          <a:xfrm>
            <a:off x="1792288" y="5367338"/>
            <a:ext cx="587605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95B55-D818-42CE-BD5D-ECE691B8338E}" type="datetimeFigureOut">
              <a:rPr lang="ru-RU"/>
              <a:pPr>
                <a:defRPr/>
              </a:pPr>
              <a:t>01.10.2020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FBF78-52C0-4ED4-9BD7-0DD8A28AA5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5000">
              <a:schemeClr val="bg1"/>
            </a:gs>
            <a:gs pos="32001">
              <a:schemeClr val="bg1">
                <a:lumMod val="85000"/>
              </a:schemeClr>
            </a:gs>
            <a:gs pos="54000">
              <a:schemeClr val="bg1">
                <a:lumMod val="85000"/>
              </a:schemeClr>
            </a:gs>
            <a:gs pos="85001">
              <a:schemeClr val="bg1">
                <a:lumMod val="75000"/>
              </a:schemeClr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4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FF3B8E-247A-4292-900C-AADA2EBA2418}" type="datetimeFigureOut">
              <a:rPr lang="ru-RU"/>
              <a:pPr>
                <a:defRPr/>
              </a:pPr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41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4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28B882-41B3-4E67-90DE-E1E45A36AE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 kern="1200">
          <a:ln>
            <a:solidFill>
              <a:srgbClr val="990000"/>
            </a:solidFill>
          </a:ln>
          <a:solidFill>
            <a:srgbClr val="99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40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01.10.2020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40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40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4267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iro.yar.ru/index.php?id=4790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rectorat@iro.yar.ru" TargetMode="External"/><Relationship Id="rId2" Type="http://schemas.openxmlformats.org/officeDocument/2006/relationships/hyperlink" Target="mailto:copp@iro.yar.ru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hyperlink" Target="http://www.iro.yar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54" y="195401"/>
            <a:ext cx="8655546" cy="121737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4272"/>
            <a:ext cx="9144000" cy="1418028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23887" y="2204864"/>
            <a:ext cx="7886700" cy="2357611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Calibri"/>
                <a:ea typeface="Calibri"/>
                <a:cs typeface="Times New Roman"/>
              </a:rPr>
              <a:t/>
            </a:r>
            <a:br>
              <a:rPr lang="ru-RU" sz="2400" dirty="0">
                <a:latin typeface="Calibri"/>
                <a:ea typeface="Calibri"/>
                <a:cs typeface="Times New Roman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r">
              <a:buNone/>
            </a:pPr>
            <a:r>
              <a:rPr lang="ru-RU" sz="7200" b="1" dirty="0" smtClean="0">
                <a:solidFill>
                  <a:schemeClr val="tx1"/>
                </a:solidFill>
              </a:rPr>
              <a:t>30</a:t>
            </a:r>
            <a:r>
              <a:rPr lang="ru-RU" sz="8000" b="1" dirty="0" smtClean="0">
                <a:solidFill>
                  <a:schemeClr val="tx1"/>
                </a:solidFill>
              </a:rPr>
              <a:t>.09.2020</a:t>
            </a:r>
          </a:p>
          <a:p>
            <a:pPr marL="0" indent="0" algn="r">
              <a:buNone/>
            </a:pPr>
            <a:r>
              <a:rPr lang="ru-RU" sz="8000" b="1" dirty="0" smtClean="0">
                <a:solidFill>
                  <a:schemeClr val="tx1"/>
                </a:solidFill>
              </a:rPr>
              <a:t>Инна Григорьевна Назарова, </a:t>
            </a:r>
          </a:p>
          <a:p>
            <a:pPr marL="0" indent="0" algn="r">
              <a:buNone/>
            </a:pPr>
            <a:r>
              <a:rPr lang="ru-RU" sz="8000" b="1" dirty="0" smtClean="0">
                <a:solidFill>
                  <a:schemeClr val="tx1"/>
                </a:solidFill>
              </a:rPr>
              <a:t>заведующий кафедрой общей педагогики </a:t>
            </a:r>
          </a:p>
          <a:p>
            <a:pPr marL="0" indent="0" algn="r">
              <a:buNone/>
            </a:pPr>
            <a:r>
              <a:rPr lang="ru-RU" sz="8000" b="1" dirty="0" smtClean="0">
                <a:solidFill>
                  <a:schemeClr val="tx1"/>
                </a:solidFill>
              </a:rPr>
              <a:t>и психологии ГАУ ДПО ЯО ИРО</a:t>
            </a:r>
            <a:endParaRPr lang="ru-RU" sz="80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2828836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конкурс среди  образовательных организаций</a:t>
            </a:r>
          </a:p>
          <a:p>
            <a:r>
              <a:rPr lang="ru-RU" sz="24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разработке и реализации программ воспитания</a:t>
            </a:r>
          </a:p>
        </p:txBody>
      </p:sp>
      <p:pic>
        <p:nvPicPr>
          <p:cNvPr id="1026" name="Picture 2" descr="https://photoshop-kopona.com/uploads/posts/2018-08/1534689344_2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676" y="1412777"/>
            <a:ext cx="2198042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473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990000"/>
                </a:solidFill>
              </a:rPr>
              <a:t>Конкурс проводится 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dirty="0"/>
              <a:t>Конкурс проводится в период с 15 сентября по 30 ноября 2020 г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www.iro.yar.ru/index.php?id=4790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284984"/>
            <a:ext cx="4013497" cy="2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4977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76470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990000"/>
                </a:solidFill>
              </a:rPr>
              <a:t>Основополагающие документы</a:t>
            </a:r>
            <a:endParaRPr lang="ru-RU" dirty="0">
              <a:solidFill>
                <a:srgbClr val="99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263830" cy="576064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Российской Федерации от 7 мая 2018 года №204 «О национальных целях и стратегических задачах развития Российской Федерации на период до 2024 года» (подпункт «б» пункта 5) в части мероприятий, призванных внедрить национальную систему   профессионального   роста педагогических работников;</a:t>
            </a:r>
          </a:p>
          <a:p>
            <a:pPr marL="0" indent="0"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Стратегия развития воспитания в Российской Федерации на период до 2025 года, Распоряжение Правительства Российской Федерации от 29 мая 2015 г. N 996-р;</a:t>
            </a:r>
          </a:p>
          <a:p>
            <a:pPr marL="0" indent="0"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Программа развития воспитания в Ярославской области на 2017 – 2020 годы (утверждена постановлением Правительства области от 03.05.2017 N 363-п);</a:t>
            </a:r>
          </a:p>
          <a:p>
            <a:pPr marL="0" indent="0"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Национальный проект «Образование» (паспорт национального проекта утверждён решением президиума Совета при Президенте Российской Федерации по стратегическому развитию и национальным проектам 24 декабря 2018 года);</a:t>
            </a:r>
          </a:p>
          <a:p>
            <a:pPr marL="0" indent="0"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Письмо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12.05.2020 N ВБ-1011/08 «О методических рекомендациях органам исполнительной власти субъектов Российской Федерации, осуществляющим государственное управление в сфере образования, по организации работы педагогических работников, осуществляющих классное руководство в общеобразовательных организациях»;</a:t>
            </a:r>
          </a:p>
          <a:p>
            <a:pPr marL="0" indent="0"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Письмо Министерства просвещения Российской Федерации от 04.08.2020 ДГ-1249/06 «О внедрении примерной воспитания».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301034"/>
            <a:ext cx="2036224" cy="155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7295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990000"/>
                </a:solidFill>
              </a:rPr>
              <a:t>Цели и задачи конкурса</a:t>
            </a:r>
            <a:endParaRPr lang="ru-RU" dirty="0">
              <a:solidFill>
                <a:srgbClr val="99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Конкурс проводится с целью </a:t>
            </a:r>
            <a:r>
              <a:rPr lang="ru-RU" dirty="0"/>
              <a:t>выявления и создания регионального реестра лучших программ воспитания в образовательных организациях Ярославской области. </a:t>
            </a:r>
          </a:p>
          <a:p>
            <a:r>
              <a:rPr lang="ru-RU" b="1" dirty="0"/>
              <a:t>Задачами </a:t>
            </a:r>
            <a:r>
              <a:rPr lang="ru-RU" dirty="0"/>
              <a:t>Конкурса являются:</a:t>
            </a:r>
          </a:p>
          <a:p>
            <a:pPr>
              <a:buFont typeface="Arial"/>
              <a:buChar char="•"/>
            </a:pPr>
            <a:r>
              <a:rPr lang="ru-RU" dirty="0"/>
              <a:t>развитие инициативы педагогов-воспитателей по обновлению подходов к организации воспитательного процесса в соответствии с современными требованиями;</a:t>
            </a:r>
          </a:p>
          <a:p>
            <a:pPr>
              <a:buFont typeface="Arial"/>
              <a:buChar char="•"/>
            </a:pPr>
            <a:r>
              <a:rPr lang="ru-RU" dirty="0"/>
              <a:t>создание условий для осмысления собственного успешного опыта организации воспитательного процесса;</a:t>
            </a:r>
          </a:p>
          <a:p>
            <a:pPr>
              <a:buFont typeface="Arial"/>
              <a:buChar char="•"/>
            </a:pPr>
            <a:r>
              <a:rPr lang="ru-RU" dirty="0"/>
              <a:t>выявление, поддержка и распространение успешных практик организации воспитательной деятельности;</a:t>
            </a:r>
          </a:p>
          <a:p>
            <a:pPr>
              <a:buFont typeface="Arial"/>
              <a:buChar char="•"/>
            </a:pPr>
            <a:r>
              <a:rPr lang="ru-RU" dirty="0"/>
              <a:t>создание информационного пространства для презентации педагогического опыта по организации воспитательной деятельности;</a:t>
            </a:r>
          </a:p>
          <a:p>
            <a:pPr>
              <a:buFont typeface="Arial"/>
              <a:buChar char="•"/>
            </a:pPr>
            <a:r>
              <a:rPr lang="ru-RU" dirty="0"/>
              <a:t>популяризация успешного педагогического опыта по разработке программ воспитания.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04" y="0"/>
            <a:ext cx="1212151" cy="1731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2872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990000"/>
                </a:solidFill>
              </a:rPr>
              <a:t>Условия</a:t>
            </a:r>
            <a:br>
              <a:rPr lang="ru-RU" dirty="0" smtClean="0">
                <a:solidFill>
                  <a:srgbClr val="990000"/>
                </a:solidFill>
              </a:rPr>
            </a:br>
            <a:r>
              <a:rPr lang="ru-RU" dirty="0" smtClean="0">
                <a:solidFill>
                  <a:srgbClr val="990000"/>
                </a:solidFill>
              </a:rPr>
              <a:t> проведения конкурса</a:t>
            </a:r>
            <a:endParaRPr lang="ru-RU" dirty="0">
              <a:solidFill>
                <a:srgbClr val="99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b="1" i="1" dirty="0"/>
              <a:t>Конкурс проводится в заочной форме</a:t>
            </a:r>
            <a:r>
              <a:rPr lang="ru-RU" dirty="0"/>
              <a:t> и представляет собой экспертизу конкурсных материалов, представленных  участниками по следующим </a:t>
            </a:r>
            <a:r>
              <a:rPr lang="ru-RU" b="1" dirty="0"/>
              <a:t>номинациям</a:t>
            </a:r>
            <a:r>
              <a:rPr lang="ru-RU" dirty="0"/>
              <a:t>:</a:t>
            </a:r>
          </a:p>
          <a:p>
            <a:pPr>
              <a:buFont typeface="Arial"/>
              <a:buChar char="•"/>
            </a:pPr>
            <a:r>
              <a:rPr lang="ru-RU" dirty="0"/>
              <a:t>«Программа воспитания общеобразовательной организации»</a:t>
            </a:r>
          </a:p>
          <a:p>
            <a:pPr>
              <a:buFont typeface="Arial"/>
              <a:buChar char="•"/>
            </a:pPr>
            <a:r>
              <a:rPr lang="ru-RU" dirty="0"/>
              <a:t>«Программа воспитания детского дома»</a:t>
            </a:r>
          </a:p>
          <a:p>
            <a:pPr>
              <a:buFont typeface="Arial"/>
              <a:buChar char="•"/>
            </a:pPr>
            <a:r>
              <a:rPr lang="ru-RU" dirty="0"/>
              <a:t>«Инвариантный модуль программы воспитания»</a:t>
            </a:r>
          </a:p>
          <a:p>
            <a:pPr>
              <a:buFont typeface="Arial"/>
              <a:buChar char="•"/>
            </a:pPr>
            <a:r>
              <a:rPr lang="ru-RU" dirty="0"/>
              <a:t>«Вариативный модуль программы воспитания»</a:t>
            </a:r>
          </a:p>
          <a:p>
            <a:pPr>
              <a:buFont typeface="Arial"/>
              <a:buChar char="•"/>
            </a:pPr>
            <a:r>
              <a:rPr lang="ru-RU" dirty="0"/>
              <a:t>«Собственный (авторский) модуль программы воспитания».</a:t>
            </a:r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333152"/>
            <a:ext cx="1378800" cy="137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16632"/>
            <a:ext cx="2592288" cy="1714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5290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14400" y="1484319"/>
            <a:ext cx="8229600" cy="4537075"/>
          </a:xfrm>
        </p:spPr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800" b="1" dirty="0" smtClean="0">
                <a:solidFill>
                  <a:srgbClr val="990000"/>
                </a:solidFill>
                <a:latin typeface="+mn-lt"/>
              </a:rPr>
              <a:t>Спасибо за внимание!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4800" b="1" dirty="0" smtClean="0">
              <a:solidFill>
                <a:srgbClr val="990000"/>
              </a:solidFill>
              <a:latin typeface="+mn-lt"/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150014, г. Ярославль, ул. Богдановича, д. 16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smtClean="0">
                <a:hlinkClick r:id="rId2"/>
              </a:rPr>
              <a:t>copp@iro.yar.ru</a:t>
            </a:r>
            <a:endParaRPr lang="ru-RU" sz="2000" dirty="0" smtClean="0"/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b="1" u="sng" dirty="0" err="1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nazarova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@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iro.yar.ru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www.iro.yar.ru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000" b="1" dirty="0" smtClean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Приглашаем </a:t>
            </a:r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сотрудничеству!!!</a:t>
            </a:r>
            <a:endParaRPr lang="ru-RU" b="1" dirty="0">
              <a:solidFill>
                <a:srgbClr val="990000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573016"/>
            <a:ext cx="2955032" cy="2764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7561</TotalTime>
  <Words>353</Words>
  <Application>Microsoft Office PowerPoint</Application>
  <PresentationFormat>Экран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7_Тема Office</vt:lpstr>
      <vt:lpstr>  </vt:lpstr>
      <vt:lpstr>Конкурс проводится </vt:lpstr>
      <vt:lpstr>Основополагающие документы</vt:lpstr>
      <vt:lpstr>Цели и задачи конкурса</vt:lpstr>
      <vt:lpstr>Условия  проведения конкурса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Юрьевна Белянчева</dc:creator>
  <cp:lastModifiedBy>Ольга Владимировна Чиркун</cp:lastModifiedBy>
  <cp:revision>658</cp:revision>
  <cp:lastPrinted>2020-02-11T07:59:03Z</cp:lastPrinted>
  <dcterms:created xsi:type="dcterms:W3CDTF">2015-05-19T06:32:44Z</dcterms:created>
  <dcterms:modified xsi:type="dcterms:W3CDTF">2020-10-01T12:42:24Z</dcterms:modified>
</cp:coreProperties>
</file>