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6952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117214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331739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Россети-МРСК-2016. Титульный слайд.">
    <p:spTree>
      <p:nvGrpSpPr>
        <p:cNvPr id="1" name=""/>
        <p:cNvGrpSpPr/>
        <p:nvPr/>
      </p:nvGrpSpPr>
      <p:grpSpPr>
        <a:xfrm>
          <a:off x="0" y="0"/>
          <a:ext cx="0" cy="0"/>
          <a:chOff x="0" y="0"/>
          <a:chExt cx="0" cy="0"/>
        </a:xfrm>
      </p:grpSpPr>
      <p:sp>
        <p:nvSpPr>
          <p:cNvPr id="12" name="Название 1"/>
          <p:cNvSpPr txBox="1">
            <a:spLocks/>
          </p:cNvSpPr>
          <p:nvPr userDrawn="1"/>
        </p:nvSpPr>
        <p:spPr>
          <a:xfrm>
            <a:off x="332310" y="4694713"/>
            <a:ext cx="5231941" cy="2160000"/>
          </a:xfrm>
          <a:prstGeom prst="rect">
            <a:avLst/>
          </a:prstGeom>
        </p:spPr>
        <p:txBody>
          <a:bodyPr vert="horz" lIns="112542" tIns="56271" rIns="112542" bIns="56271" rtlCol="0" anchor="ctr">
            <a:normAutofit/>
          </a:bodyPr>
          <a:lstStyle>
            <a:lvl1pPr algn="l" defTabSz="990570" rtl="0" eaLnBrk="1" latinLnBrk="0" hangingPunct="1">
              <a:lnSpc>
                <a:spcPct val="90000"/>
              </a:lnSpc>
              <a:spcBef>
                <a:spcPct val="0"/>
              </a:spcBef>
              <a:buNone/>
              <a:defRPr sz="4767" kern="1200">
                <a:solidFill>
                  <a:schemeClr val="tx1"/>
                </a:solidFill>
                <a:latin typeface="+mj-lt"/>
                <a:ea typeface="+mj-ea"/>
                <a:cs typeface="+mj-cs"/>
              </a:defRPr>
            </a:lvl1pPr>
          </a:lstStyle>
          <a:p>
            <a:endParaRPr lang="ru-RU" sz="3939" b="1" dirty="0">
              <a:solidFill>
                <a:schemeClr val="tx1">
                  <a:lumMod val="85000"/>
                  <a:lumOff val="15000"/>
                </a:schemeClr>
              </a:solidFill>
              <a:latin typeface="Arial Narrow" panose="020B0606020202030204" pitchFamily="34" charset="0"/>
              <a:cs typeface="Arial"/>
            </a:endParaRPr>
          </a:p>
        </p:txBody>
      </p:sp>
      <p:pic>
        <p:nvPicPr>
          <p:cNvPr id="7" name="Picture 2" descr="C:\Users\bogus\Desktop\РОССЕТИ_НОВАЯ ОБЛОЖКА-2.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3288"/>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Текст 3"/>
          <p:cNvSpPr txBox="1"/>
          <p:nvPr userDrawn="1"/>
        </p:nvSpPr>
        <p:spPr>
          <a:xfrm>
            <a:off x="4799855" y="6345567"/>
            <a:ext cx="259229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500">
                <a:solidFill>
                  <a:srgbClr val="FFFFFF"/>
                </a:solidFill>
                <a:latin typeface="PFDinTextCondPro-Regular"/>
                <a:ea typeface="PFDinTextCondPro-Regular"/>
                <a:cs typeface="PFDinTextCondPro-Regular"/>
                <a:sym typeface="PFDinTextCondPro-Regular"/>
              </a:defRPr>
            </a:lvl1pPr>
          </a:lstStyle>
          <a:p>
            <a:r>
              <a:rPr lang="ru-RU" sz="1200" dirty="0" smtClean="0"/>
              <a:t>июнь</a:t>
            </a:r>
            <a:r>
              <a:rPr sz="1200" dirty="0" smtClean="0"/>
              <a:t> </a:t>
            </a:r>
            <a:r>
              <a:rPr sz="1200" dirty="0"/>
              <a:t>2019</a:t>
            </a:r>
          </a:p>
        </p:txBody>
      </p:sp>
      <p:pic>
        <p:nvPicPr>
          <p:cNvPr id="13" name="Picture 3" descr="C:\Users\bogus\Desktop\center.png"/>
          <p:cNvPicPr>
            <a:picLocks noChangeAspect="1" noChangeArrowheads="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3838921" y="589918"/>
            <a:ext cx="2112963" cy="6643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bogus\Desktop\Без-имени-1.png"/>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6287627" y="589918"/>
            <a:ext cx="2659325" cy="664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197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Россети-МРСК-2016. Основной слайд">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974" y="850"/>
            <a:ext cx="12192000" cy="6857153"/>
          </a:xfrm>
          <a:prstGeom prst="rect">
            <a:avLst/>
          </a:prstGeom>
        </p:spPr>
      </p:pic>
      <p:sp>
        <p:nvSpPr>
          <p:cNvPr id="12" name="Номер слайда 5"/>
          <p:cNvSpPr txBox="1">
            <a:spLocks/>
          </p:cNvSpPr>
          <p:nvPr userDrawn="1"/>
        </p:nvSpPr>
        <p:spPr>
          <a:xfrm>
            <a:off x="5616000" y="6492881"/>
            <a:ext cx="960000" cy="365125"/>
          </a:xfrm>
          <a:prstGeom prst="rect">
            <a:avLst/>
          </a:prstGeom>
        </p:spPr>
        <p:txBody>
          <a:bodyPr vert="horz" lIns="121920" tIns="60960" rIns="121920" bIns="60960" rtlCol="0" anchor="ctr"/>
          <a:lstStyle>
            <a:defPPr>
              <a:defRPr lang="ru-RU"/>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7F57C0-2A0C-1749-B550-E7413366F02A}" type="slidenum">
              <a:rPr lang="ru-RU" sz="1867" smtClean="0"/>
              <a:pPr/>
              <a:t>‹#›</a:t>
            </a:fld>
            <a:endParaRPr lang="ru-RU" sz="1867" dirty="0"/>
          </a:p>
        </p:txBody>
      </p:sp>
      <p:sp>
        <p:nvSpPr>
          <p:cNvPr id="2" name="Title 1"/>
          <p:cNvSpPr>
            <a:spLocks noGrp="1"/>
          </p:cNvSpPr>
          <p:nvPr>
            <p:ph type="ctrTitle" hasCustomPrompt="1"/>
          </p:nvPr>
        </p:nvSpPr>
        <p:spPr>
          <a:xfrm>
            <a:off x="362268" y="-1812"/>
            <a:ext cx="11461515" cy="521652"/>
          </a:xfrm>
        </p:spPr>
        <p:txBody>
          <a:bodyPr anchor="ctr" anchorCtr="0">
            <a:normAutofit/>
          </a:bodyPr>
          <a:lstStyle>
            <a:lvl1pPr algn="l">
              <a:defRPr sz="2000" b="1" baseline="0">
                <a:solidFill>
                  <a:schemeClr val="accent5"/>
                </a:solidFill>
              </a:defRPr>
            </a:lvl1pPr>
          </a:lstStyle>
          <a:p>
            <a:r>
              <a:rPr lang="ru-RU" dirty="0"/>
              <a:t>ЗАГОЛОВОК СЛАЙДА</a:t>
            </a:r>
            <a:endParaRPr lang="en-US" dirty="0"/>
          </a:p>
        </p:txBody>
      </p:sp>
      <p:graphicFrame>
        <p:nvGraphicFramePr>
          <p:cNvPr id="6" name="Объект 5"/>
          <p:cNvGraphicFramePr>
            <a:graphicFrameLocks noChangeAspect="1"/>
          </p:cNvGraphicFramePr>
          <p:nvPr userDrawn="1">
            <p:extLst/>
          </p:nvPr>
        </p:nvGraphicFramePr>
        <p:xfrm>
          <a:off x="8333221" y="6327757"/>
          <a:ext cx="1457256" cy="465356"/>
        </p:xfrm>
        <a:graphic>
          <a:graphicData uri="http://schemas.openxmlformats.org/presentationml/2006/ole">
            <p:oleObj spid="_x0000_s1040" name="CorelDRAW" r:id="rId4" imgW="2545920" imgH="818280" progId="">
              <p:embed/>
            </p:oleObj>
          </a:graphicData>
        </a:graphic>
      </p:graphicFrame>
      <p:graphicFrame>
        <p:nvGraphicFramePr>
          <p:cNvPr id="11" name="Объект 10"/>
          <p:cNvGraphicFramePr>
            <a:graphicFrameLocks noChangeAspect="1"/>
          </p:cNvGraphicFramePr>
          <p:nvPr userDrawn="1">
            <p:extLst/>
          </p:nvPr>
        </p:nvGraphicFramePr>
        <p:xfrm>
          <a:off x="10078133" y="6330501"/>
          <a:ext cx="1823236" cy="462612"/>
        </p:xfrm>
        <a:graphic>
          <a:graphicData uri="http://schemas.openxmlformats.org/presentationml/2006/ole">
            <p:oleObj spid="_x0000_s1041" name="CorelDRAW" r:id="rId5" imgW="3204000" imgH="818280" progId="">
              <p:embed/>
            </p:oleObj>
          </a:graphicData>
        </a:graphic>
      </p:graphicFrame>
    </p:spTree>
    <p:extLst>
      <p:ext uri="{BB962C8B-B14F-4D97-AF65-F5344CB8AC3E}">
        <p14:creationId xmlns:p14="http://schemas.microsoft.com/office/powerpoint/2010/main" xmlns="" val="75519828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114272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123444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60791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114468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9458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302870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295012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FBBB7A0-3A60-4121-986A-FC5EEEE581F2}"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349376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BB7A0-3A60-4121-986A-FC5EEEE581F2}" type="datetimeFigureOut">
              <a:rPr lang="ru-RU" smtClean="0"/>
              <a:pPr/>
              <a:t>15.07.2020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51D7A-C2CC-44BD-800D-C4DA340715B8}" type="slidenum">
              <a:rPr lang="ru-RU" smtClean="0"/>
              <a:pPr/>
              <a:t>‹#›</a:t>
            </a:fld>
            <a:endParaRPr lang="ru-RU"/>
          </a:p>
        </p:txBody>
      </p:sp>
    </p:spTree>
    <p:extLst>
      <p:ext uri="{BB962C8B-B14F-4D97-AF65-F5344CB8AC3E}">
        <p14:creationId xmlns:p14="http://schemas.microsoft.com/office/powerpoint/2010/main" xmlns="" val="91973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35945" y="5888052"/>
            <a:ext cx="2503918" cy="965675"/>
          </a:xfrm>
          <a:custGeom>
            <a:avLst/>
            <a:gdLst>
              <a:gd name="connsiteX0" fmla="*/ 0 w 1794617"/>
              <a:gd name="connsiteY0" fmla="*/ 0 h 752030"/>
              <a:gd name="connsiteX1" fmla="*/ 1794617 w 1794617"/>
              <a:gd name="connsiteY1" fmla="*/ 0 h 752030"/>
              <a:gd name="connsiteX2" fmla="*/ 1794617 w 1794617"/>
              <a:gd name="connsiteY2" fmla="*/ 752030 h 752030"/>
              <a:gd name="connsiteX3" fmla="*/ 0 w 1794617"/>
              <a:gd name="connsiteY3" fmla="*/ 752030 h 752030"/>
              <a:gd name="connsiteX4" fmla="*/ 0 w 1794617"/>
              <a:gd name="connsiteY4" fmla="*/ 0 h 752030"/>
              <a:gd name="connsiteX0" fmla="*/ 0 w 2503918"/>
              <a:gd name="connsiteY0" fmla="*/ 0 h 965675"/>
              <a:gd name="connsiteX1" fmla="*/ 2503918 w 2503918"/>
              <a:gd name="connsiteY1" fmla="*/ 213645 h 965675"/>
              <a:gd name="connsiteX2" fmla="*/ 2503918 w 2503918"/>
              <a:gd name="connsiteY2" fmla="*/ 965675 h 965675"/>
              <a:gd name="connsiteX3" fmla="*/ 709301 w 2503918"/>
              <a:gd name="connsiteY3" fmla="*/ 965675 h 965675"/>
              <a:gd name="connsiteX4" fmla="*/ 0 w 2503918"/>
              <a:gd name="connsiteY4" fmla="*/ 0 h 965675"/>
              <a:gd name="connsiteX0" fmla="*/ 0 w 2503918"/>
              <a:gd name="connsiteY0" fmla="*/ 0 h 965675"/>
              <a:gd name="connsiteX1" fmla="*/ 2503918 w 2503918"/>
              <a:gd name="connsiteY1" fmla="*/ 213645 h 965675"/>
              <a:gd name="connsiteX2" fmla="*/ 2503918 w 2503918"/>
              <a:gd name="connsiteY2" fmla="*/ 965675 h 965675"/>
              <a:gd name="connsiteX3" fmla="*/ 59820 w 2503918"/>
              <a:gd name="connsiteY3" fmla="*/ 957129 h 965675"/>
              <a:gd name="connsiteX4" fmla="*/ 0 w 2503918"/>
              <a:gd name="connsiteY4" fmla="*/ 0 h 965675"/>
              <a:gd name="connsiteX0" fmla="*/ 0 w 2503918"/>
              <a:gd name="connsiteY0" fmla="*/ 0 h 965675"/>
              <a:gd name="connsiteX1" fmla="*/ 2503918 w 2503918"/>
              <a:gd name="connsiteY1" fmla="*/ 213645 h 965675"/>
              <a:gd name="connsiteX2" fmla="*/ 2503918 w 2503918"/>
              <a:gd name="connsiteY2" fmla="*/ 965675 h 965675"/>
              <a:gd name="connsiteX3" fmla="*/ 59820 w 2503918"/>
              <a:gd name="connsiteY3" fmla="*/ 957129 h 965675"/>
              <a:gd name="connsiteX4" fmla="*/ 18066 w 2503918"/>
              <a:gd name="connsiteY4" fmla="*/ 0 h 965675"/>
              <a:gd name="connsiteX5" fmla="*/ 0 w 2503918"/>
              <a:gd name="connsiteY5" fmla="*/ 0 h 9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918" h="965675">
                <a:moveTo>
                  <a:pt x="0" y="0"/>
                </a:moveTo>
                <a:lnTo>
                  <a:pt x="2503918" y="213645"/>
                </a:lnTo>
                <a:lnTo>
                  <a:pt x="2503918" y="965675"/>
                </a:lnTo>
                <a:lnTo>
                  <a:pt x="59820" y="957129"/>
                </a:lnTo>
                <a:cubicBezTo>
                  <a:pt x="43053" y="646632"/>
                  <a:pt x="34833" y="310497"/>
                  <a:pt x="18066" y="0"/>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1"/>
          <p:cNvSpPr txBox="1"/>
          <p:nvPr/>
        </p:nvSpPr>
        <p:spPr>
          <a:xfrm>
            <a:off x="2870944" y="3311829"/>
            <a:ext cx="7200801"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lang="ru-RU" sz="2800" b="1" dirty="0" smtClean="0">
                <a:solidFill>
                  <a:schemeClr val="bg1"/>
                </a:solidFill>
                <a:latin typeface="Arial Narrow" panose="020B0606020202030204" pitchFamily="34" charset="0"/>
                <a:cs typeface="Arial"/>
              </a:rPr>
              <a:t>СТОРОННИЙ </a:t>
            </a:r>
            <a:r>
              <a:rPr lang="ru-RU" sz="2800" b="1" dirty="0" smtClean="0">
                <a:solidFill>
                  <a:schemeClr val="bg1"/>
                </a:solidFill>
                <a:latin typeface="Arial Narrow" panose="020B0606020202030204" pitchFamily="34" charset="0"/>
                <a:cs typeface="Arial"/>
              </a:rPr>
              <a:t>ТРАВМАТИЗМ </a:t>
            </a:r>
            <a:endParaRPr lang="ru-RU" sz="2800" b="1" dirty="0" smtClean="0">
              <a:solidFill>
                <a:schemeClr val="bg1"/>
              </a:solidFill>
              <a:latin typeface="Arial Narrow" panose="020B0606020202030204" pitchFamily="34" charset="0"/>
              <a:cs typeface="Arial"/>
            </a:endParaRPr>
          </a:p>
          <a:p>
            <a:pPr algn="ctr">
              <a:defRPr sz="2600">
                <a:solidFill>
                  <a:srgbClr val="FFFFFF"/>
                </a:solidFill>
                <a:latin typeface="PFDinTextCondPro-Medium"/>
                <a:ea typeface="PFDinTextCondPro-Medium"/>
                <a:cs typeface="PFDinTextCondPro-Medium"/>
                <a:sym typeface="PFDinTextCondPro-Medium"/>
              </a:defRPr>
            </a:pPr>
            <a:r>
              <a:rPr lang="ru-RU" sz="2800" b="1" dirty="0" smtClean="0">
                <a:solidFill>
                  <a:schemeClr val="bg1"/>
                </a:solidFill>
                <a:latin typeface="Arial Narrow" panose="020B0606020202030204" pitchFamily="34" charset="0"/>
                <a:cs typeface="Arial"/>
              </a:rPr>
              <a:t>НА ОБЪЕКТАХ ЭЛЕКТРОЭНЕРГЕТИКИ</a:t>
            </a:r>
            <a:endParaRPr dirty="0">
              <a:solidFill>
                <a:schemeClr val="bg1"/>
              </a:solidFill>
            </a:endParaRPr>
          </a:p>
        </p:txBody>
      </p:sp>
      <p:sp>
        <p:nvSpPr>
          <p:cNvPr id="6" name="Текст 1"/>
          <p:cNvSpPr txBox="1"/>
          <p:nvPr/>
        </p:nvSpPr>
        <p:spPr>
          <a:xfrm>
            <a:off x="2570903" y="4622847"/>
            <a:ext cx="7200802"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a:solidFill>
                  <a:srgbClr val="FFFFFF"/>
                </a:solidFill>
                <a:latin typeface="PFDinTextCondPro-Medium"/>
                <a:ea typeface="PFDinTextCondPro-Medium"/>
                <a:cs typeface="PFDinTextCondPro-Medium"/>
                <a:sym typeface="PFDinTextCondPro-Medium"/>
              </a:defRPr>
            </a:pPr>
            <a:r>
              <a:rPr lang="ru-RU" dirty="0" smtClean="0"/>
              <a:t>Заместитель главного инженера – начальник управления производственной безопасности и производственного контроля </a:t>
            </a:r>
          </a:p>
          <a:p>
            <a:pPr algn="ctr">
              <a:defRPr sz="2000">
                <a:solidFill>
                  <a:srgbClr val="FFFFFF"/>
                </a:solidFill>
                <a:latin typeface="PFDinTextCondPro-Medium"/>
                <a:ea typeface="PFDinTextCondPro-Medium"/>
                <a:cs typeface="PFDinTextCondPro-Medium"/>
                <a:sym typeface="PFDinTextCondPro-Medium"/>
              </a:defRPr>
            </a:pPr>
            <a:r>
              <a:rPr lang="ru-RU" dirty="0" smtClean="0"/>
              <a:t>Лазаев Олег Михайлович</a:t>
            </a:r>
          </a:p>
        </p:txBody>
      </p:sp>
      <p:sp>
        <p:nvSpPr>
          <p:cNvPr id="5" name="Текст 1"/>
          <p:cNvSpPr txBox="1"/>
          <p:nvPr/>
        </p:nvSpPr>
        <p:spPr>
          <a:xfrm>
            <a:off x="5343221" y="6363223"/>
            <a:ext cx="148936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lang="ru-RU" sz="1200" dirty="0" smtClean="0">
                <a:solidFill>
                  <a:schemeClr val="bg1"/>
                </a:solidFill>
                <a:latin typeface="PF Din Text Cond Pro Light" panose="02000000000000000000" pitchFamily="2" charset="0"/>
                <a:ea typeface="PFDinTextCondPro-Medium"/>
                <a:cs typeface="PFDinTextCondPro-Medium"/>
              </a:rPr>
              <a:t>Июнь 2020   </a:t>
            </a:r>
            <a:endParaRPr lang="ru-RU" sz="1200" dirty="0">
              <a:solidFill>
                <a:schemeClr val="bg1"/>
              </a:solidFill>
              <a:latin typeface="PF Din Text Cond Pro Light" panose="02000000000000000000" pitchFamily="2" charset="0"/>
              <a:ea typeface="PFDinTextCondPro-Medium"/>
              <a:cs typeface="PFDinTextCondPro-Medium"/>
            </a:endParaRPr>
          </a:p>
        </p:txBody>
      </p:sp>
    </p:spTree>
    <p:extLst>
      <p:ext uri="{BB962C8B-B14F-4D97-AF65-F5344CB8AC3E}">
        <p14:creationId xmlns:p14="http://schemas.microsoft.com/office/powerpoint/2010/main" xmlns="" val="3551056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10</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214554" y="150778"/>
            <a:ext cx="697770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a:latin typeface="PFDinTextCondPro-Medium"/>
                <a:ea typeface="PFDinTextCondPro-Medium"/>
                <a:cs typeface="PFDinTextCondPro-Medium"/>
              </a:rPr>
              <a:t>НЕСЧАСТНЫЕ СЛУЧИ В ДЕЙСТВУЮЩЕЙ ЭЛЕКТРОУСТАНОВКЕ</a:t>
            </a:r>
          </a:p>
        </p:txBody>
      </p:sp>
      <p:sp>
        <p:nvSpPr>
          <p:cNvPr id="12" name="Прямоугольник 11"/>
          <p:cNvSpPr/>
          <p:nvPr/>
        </p:nvSpPr>
        <p:spPr>
          <a:xfrm>
            <a:off x="340821" y="618642"/>
            <a:ext cx="11471564" cy="1661993"/>
          </a:xfrm>
          <a:prstGeom prst="rect">
            <a:avLst/>
          </a:prstGeom>
          <a:ln>
            <a:solidFill>
              <a:schemeClr val="bg1"/>
            </a:solidFill>
          </a:ln>
        </p:spPr>
        <p:txBody>
          <a:bodyPr wrap="square">
            <a:spAutoFit/>
          </a:bodyPr>
          <a:lstStyle/>
          <a:p>
            <a:pPr algn="just">
              <a:defRPr/>
            </a:pPr>
            <a:r>
              <a:rPr lang="ru-RU" sz="1700" dirty="0">
                <a:solidFill>
                  <a:schemeClr val="tx1">
                    <a:lumMod val="95000"/>
                    <a:lumOff val="5000"/>
                  </a:schemeClr>
                </a:solidFill>
                <a:latin typeface="PF Din Text Cond Pro Light" panose="02000000000000000000" pitchFamily="2" charset="0"/>
                <a:cs typeface="Times New Roman" pitchFamily="18" charset="0"/>
              </a:rPr>
              <a:t>Из показаний пострадавшей и подруги пострадавшей, являющейся свидетелем НС, выяснилось, что около 20 часов 01.05.2011.  две подруги гуляли в районе ПС 110 кВ </a:t>
            </a:r>
            <a:r>
              <a:rPr lang="ru-RU" sz="1700" dirty="0" err="1">
                <a:solidFill>
                  <a:schemeClr val="tx1">
                    <a:lumMod val="95000"/>
                    <a:lumOff val="5000"/>
                  </a:schemeClr>
                </a:solidFill>
                <a:latin typeface="PF Din Text Cond Pro Light" panose="02000000000000000000" pitchFamily="2" charset="0"/>
                <a:cs typeface="Times New Roman" pitchFamily="18" charset="0"/>
              </a:rPr>
              <a:t>Шурскол</a:t>
            </a:r>
            <a:r>
              <a:rPr lang="ru-RU" sz="1700" dirty="0">
                <a:solidFill>
                  <a:schemeClr val="tx1">
                    <a:lumMod val="95000"/>
                    <a:lumOff val="5000"/>
                  </a:schemeClr>
                </a:solidFill>
                <a:latin typeface="PF Din Text Cond Pro Light" panose="02000000000000000000" pitchFamily="2" charset="0"/>
                <a:cs typeface="Times New Roman" pitchFamily="18" charset="0"/>
              </a:rPr>
              <a:t>. Одна из них решила сфотографироваться на территории подстанции, для чего перелезла через сетчатый забор ПС и забралась на находящиеся на подстанции ЛР-110кВ.  В результате приближения к токоведущим частям на недопустимое расстояние, получила ожог кожи грудной клетки, спины, шеи, лица, плеч. Пострадавшая была в сознании. Другая девочка перелезла через забор ПС и потушила горящую одежду на пострадавшей, позвонила друзьям, которые приехали и помогли перетащить пострадавшую через забор, а затем отвезли в больницу </a:t>
            </a:r>
            <a:r>
              <a:rPr lang="ru-RU" sz="1700" dirty="0" err="1">
                <a:solidFill>
                  <a:schemeClr val="tx1">
                    <a:lumMod val="95000"/>
                    <a:lumOff val="5000"/>
                  </a:schemeClr>
                </a:solidFill>
                <a:latin typeface="PF Din Text Cond Pro Light" panose="02000000000000000000" pitchFamily="2" charset="0"/>
                <a:cs typeface="Times New Roman" pitchFamily="18" charset="0"/>
              </a:rPr>
              <a:t>г.Ростов</a:t>
            </a:r>
            <a:r>
              <a:rPr lang="ru-RU" sz="1700" dirty="0">
                <a:solidFill>
                  <a:schemeClr val="tx1">
                    <a:lumMod val="95000"/>
                    <a:lumOff val="5000"/>
                  </a:schemeClr>
                </a:solidFill>
                <a:latin typeface="PF Din Text Cond Pro Light" panose="02000000000000000000" pitchFamily="2" charset="0"/>
                <a:cs typeface="Times New Roman" pitchFamily="18" charset="0"/>
              </a:rPr>
              <a:t> на попутном транспорте.</a:t>
            </a:r>
          </a:p>
        </p:txBody>
      </p:sp>
      <p:pic>
        <p:nvPicPr>
          <p:cNvPr id="4" name="Рисунок 3"/>
          <p:cNvPicPr>
            <a:picLocks noChangeAspect="1"/>
          </p:cNvPicPr>
          <p:nvPr/>
        </p:nvPicPr>
        <p:blipFill>
          <a:blip r:embed="rId4" cstate="email"/>
          <a:stretch>
            <a:fillRect/>
          </a:stretch>
        </p:blipFill>
        <p:spPr>
          <a:xfrm>
            <a:off x="798329" y="2348389"/>
            <a:ext cx="10706486" cy="4282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1160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7" y="150778"/>
            <a:ext cx="482334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ОХРАННЫЕ </a:t>
            </a:r>
            <a:r>
              <a:rPr lang="ru-RU" sz="2000" dirty="0">
                <a:latin typeface="PFDinTextCondPro-Medium"/>
                <a:ea typeface="PFDinTextCondPro-Medium"/>
                <a:cs typeface="PFDinTextCondPro-Medium"/>
              </a:rPr>
              <a:t>ЗОНЫ ЛИНИЙ ЭЛЕКТРОПЕРЕДАЧИ</a:t>
            </a:r>
            <a:endParaRPr sz="2000" dirty="0">
              <a:latin typeface="PFDinTextCondPro-Medium"/>
              <a:ea typeface="PFDinTextCondPro-Medium"/>
              <a:cs typeface="PFDinTextCondPro-Medium"/>
            </a:endParaRPr>
          </a:p>
        </p:txBody>
      </p:sp>
      <p:sp>
        <p:nvSpPr>
          <p:cNvPr id="7" name="Номер слайда 6"/>
          <p:cNvSpPr>
            <a:spLocks noGrp="1"/>
          </p:cNvSpPr>
          <p:nvPr>
            <p:ph type="sldNum" sz="quarter" idx="12"/>
          </p:nvPr>
        </p:nvSpPr>
        <p:spPr/>
        <p:txBody>
          <a:bodyPr/>
          <a:lstStyle/>
          <a:p>
            <a:fld id="{CC5068F0-ACE7-4094-8E69-B605144DB8ED}" type="slidenum">
              <a:rPr lang="ru-RU" smtClean="0"/>
              <a:pPr/>
              <a:t>11</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2"/>
          <p:cNvSpPr>
            <a:spLocks noChangeArrowheads="1"/>
          </p:cNvSpPr>
          <p:nvPr/>
        </p:nvSpPr>
        <p:spPr bwMode="auto">
          <a:xfrm>
            <a:off x="4804397" y="928169"/>
            <a:ext cx="6656832" cy="707886"/>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r>
              <a:rPr lang="ru-RU" sz="2000" b="1" dirty="0" smtClean="0">
                <a:solidFill>
                  <a:srgbClr val="C00000"/>
                </a:solidFill>
                <a:latin typeface="Arial Narrow" panose="020B0606020202030204" pitchFamily="34" charset="0"/>
                <a:cs typeface="Times New Roman" pitchFamily="18" charset="0"/>
              </a:rPr>
              <a:t>Нарушение охранных зон ЛЭП провоцируют возникновение случаев </a:t>
            </a:r>
            <a:r>
              <a:rPr lang="ru-RU" sz="2000" b="1" dirty="0" err="1" smtClean="0">
                <a:solidFill>
                  <a:srgbClr val="C00000"/>
                </a:solidFill>
                <a:latin typeface="Arial Narrow" panose="020B0606020202030204" pitchFamily="34" charset="0"/>
                <a:cs typeface="Times New Roman" pitchFamily="18" charset="0"/>
              </a:rPr>
              <a:t>электротравматизма</a:t>
            </a:r>
            <a:r>
              <a:rPr lang="ru-RU" sz="2000" b="1" dirty="0" smtClean="0">
                <a:solidFill>
                  <a:srgbClr val="C00000"/>
                </a:solidFill>
                <a:latin typeface="Arial Narrow" panose="020B0606020202030204" pitchFamily="34" charset="0"/>
                <a:cs typeface="Times New Roman" pitchFamily="18" charset="0"/>
              </a:rPr>
              <a:t>.</a:t>
            </a:r>
          </a:p>
        </p:txBody>
      </p:sp>
      <p:sp>
        <p:nvSpPr>
          <p:cNvPr id="13" name="Прямоугольник 12"/>
          <p:cNvSpPr/>
          <p:nvPr/>
        </p:nvSpPr>
        <p:spPr>
          <a:xfrm>
            <a:off x="877824" y="1771229"/>
            <a:ext cx="10351008" cy="923330"/>
          </a:xfrm>
          <a:prstGeom prst="rect">
            <a:avLst/>
          </a:prstGeom>
        </p:spPr>
        <p:txBody>
          <a:bodyPr wrap="square">
            <a:spAutoFit/>
          </a:bodyPr>
          <a:lstStyle/>
          <a:p>
            <a:r>
              <a:rPr lang="ru-RU" dirty="0">
                <a:latin typeface="PF Din Text Cond Pro Light" panose="02000000000000000000" pitchFamily="2" charset="0"/>
              </a:rPr>
              <a:t>24 февраля 2009 г. Постановлением  Правительства РФ от N 160 были утверждены «Правила установления охранных зон объектов электросетевого хозяйства и особых условий использования земельных участков, расположенных в границах таких зон». </a:t>
            </a:r>
          </a:p>
        </p:txBody>
      </p:sp>
      <p:sp>
        <p:nvSpPr>
          <p:cNvPr id="14" name="Прямоугольник 13"/>
          <p:cNvSpPr/>
          <p:nvPr/>
        </p:nvSpPr>
        <p:spPr>
          <a:xfrm>
            <a:off x="816864" y="2805737"/>
            <a:ext cx="10472928" cy="3477875"/>
          </a:xfrm>
          <a:prstGeom prst="rect">
            <a:avLst/>
          </a:prstGeom>
        </p:spPr>
        <p:txBody>
          <a:bodyPr wrap="square">
            <a:spAutoFit/>
          </a:bodyPr>
          <a:lstStyle/>
          <a:p>
            <a:r>
              <a:rPr lang="ru-RU" sz="1600" dirty="0">
                <a:latin typeface="PF Din Text Cond Pro Light" panose="02000000000000000000" pitchFamily="2" charset="0"/>
              </a:rPr>
              <a:t>Охранные зоны электрических сетей устанавливаются вдоль воздушных линий электропередачи в виде земельного участка и воздушного пространства, ограниченных вертикальными плоскостями, отстоящими по обе стороны линий от крайних проводов при не отклоненном их положении на расстоянии</a:t>
            </a:r>
          </a:p>
          <a:p>
            <a:endParaRPr lang="ru-RU" sz="1600" dirty="0">
              <a:latin typeface="PF Din Text Cond Pro Light" panose="02000000000000000000" pitchFamily="2" charset="0"/>
            </a:endParaRPr>
          </a:p>
          <a:p>
            <a:pPr algn="ctr"/>
            <a:r>
              <a:rPr lang="ru-RU" b="1" dirty="0">
                <a:solidFill>
                  <a:srgbClr val="C00000"/>
                </a:solidFill>
                <a:latin typeface="PF Din Text Cond Pro Light" panose="02000000000000000000" pitchFamily="2" charset="0"/>
              </a:rPr>
              <a:t>для ЛЭП </a:t>
            </a:r>
            <a:r>
              <a:rPr lang="en-US" b="1" dirty="0">
                <a:solidFill>
                  <a:srgbClr val="C00000"/>
                </a:solidFill>
                <a:latin typeface="PF Din Text Cond Pro Light" panose="02000000000000000000" pitchFamily="2" charset="0"/>
              </a:rPr>
              <a:t> </a:t>
            </a:r>
            <a:r>
              <a:rPr lang="ru-RU" b="1" dirty="0" smtClean="0">
                <a:solidFill>
                  <a:srgbClr val="C00000"/>
                </a:solidFill>
                <a:latin typeface="PF Din Text Cond Pro Light" panose="02000000000000000000" pitchFamily="2" charset="0"/>
              </a:rPr>
              <a:t>до</a:t>
            </a:r>
            <a:r>
              <a:rPr lang="ru-RU" b="1" dirty="0">
                <a:solidFill>
                  <a:srgbClr val="C00000"/>
                </a:solidFill>
                <a:latin typeface="PF Din Text Cond Pro Light" panose="02000000000000000000" pitchFamily="2" charset="0"/>
              </a:rPr>
              <a:t>:</a:t>
            </a:r>
          </a:p>
          <a:p>
            <a:pPr algn="ctr"/>
            <a:r>
              <a:rPr lang="ru-RU" dirty="0">
                <a:solidFill>
                  <a:srgbClr val="C00000"/>
                </a:solidFill>
                <a:latin typeface="PF Din Text Cond Pro Light" panose="02000000000000000000" pitchFamily="2" charset="0"/>
              </a:rPr>
              <a:t>  1 </a:t>
            </a:r>
            <a:r>
              <a:rPr lang="ru-RU" dirty="0" err="1">
                <a:solidFill>
                  <a:srgbClr val="C00000"/>
                </a:solidFill>
                <a:latin typeface="PF Din Text Cond Pro Light" panose="02000000000000000000" pitchFamily="2" charset="0"/>
              </a:rPr>
              <a:t>кВ</a:t>
            </a:r>
            <a:r>
              <a:rPr lang="ru-RU" dirty="0">
                <a:solidFill>
                  <a:srgbClr val="C00000"/>
                </a:solidFill>
                <a:latin typeface="PF Din Text Cond Pro Light" panose="02000000000000000000" pitchFamily="2" charset="0"/>
              </a:rPr>
              <a:t>                             2 метра</a:t>
            </a:r>
          </a:p>
          <a:p>
            <a:pPr algn="ctr"/>
            <a:r>
              <a:rPr lang="ru-RU" dirty="0">
                <a:solidFill>
                  <a:srgbClr val="C00000"/>
                </a:solidFill>
                <a:latin typeface="PF Din Text Cond Pro Light" panose="02000000000000000000" pitchFamily="2" charset="0"/>
              </a:rPr>
              <a:t>    20 </a:t>
            </a:r>
            <a:r>
              <a:rPr lang="ru-RU" dirty="0" err="1">
                <a:solidFill>
                  <a:srgbClr val="C00000"/>
                </a:solidFill>
                <a:latin typeface="PF Din Text Cond Pro Light" panose="02000000000000000000" pitchFamily="2" charset="0"/>
              </a:rPr>
              <a:t>кВ</a:t>
            </a:r>
            <a:r>
              <a:rPr lang="ru-RU" dirty="0">
                <a:solidFill>
                  <a:srgbClr val="C00000"/>
                </a:solidFill>
                <a:latin typeface="PF Din Text Cond Pro Light" panose="02000000000000000000" pitchFamily="2" charset="0"/>
              </a:rPr>
              <a:t>                             10 метров</a:t>
            </a:r>
          </a:p>
          <a:p>
            <a:pPr algn="ctr"/>
            <a:r>
              <a:rPr lang="ru-RU" dirty="0">
                <a:solidFill>
                  <a:srgbClr val="C00000"/>
                </a:solidFill>
                <a:latin typeface="PF Din Text Cond Pro Light" panose="02000000000000000000" pitchFamily="2" charset="0"/>
              </a:rPr>
              <a:t>    35 </a:t>
            </a:r>
            <a:r>
              <a:rPr lang="ru-RU" dirty="0" err="1">
                <a:solidFill>
                  <a:srgbClr val="C00000"/>
                </a:solidFill>
                <a:latin typeface="PF Din Text Cond Pro Light" panose="02000000000000000000" pitchFamily="2" charset="0"/>
              </a:rPr>
              <a:t>кВ</a:t>
            </a:r>
            <a:r>
              <a:rPr lang="ru-RU" dirty="0">
                <a:solidFill>
                  <a:srgbClr val="C00000"/>
                </a:solidFill>
                <a:latin typeface="PF Din Text Cond Pro Light" panose="02000000000000000000" pitchFamily="2" charset="0"/>
              </a:rPr>
              <a:t>                             15 метров  </a:t>
            </a:r>
          </a:p>
          <a:p>
            <a:pPr algn="ctr"/>
            <a:r>
              <a:rPr lang="ru-RU" dirty="0">
                <a:solidFill>
                  <a:srgbClr val="C00000"/>
                </a:solidFill>
                <a:latin typeface="PF Din Text Cond Pro Light" panose="02000000000000000000" pitchFamily="2" charset="0"/>
              </a:rPr>
              <a:t>   110 </a:t>
            </a:r>
            <a:r>
              <a:rPr lang="ru-RU" dirty="0" err="1">
                <a:solidFill>
                  <a:srgbClr val="C00000"/>
                </a:solidFill>
                <a:latin typeface="PF Din Text Cond Pro Light" panose="02000000000000000000" pitchFamily="2" charset="0"/>
              </a:rPr>
              <a:t>кВ</a:t>
            </a:r>
            <a:r>
              <a:rPr lang="ru-RU" dirty="0">
                <a:solidFill>
                  <a:srgbClr val="C00000"/>
                </a:solidFill>
                <a:latin typeface="PF Din Text Cond Pro Light" panose="02000000000000000000" pitchFamily="2" charset="0"/>
              </a:rPr>
              <a:t>                             20 метров</a:t>
            </a:r>
          </a:p>
          <a:p>
            <a:r>
              <a:rPr lang="ru-RU" dirty="0">
                <a:solidFill>
                  <a:srgbClr val="C00000"/>
                </a:solidFill>
                <a:latin typeface="PF Din Text Cond Pro Light" panose="02000000000000000000" pitchFamily="2" charset="0"/>
              </a:rPr>
              <a:t> </a:t>
            </a:r>
          </a:p>
          <a:p>
            <a:r>
              <a:rPr lang="ru-RU" sz="1600" dirty="0">
                <a:latin typeface="PF Din Text Cond Pro Light" panose="02000000000000000000" pitchFamily="2" charset="0"/>
              </a:rPr>
              <a:t>	В охранных зонах запрещаются любые действия, которые могут нарушить безопасную работу электросетевых объектов, в том числе привести к их повреждению, причинить вред здоровью людей, имуществу физических или юридических лиц, а также повлечь  нанесение  экологического ущерба и возникновение пожаров. </a:t>
            </a:r>
          </a:p>
        </p:txBody>
      </p:sp>
    </p:spTree>
    <p:extLst>
      <p:ext uri="{BB962C8B-B14F-4D97-AF65-F5344CB8AC3E}">
        <p14:creationId xmlns:p14="http://schemas.microsoft.com/office/powerpoint/2010/main" xmlns="" val="51009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12</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ОПАСНО</a:t>
            </a:r>
            <a:r>
              <a:rPr lang="ru-RU" sz="2000" dirty="0">
                <a:latin typeface="PFDinTextCondPro-Medium"/>
                <a:ea typeface="PFDinTextCondPro-Medium"/>
                <a:cs typeface="PFDinTextCondPro-Medium"/>
              </a:rPr>
              <a:t>: СТРОИТЕЛЬСТВО В ОХРАННЫХ ЗОНАХ ЛЭП</a:t>
            </a:r>
            <a:endParaRPr sz="2000" dirty="0">
              <a:latin typeface="PFDinTextCondPro-Medium"/>
              <a:ea typeface="PFDinTextCondPro-Medium"/>
              <a:cs typeface="PFDinTextCondPro-Medium"/>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261507" y="823912"/>
            <a:ext cx="7620000" cy="5715000"/>
          </a:xfrm>
          <a:prstGeom prst="rect">
            <a:avLst/>
          </a:prstGeom>
        </p:spPr>
      </p:pic>
    </p:spTree>
    <p:extLst>
      <p:ext uri="{BB962C8B-B14F-4D97-AF65-F5344CB8AC3E}">
        <p14:creationId xmlns:p14="http://schemas.microsoft.com/office/powerpoint/2010/main" xmlns="" val="141987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ОПАСНО</a:t>
            </a:r>
            <a:r>
              <a:rPr lang="ru-RU" sz="2000" dirty="0">
                <a:latin typeface="PFDinTextCondPro-Medium"/>
                <a:ea typeface="PFDinTextCondPro-Medium"/>
                <a:cs typeface="PFDinTextCondPro-Medium"/>
              </a:rPr>
              <a:t>: СТРОИТЕЛЬСТВО В ОХРАННЫХ ЗОНАХ ЛЭП</a:t>
            </a:r>
            <a:endParaRPr sz="2000" dirty="0">
              <a:latin typeface="PFDinTextCondPro-Medium"/>
              <a:ea typeface="PFDinTextCondPro-Medium"/>
              <a:cs typeface="PFDinTextCondPro-Medium"/>
            </a:endParaRPr>
          </a:p>
        </p:txBody>
      </p:sp>
      <p:sp>
        <p:nvSpPr>
          <p:cNvPr id="7" name="Номер слайда 6"/>
          <p:cNvSpPr>
            <a:spLocks noGrp="1"/>
          </p:cNvSpPr>
          <p:nvPr>
            <p:ph type="sldNum" sz="quarter" idx="12"/>
          </p:nvPr>
        </p:nvSpPr>
        <p:spPr/>
        <p:txBody>
          <a:bodyPr/>
          <a:lstStyle/>
          <a:p>
            <a:fld id="{CC5068F0-ACE7-4094-8E69-B605144DB8ED}" type="slidenum">
              <a:rPr lang="ru-RU" smtClean="0"/>
              <a:pPr/>
              <a:t>13</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Рисунок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804160" y="1107379"/>
            <a:ext cx="7220508" cy="4805742"/>
          </a:xfrm>
          <a:prstGeom prst="rect">
            <a:avLst/>
          </a:prstGeom>
        </p:spPr>
      </p:pic>
      <p:sp>
        <p:nvSpPr>
          <p:cNvPr id="4" name="TextBox 3"/>
          <p:cNvSpPr txBox="1"/>
          <p:nvPr/>
        </p:nvSpPr>
        <p:spPr>
          <a:xfrm>
            <a:off x="2804160" y="6129004"/>
            <a:ext cx="4951035" cy="400110"/>
          </a:xfrm>
          <a:prstGeom prst="rect">
            <a:avLst/>
          </a:prstGeom>
          <a:noFill/>
        </p:spPr>
        <p:txBody>
          <a:bodyPr wrap="none" rtlCol="0">
            <a:spAutoFit/>
          </a:bodyPr>
          <a:lstStyle/>
          <a:p>
            <a:r>
              <a:rPr lang="ru-RU" sz="2000" b="1" dirty="0" smtClean="0">
                <a:solidFill>
                  <a:srgbClr val="C00000"/>
                </a:solidFill>
                <a:latin typeface="PF Din Text Cond Pro Light" panose="02000000000000000000" pitchFamily="2" charset="0"/>
              </a:rPr>
              <a:t>Г. Ярославль: под проводами ЛЭП построен гараж </a:t>
            </a:r>
            <a:endParaRPr lang="ru-RU" sz="2000" b="1" dirty="0">
              <a:solidFill>
                <a:srgbClr val="C00000"/>
              </a:solidFill>
              <a:latin typeface="PF Din Text Cond Pro Light" panose="02000000000000000000" pitchFamily="2" charset="0"/>
            </a:endParaRPr>
          </a:p>
        </p:txBody>
      </p:sp>
    </p:spTree>
    <p:extLst>
      <p:ext uri="{BB962C8B-B14F-4D97-AF65-F5344CB8AC3E}">
        <p14:creationId xmlns:p14="http://schemas.microsoft.com/office/powerpoint/2010/main" xmlns="" val="44516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14</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ОПАСНО</a:t>
            </a:r>
            <a:r>
              <a:rPr lang="ru-RU" sz="2000" dirty="0">
                <a:latin typeface="PFDinTextCondPro-Medium"/>
                <a:ea typeface="PFDinTextCondPro-Medium"/>
                <a:cs typeface="PFDinTextCondPro-Medium"/>
              </a:rPr>
              <a:t>: СТРОИТЕЛЬСТВО В ОХРАННЫХ ЗОНАХ ЛЭП</a:t>
            </a:r>
            <a:endParaRPr sz="2000" dirty="0">
              <a:latin typeface="PFDinTextCondPro-Medium"/>
              <a:ea typeface="PFDinTextCondPro-Medium"/>
              <a:cs typeface="PFDinTextCondPro-Medium"/>
            </a:endParaRPr>
          </a:p>
        </p:txBody>
      </p:sp>
      <p:sp>
        <p:nvSpPr>
          <p:cNvPr id="10" name="TextBox 9"/>
          <p:cNvSpPr txBox="1"/>
          <p:nvPr/>
        </p:nvSpPr>
        <p:spPr>
          <a:xfrm>
            <a:off x="3113252" y="6149816"/>
            <a:ext cx="5708294" cy="400110"/>
          </a:xfrm>
          <a:prstGeom prst="rect">
            <a:avLst/>
          </a:prstGeom>
          <a:noFill/>
        </p:spPr>
        <p:txBody>
          <a:bodyPr wrap="none" rtlCol="0">
            <a:spAutoFit/>
          </a:bodyPr>
          <a:lstStyle/>
          <a:p>
            <a:r>
              <a:rPr lang="ru-RU" sz="2000" b="1" dirty="0" smtClean="0">
                <a:solidFill>
                  <a:srgbClr val="C00000"/>
                </a:solidFill>
                <a:latin typeface="PF Din Text Cond Pro Light" panose="02000000000000000000" pitchFamily="2" charset="0"/>
              </a:rPr>
              <a:t>Г. Ярославль: под проводами ЛЭП построен шинный центр </a:t>
            </a:r>
            <a:endParaRPr lang="ru-RU" sz="2000" b="1" dirty="0">
              <a:solidFill>
                <a:srgbClr val="C00000"/>
              </a:solidFill>
              <a:latin typeface="PF Din Text Cond Pro Light" panose="02000000000000000000" pitchFamily="2" charset="0"/>
            </a:endParaRPr>
          </a:p>
        </p:txBody>
      </p:sp>
      <p:pic>
        <p:nvPicPr>
          <p:cNvPr id="3" name="Рисунок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113252" y="950975"/>
            <a:ext cx="7481595" cy="4979513"/>
          </a:xfrm>
          <a:prstGeom prst="rect">
            <a:avLst/>
          </a:prstGeom>
        </p:spPr>
      </p:pic>
    </p:spTree>
    <p:extLst>
      <p:ext uri="{BB962C8B-B14F-4D97-AF65-F5344CB8AC3E}">
        <p14:creationId xmlns:p14="http://schemas.microsoft.com/office/powerpoint/2010/main" xmlns="" val="20318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6" y="150778"/>
            <a:ext cx="676581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eaLnBrk="0" hangingPunct="0"/>
            <a:r>
              <a:rPr lang="ru-RU" dirty="0" smtClean="0"/>
              <a:t>ДЕЙСТВИЯ </a:t>
            </a:r>
            <a:r>
              <a:rPr lang="ru-RU" dirty="0"/>
              <a:t>ЭНЕРГЕТИКОВ ДЛЯ ПРЕДОТВРАЩЕНИЯ ЭЛЕКТРОТРАВМАТИЗМА</a:t>
            </a:r>
          </a:p>
        </p:txBody>
      </p:sp>
      <p:sp>
        <p:nvSpPr>
          <p:cNvPr id="7" name="Номер слайда 6"/>
          <p:cNvSpPr>
            <a:spLocks noGrp="1"/>
          </p:cNvSpPr>
          <p:nvPr>
            <p:ph type="sldNum" sz="quarter" idx="12"/>
          </p:nvPr>
        </p:nvSpPr>
        <p:spPr/>
        <p:txBody>
          <a:bodyPr/>
          <a:lstStyle/>
          <a:p>
            <a:fld id="{CC5068F0-ACE7-4094-8E69-B605144DB8ED}" type="slidenum">
              <a:rPr lang="ru-RU" smtClean="0"/>
              <a:pPr/>
              <a:t>15</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Заголовок 1"/>
          <p:cNvSpPr>
            <a:spLocks noGrp="1"/>
          </p:cNvSpPr>
          <p:nvPr>
            <p:ph type="title"/>
          </p:nvPr>
        </p:nvSpPr>
        <p:spPr>
          <a:xfrm>
            <a:off x="5427606" y="1509379"/>
            <a:ext cx="2169415" cy="2283272"/>
          </a:xfrm>
        </p:spPr>
        <p:txBody>
          <a:bodyPr>
            <a:noAutofit/>
          </a:bodyPr>
          <a:lstStyle/>
          <a:p>
            <a:pPr marL="285750" indent="-285750" algn="r">
              <a:buFont typeface="Wingdings" panose="05000000000000000000" pitchFamily="2" charset="2"/>
              <a:buChar char="q"/>
            </a:pPr>
            <a:r>
              <a:rPr lang="ru-RU" sz="1700" b="1" dirty="0" smtClean="0">
                <a:solidFill>
                  <a:schemeClr val="accent1">
                    <a:lumMod val="50000"/>
                  </a:schemeClr>
                </a:solidFill>
                <a:latin typeface="Arial Narrow" panose="020B0606020202030204" pitchFamily="34" charset="0"/>
                <a:cs typeface="Arial" pitchFamily="34" charset="0"/>
              </a:rPr>
              <a:t>КТП 0,4-10 </a:t>
            </a:r>
            <a:r>
              <a:rPr lang="ru-RU" sz="1700" b="1" dirty="0" err="1" smtClean="0">
                <a:solidFill>
                  <a:schemeClr val="accent1">
                    <a:lumMod val="50000"/>
                  </a:schemeClr>
                </a:solidFill>
                <a:latin typeface="Arial Narrow" panose="020B0606020202030204" pitchFamily="34" charset="0"/>
                <a:cs typeface="Arial" pitchFamily="34" charset="0"/>
              </a:rPr>
              <a:t>кВ</a:t>
            </a:r>
            <a:r>
              <a:rPr lang="ru-RU" sz="1700" b="1" dirty="0" smtClean="0">
                <a:solidFill>
                  <a:schemeClr val="accent1">
                    <a:lumMod val="50000"/>
                  </a:schemeClr>
                </a:solidFill>
                <a:latin typeface="Arial Narrow" panose="020B0606020202030204" pitchFamily="34" charset="0"/>
                <a:cs typeface="Arial" pitchFamily="34" charset="0"/>
              </a:rPr>
              <a:t> </a:t>
            </a:r>
            <a:br>
              <a:rPr lang="ru-RU" sz="1700" b="1" dirty="0" smtClean="0">
                <a:solidFill>
                  <a:schemeClr val="accent1">
                    <a:lumMod val="50000"/>
                  </a:schemeClr>
                </a:solidFill>
                <a:latin typeface="Arial Narrow" panose="020B0606020202030204" pitchFamily="34" charset="0"/>
                <a:cs typeface="Arial" pitchFamily="34" charset="0"/>
              </a:rPr>
            </a:br>
            <a:r>
              <a:rPr lang="ru-RU" sz="1700" dirty="0" smtClean="0">
                <a:solidFill>
                  <a:schemeClr val="accent1">
                    <a:lumMod val="50000"/>
                  </a:schemeClr>
                </a:solidFill>
                <a:latin typeface="Arial Narrow" panose="020B0606020202030204" pitchFamily="34" charset="0"/>
                <a:cs typeface="Arial" pitchFamily="34" charset="0"/>
              </a:rPr>
              <a:t>запираются на замки и оснащены сигнализацией </a:t>
            </a:r>
            <a:r>
              <a:rPr lang="ru-RU" sz="1700" dirty="0">
                <a:solidFill>
                  <a:schemeClr val="accent1">
                    <a:lumMod val="50000"/>
                  </a:schemeClr>
                </a:solidFill>
                <a:latin typeface="Arial Narrow" panose="020B0606020202030204" pitchFamily="34" charset="0"/>
                <a:cs typeface="Arial" pitchFamily="34" charset="0"/>
              </a:rPr>
              <a:t>на открывание </a:t>
            </a:r>
            <a:r>
              <a:rPr lang="ru-RU" sz="1700" dirty="0" smtClean="0">
                <a:solidFill>
                  <a:schemeClr val="accent1">
                    <a:lumMod val="50000"/>
                  </a:schemeClr>
                </a:solidFill>
                <a:latin typeface="Arial Narrow" panose="020B0606020202030204" pitchFamily="34" charset="0"/>
                <a:cs typeface="Arial" pitchFamily="34" charset="0"/>
              </a:rPr>
              <a:t>двери </a:t>
            </a:r>
            <a:endParaRPr lang="ru-RU" sz="1700" b="1" dirty="0">
              <a:solidFill>
                <a:schemeClr val="accent1">
                  <a:lumMod val="50000"/>
                </a:schemeClr>
              </a:solidFill>
              <a:latin typeface="Arial Narrow" panose="020B0606020202030204" pitchFamily="34" charset="0"/>
              <a:cs typeface="Arial" pitchFamily="34" charset="0"/>
            </a:endParaRPr>
          </a:p>
        </p:txBody>
      </p:sp>
      <p:pic>
        <p:nvPicPr>
          <p:cNvPr id="11" name="Рисунок 10"/>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7812966" y="1564300"/>
            <a:ext cx="2369343" cy="2395679"/>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7461234" y="4165132"/>
            <a:ext cx="3072808" cy="2185214"/>
          </a:xfrm>
          <a:prstGeom prst="rect">
            <a:avLst/>
          </a:prstGeom>
        </p:spPr>
        <p:txBody>
          <a:bodyPr wrap="square">
            <a:spAutoFit/>
          </a:bodyPr>
          <a:lstStyle/>
          <a:p>
            <a:pPr marL="285750" indent="-285750" algn="r" defTabSz="914400" fontAlgn="base">
              <a:spcBef>
                <a:spcPct val="0"/>
              </a:spcBef>
              <a:spcAft>
                <a:spcPct val="0"/>
              </a:spcAft>
              <a:buFont typeface="Wingdings" panose="05000000000000000000" pitchFamily="2" charset="2"/>
              <a:buChar char="q"/>
              <a:defRPr/>
            </a:pPr>
            <a:r>
              <a:rPr lang="ru-RU" sz="1700" b="1" dirty="0">
                <a:solidFill>
                  <a:schemeClr val="accent1">
                    <a:lumMod val="50000"/>
                  </a:schemeClr>
                </a:solidFill>
                <a:latin typeface="Arial Narrow" panose="020B0606020202030204" pitchFamily="34" charset="0"/>
                <a:ea typeface="+mj-ea"/>
                <a:cs typeface="Arial" pitchFamily="34" charset="0"/>
              </a:rPr>
              <a:t>На </a:t>
            </a:r>
            <a:r>
              <a:rPr lang="ru-RU" sz="1700" b="1" dirty="0" smtClean="0">
                <a:solidFill>
                  <a:schemeClr val="accent1">
                    <a:lumMod val="50000"/>
                  </a:schemeClr>
                </a:solidFill>
                <a:latin typeface="Arial Narrow" panose="020B0606020202030204" pitchFamily="34" charset="0"/>
                <a:ea typeface="+mj-ea"/>
                <a:cs typeface="Arial" pitchFamily="34" charset="0"/>
              </a:rPr>
              <a:t>опорах воздушных линий электропередачи </a:t>
            </a:r>
            <a:r>
              <a:rPr lang="ru-RU" sz="1700" dirty="0">
                <a:solidFill>
                  <a:schemeClr val="accent1">
                    <a:lumMod val="50000"/>
                  </a:schemeClr>
                </a:solidFill>
                <a:latin typeface="Arial Narrow" panose="020B0606020202030204" pitchFamily="34" charset="0"/>
                <a:ea typeface="+mj-ea"/>
                <a:cs typeface="Arial" pitchFamily="34" charset="0"/>
              </a:rPr>
              <a:t>нанесено обозначение охранной зоны, в пределах которой запрещены любые действия, которые могут нарушить работу ВЛ и спровоцировать несчастный </a:t>
            </a:r>
            <a:r>
              <a:rPr lang="ru-RU" sz="1700" dirty="0" smtClean="0">
                <a:solidFill>
                  <a:schemeClr val="accent1">
                    <a:lumMod val="50000"/>
                  </a:schemeClr>
                </a:solidFill>
                <a:latin typeface="Arial Narrow" panose="020B0606020202030204" pitchFamily="34" charset="0"/>
                <a:ea typeface="+mj-ea"/>
                <a:cs typeface="Arial" pitchFamily="34" charset="0"/>
              </a:rPr>
              <a:t>случай </a:t>
            </a:r>
            <a:endParaRPr lang="ru-RU" sz="1700" dirty="0">
              <a:solidFill>
                <a:schemeClr val="accent1">
                  <a:lumMod val="50000"/>
                </a:schemeClr>
              </a:solidFill>
              <a:latin typeface="Arial Narrow" panose="020B0606020202030204" pitchFamily="34" charset="0"/>
              <a:ea typeface="+mj-ea"/>
              <a:cs typeface="Arial" pitchFamily="34" charset="0"/>
            </a:endParaRPr>
          </a:p>
        </p:txBody>
      </p:sp>
      <p:sp>
        <p:nvSpPr>
          <p:cNvPr id="13" name="Прямоугольник 12"/>
          <p:cNvSpPr/>
          <p:nvPr/>
        </p:nvSpPr>
        <p:spPr>
          <a:xfrm>
            <a:off x="4901183" y="824489"/>
            <a:ext cx="6839713" cy="738664"/>
          </a:xfrm>
          <a:prstGeom prst="rect">
            <a:avLst/>
          </a:prstGeom>
        </p:spPr>
        <p:txBody>
          <a:bodyPr wrap="square">
            <a:spAutoFit/>
          </a:bodyPr>
          <a:lstStyle/>
          <a:p>
            <a:r>
              <a:rPr lang="ru-RU" sz="2100" dirty="0" smtClean="0">
                <a:solidFill>
                  <a:schemeClr val="tx2">
                    <a:lumMod val="75000"/>
                  </a:schemeClr>
                </a:solidFill>
                <a:latin typeface="Arial Narrow" panose="020B0606020202030204" pitchFamily="34" charset="0"/>
                <a:cs typeface="Arial" pitchFamily="34" charset="0"/>
              </a:rPr>
              <a:t>Энергетики </a:t>
            </a:r>
            <a:r>
              <a:rPr lang="ru-RU" sz="2100" dirty="0">
                <a:solidFill>
                  <a:schemeClr val="tx2">
                    <a:lumMod val="75000"/>
                  </a:schemeClr>
                </a:solidFill>
                <a:latin typeface="Arial Narrow" panose="020B0606020202030204" pitchFamily="34" charset="0"/>
                <a:cs typeface="Arial" pitchFamily="34" charset="0"/>
              </a:rPr>
              <a:t>делают все, чтобы </a:t>
            </a:r>
            <a:r>
              <a:rPr lang="ru-RU" sz="2100" dirty="0" err="1">
                <a:solidFill>
                  <a:schemeClr val="tx2">
                    <a:lumMod val="75000"/>
                  </a:schemeClr>
                </a:solidFill>
                <a:latin typeface="Arial Narrow" panose="020B0606020202030204" pitchFamily="34" charset="0"/>
                <a:cs typeface="Arial" pitchFamily="34" charset="0"/>
              </a:rPr>
              <a:t>энергооборудование</a:t>
            </a:r>
            <a:r>
              <a:rPr lang="ru-RU" sz="2100" dirty="0">
                <a:solidFill>
                  <a:schemeClr val="tx2">
                    <a:lumMod val="75000"/>
                  </a:schemeClr>
                </a:solidFill>
                <a:latin typeface="Arial Narrow" panose="020B0606020202030204" pitchFamily="34" charset="0"/>
                <a:cs typeface="Arial" pitchFamily="34" charset="0"/>
              </a:rPr>
              <a:t> было защищено от проникновения посторонних</a:t>
            </a:r>
            <a:r>
              <a:rPr lang="ru-RU" sz="2100" dirty="0">
                <a:solidFill>
                  <a:schemeClr val="accent1">
                    <a:lumMod val="50000"/>
                  </a:schemeClr>
                </a:solidFill>
                <a:latin typeface="Arial Narrow" panose="020B0606020202030204" pitchFamily="34" charset="0"/>
                <a:cs typeface="Arial" pitchFamily="34" charset="0"/>
              </a:rPr>
              <a:t>. </a:t>
            </a:r>
            <a:endParaRPr lang="ru-RU" sz="2100" b="1" dirty="0">
              <a:solidFill>
                <a:srgbClr val="004080"/>
              </a:solidFill>
              <a:latin typeface="Arial Narrow" panose="020B0606020202030204" pitchFamily="34" charset="0"/>
            </a:endParaRPr>
          </a:p>
        </p:txBody>
      </p:sp>
      <p:pic>
        <p:nvPicPr>
          <p:cNvPr id="14" name="Рисунок 1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89913" y="1765688"/>
            <a:ext cx="4066925" cy="2232248"/>
          </a:xfrm>
          <a:prstGeom prst="rect">
            <a:avLst/>
          </a:prstGeom>
          <a:ln>
            <a:noFill/>
          </a:ln>
          <a:effectLst>
            <a:outerShdw blurRad="292100" dist="139700" dir="2700000" algn="tl" rotWithShape="0">
              <a:srgbClr val="333333">
                <a:alpha val="65000"/>
              </a:srgbClr>
            </a:outerShdw>
          </a:effectLst>
        </p:spPr>
      </p:pic>
      <p:pic>
        <p:nvPicPr>
          <p:cNvPr id="15" name="Picture 3" descr="C:\Users\radio\Desktop\Новая папка\IMG_9813.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4055527" y="4152723"/>
            <a:ext cx="3501989" cy="2088906"/>
          </a:xfrm>
          <a:prstGeom prst="rect">
            <a:avLst/>
          </a:prstGeom>
          <a:ln>
            <a:noFill/>
          </a:ln>
          <a:effectLst>
            <a:outerShdw blurRad="292100" dist="139700" dir="2700000" algn="tl" rotWithShape="0">
              <a:srgbClr val="333333">
                <a:alpha val="65000"/>
              </a:srgbClr>
            </a:outerShdw>
          </a:effectLst>
          <a:extLst/>
        </p:spPr>
      </p:pic>
      <p:sp>
        <p:nvSpPr>
          <p:cNvPr id="16" name="Прямоугольник 15"/>
          <p:cNvSpPr/>
          <p:nvPr/>
        </p:nvSpPr>
        <p:spPr>
          <a:xfrm>
            <a:off x="1315066" y="4235374"/>
            <a:ext cx="2481820" cy="1923604"/>
          </a:xfrm>
          <a:prstGeom prst="rect">
            <a:avLst/>
          </a:prstGeom>
        </p:spPr>
        <p:txBody>
          <a:bodyPr wrap="square">
            <a:spAutoFit/>
          </a:bodyPr>
          <a:lstStyle/>
          <a:p>
            <a:pPr marL="285750" indent="-285750" algn="r">
              <a:buFont typeface="Wingdings" panose="05000000000000000000" pitchFamily="2" charset="2"/>
              <a:buChar char="q"/>
            </a:pPr>
            <a:r>
              <a:rPr lang="ru-RU" sz="1700" b="1" dirty="0">
                <a:solidFill>
                  <a:schemeClr val="accent1">
                    <a:lumMod val="50000"/>
                  </a:schemeClr>
                </a:solidFill>
                <a:latin typeface="Arial Narrow" panose="020B0606020202030204" pitchFamily="34" charset="0"/>
                <a:ea typeface="+mj-ea"/>
                <a:cs typeface="Arial" pitchFamily="34" charset="0"/>
              </a:rPr>
              <a:t>Подстанции 35-110 </a:t>
            </a:r>
            <a:r>
              <a:rPr lang="ru-RU" sz="1700" b="1" dirty="0" err="1">
                <a:solidFill>
                  <a:schemeClr val="accent1">
                    <a:lumMod val="50000"/>
                  </a:schemeClr>
                </a:solidFill>
                <a:latin typeface="Arial Narrow" panose="020B0606020202030204" pitchFamily="34" charset="0"/>
                <a:ea typeface="+mj-ea"/>
                <a:cs typeface="Arial" pitchFamily="34" charset="0"/>
              </a:rPr>
              <a:t>кВ</a:t>
            </a:r>
            <a:r>
              <a:rPr lang="ru-RU" sz="1700" b="1" dirty="0">
                <a:solidFill>
                  <a:schemeClr val="accent1">
                    <a:lumMod val="50000"/>
                  </a:schemeClr>
                </a:solidFill>
                <a:latin typeface="Arial Narrow" panose="020B0606020202030204" pitchFamily="34" charset="0"/>
                <a:ea typeface="+mj-ea"/>
                <a:cs typeface="Arial" pitchFamily="34" charset="0"/>
              </a:rPr>
              <a:t> </a:t>
            </a:r>
            <a:r>
              <a:rPr lang="ru-RU" sz="1700" dirty="0">
                <a:solidFill>
                  <a:schemeClr val="accent1">
                    <a:lumMod val="50000"/>
                  </a:schemeClr>
                </a:solidFill>
                <a:latin typeface="Arial Narrow" panose="020B0606020202030204" pitchFamily="34" charset="0"/>
                <a:ea typeface="+mj-ea"/>
                <a:cs typeface="Arial" pitchFamily="34" charset="0"/>
              </a:rPr>
              <a:t>ограждены сетчатым забором, оснащены </a:t>
            </a:r>
            <a:r>
              <a:rPr lang="ru-RU" sz="1700" dirty="0" err="1">
                <a:solidFill>
                  <a:schemeClr val="accent1">
                    <a:lumMod val="50000"/>
                  </a:schemeClr>
                </a:solidFill>
                <a:latin typeface="Arial Narrow" panose="020B0606020202030204" pitchFamily="34" charset="0"/>
                <a:ea typeface="+mj-ea"/>
                <a:cs typeface="Arial" pitchFamily="34" charset="0"/>
              </a:rPr>
              <a:t>периметральной</a:t>
            </a:r>
            <a:r>
              <a:rPr lang="ru-RU" sz="1700" dirty="0">
                <a:solidFill>
                  <a:schemeClr val="accent1">
                    <a:lumMod val="50000"/>
                  </a:schemeClr>
                </a:solidFill>
                <a:latin typeface="Arial Narrow" panose="020B0606020202030204" pitchFamily="34" charset="0"/>
                <a:ea typeface="+mj-ea"/>
                <a:cs typeface="Arial" pitchFamily="34" charset="0"/>
              </a:rPr>
              <a:t> сигнализацией и камерами </a:t>
            </a:r>
            <a:r>
              <a:rPr lang="ru-RU" sz="1700" dirty="0" smtClean="0">
                <a:solidFill>
                  <a:schemeClr val="accent1">
                    <a:lumMod val="50000"/>
                  </a:schemeClr>
                </a:solidFill>
                <a:latin typeface="Arial Narrow" panose="020B0606020202030204" pitchFamily="34" charset="0"/>
                <a:ea typeface="+mj-ea"/>
                <a:cs typeface="Arial" pitchFamily="34" charset="0"/>
              </a:rPr>
              <a:t>видеонаблюдения </a:t>
            </a:r>
            <a:endParaRPr lang="ru-RU" sz="1700" dirty="0">
              <a:solidFill>
                <a:schemeClr val="accent1">
                  <a:lumMod val="50000"/>
                </a:schemeClr>
              </a:solidFill>
              <a:latin typeface="Arial Narrow" panose="020B0606020202030204" pitchFamily="34" charset="0"/>
              <a:ea typeface="+mj-ea"/>
              <a:cs typeface="Arial" pitchFamily="34" charset="0"/>
            </a:endParaRPr>
          </a:p>
        </p:txBody>
      </p:sp>
    </p:spTree>
    <p:extLst>
      <p:ext uri="{BB962C8B-B14F-4D97-AF65-F5344CB8AC3E}">
        <p14:creationId xmlns:p14="http://schemas.microsoft.com/office/powerpoint/2010/main" xmlns="" val="337531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7" y="175162"/>
            <a:ext cx="482334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РАЗМЕЩЕНИЕ ЗНАКОВ БЕЗОПАСНОСТИ</a:t>
            </a:r>
            <a:endParaRPr sz="1600" dirty="0"/>
          </a:p>
        </p:txBody>
      </p:sp>
      <p:sp>
        <p:nvSpPr>
          <p:cNvPr id="7" name="Номер слайда 6"/>
          <p:cNvSpPr>
            <a:spLocks noGrp="1"/>
          </p:cNvSpPr>
          <p:nvPr>
            <p:ph type="sldNum" sz="quarter" idx="12"/>
          </p:nvPr>
        </p:nvSpPr>
        <p:spPr/>
        <p:txBody>
          <a:bodyPr/>
          <a:lstStyle/>
          <a:p>
            <a:fld id="{CC5068F0-ACE7-4094-8E69-B605144DB8ED}" type="slidenum">
              <a:rPr lang="ru-RU" smtClean="0"/>
              <a:pPr/>
              <a:t>16</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a:spLocks noGrp="1" noChangeArrowheads="1"/>
          </p:cNvSpPr>
          <p:nvPr>
            <p:ph idx="1"/>
          </p:nvPr>
        </p:nvSpPr>
        <p:spPr bwMode="auto">
          <a:xfrm>
            <a:off x="874018" y="1383064"/>
            <a:ext cx="4241676" cy="1905137"/>
          </a:xfrm>
          <a:prstGeom prst="rect">
            <a:avLst/>
          </a:prstGeom>
          <a:noFill/>
          <a:ln w="9525">
            <a:noFill/>
            <a:miter lim="800000"/>
            <a:headEnd/>
            <a:tailEnd/>
          </a:ln>
        </p:spPr>
        <p:txBody>
          <a:bodyPr wrap="square" anchor="ctr">
            <a:spAutoFit/>
          </a:bodyPr>
          <a:lstStyle/>
          <a:p>
            <a:pPr marL="0" indent="0" algn="ctr">
              <a:spcBef>
                <a:spcPts val="0"/>
              </a:spcBef>
              <a:buNone/>
            </a:pPr>
            <a:r>
              <a:rPr lang="ru-RU" sz="1900" dirty="0" smtClean="0">
                <a:solidFill>
                  <a:schemeClr val="tx2">
                    <a:lumMod val="75000"/>
                  </a:schemeClr>
                </a:solidFill>
                <a:latin typeface="Arial Narrow" panose="020B0606020202030204" pitchFamily="34" charset="0"/>
                <a:ea typeface="+mj-ea"/>
                <a:cs typeface="Arial" pitchFamily="34" charset="0"/>
              </a:rPr>
              <a:t>Все энергообъекты оснащены знаками </a:t>
            </a:r>
            <a:r>
              <a:rPr lang="ru-RU" sz="1900" dirty="0">
                <a:solidFill>
                  <a:schemeClr val="tx2">
                    <a:lumMod val="75000"/>
                  </a:schemeClr>
                </a:solidFill>
                <a:latin typeface="Arial Narrow" panose="020B0606020202030204" pitchFamily="34" charset="0"/>
                <a:ea typeface="+mj-ea"/>
                <a:cs typeface="Arial" pitchFamily="34" charset="0"/>
              </a:rPr>
              <a:t>и плакатами, которые предупреждают человека об опасности поражения электрическим током. </a:t>
            </a:r>
            <a:endParaRPr lang="ru-RU" sz="1900" dirty="0" smtClean="0">
              <a:solidFill>
                <a:schemeClr val="tx2">
                  <a:lumMod val="75000"/>
                </a:schemeClr>
              </a:solidFill>
              <a:latin typeface="Arial Narrow" panose="020B0606020202030204" pitchFamily="34" charset="0"/>
              <a:ea typeface="+mj-ea"/>
              <a:cs typeface="Arial" pitchFamily="34" charset="0"/>
            </a:endParaRPr>
          </a:p>
          <a:p>
            <a:pPr marL="0" indent="0" algn="ctr">
              <a:spcBef>
                <a:spcPts val="0"/>
              </a:spcBef>
              <a:buNone/>
            </a:pPr>
            <a:r>
              <a:rPr lang="ru-RU" sz="1900" dirty="0" smtClean="0">
                <a:solidFill>
                  <a:schemeClr val="tx2">
                    <a:lumMod val="75000"/>
                  </a:schemeClr>
                </a:solidFill>
                <a:latin typeface="Arial Narrow" panose="020B0606020202030204" pitchFamily="34" charset="0"/>
                <a:ea typeface="+mj-ea"/>
                <a:cs typeface="Arial" pitchFamily="34" charset="0"/>
              </a:rPr>
              <a:t>Пренебрегать </a:t>
            </a:r>
            <a:r>
              <a:rPr lang="ru-RU" sz="1900" dirty="0">
                <a:solidFill>
                  <a:schemeClr val="tx2">
                    <a:lumMod val="75000"/>
                  </a:schemeClr>
                </a:solidFill>
                <a:latin typeface="Arial Narrow" panose="020B0606020202030204" pitchFamily="34" charset="0"/>
                <a:ea typeface="+mj-ea"/>
                <a:cs typeface="Arial" pitchFamily="34" charset="0"/>
              </a:rPr>
              <a:t>ими, а тем более снимать и срывать ни в коем случае нельзя! </a:t>
            </a:r>
          </a:p>
        </p:txBody>
      </p:sp>
      <p:sp>
        <p:nvSpPr>
          <p:cNvPr id="10" name="Прямоугольник 9"/>
          <p:cNvSpPr/>
          <p:nvPr/>
        </p:nvSpPr>
        <p:spPr>
          <a:xfrm>
            <a:off x="874018" y="3858194"/>
            <a:ext cx="4032448" cy="1938992"/>
          </a:xfrm>
          <a:prstGeom prst="rect">
            <a:avLst/>
          </a:prstGeom>
        </p:spPr>
        <p:txBody>
          <a:bodyPr wrap="square">
            <a:spAutoFit/>
          </a:bodyPr>
          <a:lstStyle/>
          <a:p>
            <a:pPr algn="ctr"/>
            <a:r>
              <a:rPr lang="ru-RU" sz="3000" b="1" u="sng" dirty="0" smtClean="0">
                <a:solidFill>
                  <a:srgbClr val="FF0000"/>
                </a:solidFill>
                <a:latin typeface="Arial Narrow" panose="020B0606020202030204" pitchFamily="34" charset="0"/>
                <a:ea typeface="+mj-ea"/>
                <a:cs typeface="Arial" pitchFamily="34" charset="0"/>
              </a:rPr>
              <a:t>ПОМНИТЕ: </a:t>
            </a:r>
            <a:r>
              <a:rPr lang="ru-RU" sz="3000" b="1" u="sng" dirty="0" smtClean="0">
                <a:solidFill>
                  <a:schemeClr val="tx2">
                    <a:lumMod val="75000"/>
                  </a:schemeClr>
                </a:solidFill>
                <a:latin typeface="Arial Narrow" panose="020B0606020202030204" pitchFamily="34" charset="0"/>
                <a:ea typeface="+mj-ea"/>
                <a:cs typeface="Arial" pitchFamily="34" charset="0"/>
              </a:rPr>
              <a:t>ЭЛЕКТРОСЕТЕВОЕ ОБОРУДОВАНИЕ ОЧЕНЬ ОПАСНО! </a:t>
            </a:r>
            <a:endParaRPr lang="ru-RU" sz="3000" b="1" u="sng" dirty="0">
              <a:solidFill>
                <a:schemeClr val="tx2">
                  <a:lumMod val="75000"/>
                </a:schemeClr>
              </a:solidFill>
              <a:latin typeface="Arial Narrow" panose="020B0606020202030204" pitchFamily="34" charset="0"/>
              <a:ea typeface="+mj-ea"/>
              <a:cs typeface="Arial" pitchFamily="34" charset="0"/>
            </a:endParaRPr>
          </a:p>
        </p:txBody>
      </p:sp>
      <p:pic>
        <p:nvPicPr>
          <p:cNvPr id="11" name="Рисунок 10"/>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864546" y="1625994"/>
            <a:ext cx="5152948" cy="44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5199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7" y="175162"/>
            <a:ext cx="600214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ПРОВЕДЕНИЕ ОБРАЗОВАТЕЛЬНЫХ МЕРОПРИЯТИЙ</a:t>
            </a:r>
            <a:endParaRPr sz="1600" dirty="0"/>
          </a:p>
        </p:txBody>
      </p:sp>
      <p:sp>
        <p:nvSpPr>
          <p:cNvPr id="7" name="Номер слайда 6"/>
          <p:cNvSpPr>
            <a:spLocks noGrp="1"/>
          </p:cNvSpPr>
          <p:nvPr>
            <p:ph type="sldNum" sz="quarter" idx="12"/>
          </p:nvPr>
        </p:nvSpPr>
        <p:spPr/>
        <p:txBody>
          <a:bodyPr/>
          <a:lstStyle/>
          <a:p>
            <a:fld id="{CC5068F0-ACE7-4094-8E69-B605144DB8ED}" type="slidenum">
              <a:rPr lang="ru-RU" smtClean="0"/>
              <a:pPr/>
              <a:t>17</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141316" y="689956"/>
            <a:ext cx="11870575" cy="4485530"/>
          </a:xfrm>
        </p:spPr>
        <p:txBody>
          <a:bodyPr>
            <a:normAutofit/>
          </a:bodyPr>
          <a:lstStyle/>
          <a:p>
            <a:pPr marL="0" indent="0">
              <a:lnSpc>
                <a:spcPct val="100000"/>
              </a:lnSpc>
              <a:spcBef>
                <a:spcPts val="0"/>
              </a:spcBef>
              <a:buNone/>
            </a:pPr>
            <a:r>
              <a:rPr lang="ru-RU" sz="1700" dirty="0">
                <a:solidFill>
                  <a:schemeClr val="tx1">
                    <a:lumMod val="95000"/>
                    <a:lumOff val="5000"/>
                  </a:schemeClr>
                </a:solidFill>
                <a:latin typeface="PF Din Text Cond Pro Light" panose="02000000000000000000" pitchFamily="2" charset="0"/>
                <a:cs typeface="Times New Roman" pitchFamily="18" charset="0"/>
              </a:rPr>
              <a:t>В целях предотвращения стороннего травматизма на объектах электроэнергетики наши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сотрудники проводят следующие мероприятия:</a:t>
            </a:r>
          </a:p>
          <a:p>
            <a:pPr>
              <a:lnSpc>
                <a:spcPct val="100000"/>
              </a:lnSpc>
              <a:spcBef>
                <a:spcPts val="0"/>
              </a:spcBef>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принимают </a:t>
            </a:r>
            <a:r>
              <a:rPr lang="ru-RU" sz="1700" dirty="0">
                <a:solidFill>
                  <a:schemeClr val="tx1">
                    <a:lumMod val="95000"/>
                    <a:lumOff val="5000"/>
                  </a:schemeClr>
                </a:solidFill>
                <a:latin typeface="PF Din Text Cond Pro Light" panose="02000000000000000000" pitchFamily="2" charset="0"/>
                <a:cs typeface="Times New Roman" pitchFamily="18" charset="0"/>
              </a:rPr>
              <a:t>участие в проведении уроков электробезопасности, в том числе методическое обеспечение, при необходимости, проведении данных уроков в общеобразовательных и детских дошкольных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учреждениях,</a:t>
            </a:r>
          </a:p>
          <a:p>
            <a:pPr>
              <a:lnSpc>
                <a:spcPct val="100000"/>
              </a:lnSpc>
              <a:spcBef>
                <a:spcPts val="0"/>
              </a:spcBef>
            </a:pPr>
            <a:r>
              <a:rPr lang="ru-RU" sz="1700" dirty="0">
                <a:solidFill>
                  <a:schemeClr val="tx1">
                    <a:lumMod val="95000"/>
                    <a:lumOff val="5000"/>
                  </a:schemeClr>
                </a:solidFill>
                <a:latin typeface="PF Din Text Cond Pro Light" panose="02000000000000000000" pitchFamily="2" charset="0"/>
                <a:cs typeface="Times New Roman" pitchFamily="18" charset="0"/>
              </a:rPr>
              <a:t>принимают участие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в </a:t>
            </a:r>
            <a:r>
              <a:rPr lang="ru-RU" sz="1700" dirty="0">
                <a:solidFill>
                  <a:schemeClr val="tx1">
                    <a:lumMod val="95000"/>
                    <a:lumOff val="5000"/>
                  </a:schemeClr>
                </a:solidFill>
                <a:latin typeface="PF Din Text Cond Pro Light" panose="02000000000000000000" pitchFamily="2" charset="0"/>
                <a:cs typeface="Times New Roman" pitchFamily="18" charset="0"/>
              </a:rPr>
              <a:t>школьных родительских собраниях, проведение бесед с родителями по профилактике детского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электротравматизма, </a:t>
            </a:r>
          </a:p>
          <a:p>
            <a:pPr>
              <a:lnSpc>
                <a:spcPct val="100000"/>
              </a:lnSpc>
              <a:spcBef>
                <a:spcPts val="0"/>
              </a:spcBef>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проводят </a:t>
            </a:r>
            <a:r>
              <a:rPr lang="ru-RU" sz="1700" dirty="0">
                <a:solidFill>
                  <a:schemeClr val="tx1">
                    <a:lumMod val="95000"/>
                    <a:lumOff val="5000"/>
                  </a:schemeClr>
                </a:solidFill>
                <a:latin typeface="PF Din Text Cond Pro Light" panose="02000000000000000000" pitchFamily="2" charset="0"/>
                <a:cs typeface="Times New Roman" pitchFamily="18" charset="0"/>
              </a:rPr>
              <a:t>экскурсий для школьников на энергообъекты электросетевого комплекса в рамках уроков по электробезопасности и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ОБЖ,</a:t>
            </a:r>
          </a:p>
          <a:p>
            <a:pPr>
              <a:lnSpc>
                <a:spcPct val="100000"/>
              </a:lnSpc>
              <a:spcBef>
                <a:spcPts val="0"/>
              </a:spcBef>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проводят </a:t>
            </a:r>
            <a:r>
              <a:rPr lang="ru-RU" sz="1700" dirty="0">
                <a:solidFill>
                  <a:schemeClr val="tx1">
                    <a:lumMod val="95000"/>
                    <a:lumOff val="5000"/>
                  </a:schemeClr>
                </a:solidFill>
                <a:latin typeface="PF Din Text Cond Pro Light" panose="02000000000000000000" pitchFamily="2" charset="0"/>
                <a:cs typeface="Times New Roman" pitchFamily="18" charset="0"/>
              </a:rPr>
              <a:t>мероприятия по вопросам профилактики электротравматизма на электросетевых объектах в детских оздоровительных и пришкольных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лагерях, </a:t>
            </a:r>
          </a:p>
          <a:p>
            <a:pPr>
              <a:lnSpc>
                <a:spcPct val="100000"/>
              </a:lnSpc>
              <a:spcBef>
                <a:spcPts val="0"/>
              </a:spcBef>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изготавливают </a:t>
            </a:r>
            <a:r>
              <a:rPr lang="ru-RU" sz="1700" dirty="0">
                <a:solidFill>
                  <a:schemeClr val="tx1">
                    <a:lumMod val="95000"/>
                    <a:lumOff val="5000"/>
                  </a:schemeClr>
                </a:solidFill>
                <a:latin typeface="PF Din Text Cond Pro Light" panose="02000000000000000000" pitchFamily="2" charset="0"/>
                <a:cs typeface="Times New Roman" pitchFamily="18" charset="0"/>
              </a:rPr>
              <a:t>и распространяют в учебных заведениях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памятки, закладки </a:t>
            </a:r>
            <a:r>
              <a:rPr lang="ru-RU" sz="1700" dirty="0">
                <a:solidFill>
                  <a:schemeClr val="tx1">
                    <a:lumMod val="95000"/>
                    <a:lumOff val="5000"/>
                  </a:schemeClr>
                </a:solidFill>
                <a:latin typeface="PF Din Text Cond Pro Light" panose="02000000000000000000" pitchFamily="2" charset="0"/>
                <a:cs typeface="Times New Roman" pitchFamily="18" charset="0"/>
              </a:rPr>
              <a:t>и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другую раздаточную продукцию </a:t>
            </a:r>
            <a:r>
              <a:rPr lang="ru-RU" sz="1700" dirty="0">
                <a:solidFill>
                  <a:schemeClr val="tx1">
                    <a:lumMod val="95000"/>
                    <a:lumOff val="5000"/>
                  </a:schemeClr>
                </a:solidFill>
                <a:latin typeface="PF Din Text Cond Pro Light" panose="02000000000000000000" pitchFamily="2" charset="0"/>
                <a:cs typeface="Times New Roman" pitchFamily="18" charset="0"/>
              </a:rPr>
              <a:t>по теме детской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электробезопасности,</a:t>
            </a:r>
          </a:p>
          <a:p>
            <a:pPr>
              <a:lnSpc>
                <a:spcPct val="100000"/>
              </a:lnSpc>
              <a:spcBef>
                <a:spcPts val="0"/>
              </a:spcBef>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организуют </a:t>
            </a:r>
            <a:r>
              <a:rPr lang="ru-RU" sz="1700" dirty="0">
                <a:solidFill>
                  <a:schemeClr val="tx1">
                    <a:lumMod val="95000"/>
                    <a:lumOff val="5000"/>
                  </a:schemeClr>
                </a:solidFill>
                <a:latin typeface="PF Din Text Cond Pro Light" panose="02000000000000000000" pitchFamily="2" charset="0"/>
                <a:cs typeface="Times New Roman" pitchFamily="18" charset="0"/>
              </a:rPr>
              <a:t>освещения в СМИ информации о несчастных случаях в электроустановках со сторонними лицами и принимаемых мерах по предупреждению электротравматизма детей и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подростков</a:t>
            </a:r>
            <a:endParaRPr lang="ru-RU" sz="1700" dirty="0">
              <a:solidFill>
                <a:schemeClr val="tx1">
                  <a:lumMod val="95000"/>
                  <a:lumOff val="5000"/>
                </a:schemeClr>
              </a:solidFill>
              <a:latin typeface="PF Din Text Cond Pro Light" panose="02000000000000000000" pitchFamily="2" charset="0"/>
              <a:cs typeface="Times New Roman" pitchFamily="18" charset="0"/>
            </a:endParaRPr>
          </a:p>
        </p:txBody>
      </p:sp>
      <p:pic>
        <p:nvPicPr>
          <p:cNvPr id="4" name="Рисунок 3"/>
          <p:cNvPicPr>
            <a:picLocks noChangeAspect="1"/>
          </p:cNvPicPr>
          <p:nvPr/>
        </p:nvPicPr>
        <p:blipFill rotWithShape="1">
          <a:blip r:embed="rId4" cstate="email">
            <a:extLst>
              <a:ext uri="{28A0092B-C50C-407E-A947-70E740481C1C}">
                <a14:useLocalDpi xmlns:a14="http://schemas.microsoft.com/office/drawing/2010/main" xmlns="" val="0"/>
              </a:ext>
            </a:extLst>
          </a:blip>
          <a:srcRect l="26877" r="141" b="16508"/>
          <a:stretch/>
        </p:blipFill>
        <p:spPr>
          <a:xfrm>
            <a:off x="1271751" y="3682136"/>
            <a:ext cx="3749040" cy="2856776"/>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606124" y="3682136"/>
            <a:ext cx="4388787" cy="2856776"/>
          </a:xfrm>
          <a:prstGeom prst="rect">
            <a:avLst/>
          </a:prstGeom>
        </p:spPr>
      </p:pic>
    </p:spTree>
    <p:extLst>
      <p:ext uri="{BB962C8B-B14F-4D97-AF65-F5344CB8AC3E}">
        <p14:creationId xmlns:p14="http://schemas.microsoft.com/office/powerpoint/2010/main" xmlns="" val="34626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730825" y="197915"/>
            <a:ext cx="696003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ДЕЙСТВИЯ ПО СНИЖЕНИЮ РИСКОВ ВОЗНИКНОВЕНИЯ ТРАВМАТИЗМА</a:t>
            </a:r>
            <a:endParaRPr lang="ru-RU" sz="1600" dirty="0"/>
          </a:p>
        </p:txBody>
      </p:sp>
      <p:sp>
        <p:nvSpPr>
          <p:cNvPr id="7" name="Номер слайда 6"/>
          <p:cNvSpPr>
            <a:spLocks noGrp="1"/>
          </p:cNvSpPr>
          <p:nvPr>
            <p:ph type="sldNum" sz="quarter" idx="12"/>
          </p:nvPr>
        </p:nvSpPr>
        <p:spPr/>
        <p:txBody>
          <a:bodyPr/>
          <a:lstStyle/>
          <a:p>
            <a:fld id="{CC5068F0-ACE7-4094-8E69-B605144DB8ED}" type="slidenum">
              <a:rPr lang="ru-RU" smtClean="0"/>
              <a:pPr/>
              <a:t>18</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506185" y="888643"/>
            <a:ext cx="11184672" cy="1434143"/>
          </a:xfrm>
        </p:spPr>
        <p:txBody>
          <a:bodyPr>
            <a:normAutofit lnSpcReduction="10000"/>
          </a:bodyPr>
          <a:lstStyle/>
          <a:p>
            <a:r>
              <a:rPr lang="ru-RU" sz="1800" dirty="0" smtClean="0">
                <a:solidFill>
                  <a:schemeClr val="tx1">
                    <a:lumMod val="95000"/>
                    <a:lumOff val="5000"/>
                  </a:schemeClr>
                </a:solidFill>
                <a:latin typeface="PF Din Text Cond Pro Light" panose="02000000000000000000" pitchFamily="2" charset="0"/>
                <a:cs typeface="Times New Roman" pitchFamily="18" charset="0"/>
              </a:rPr>
              <a:t>Органам власти </a:t>
            </a:r>
            <a:r>
              <a:rPr lang="ru-RU" sz="1800" dirty="0">
                <a:solidFill>
                  <a:schemeClr val="tx1">
                    <a:lumMod val="95000"/>
                    <a:lumOff val="5000"/>
                  </a:schemeClr>
                </a:solidFill>
                <a:latin typeface="PF Din Text Cond Pro Light" panose="02000000000000000000" pitchFamily="2" charset="0"/>
                <a:cs typeface="Times New Roman" pitchFamily="18" charset="0"/>
              </a:rPr>
              <a:t>при согласовании </a:t>
            </a:r>
            <a:r>
              <a:rPr lang="ru-RU" sz="1800" dirty="0" smtClean="0">
                <a:solidFill>
                  <a:schemeClr val="tx1">
                    <a:lumMod val="95000"/>
                    <a:lumOff val="5000"/>
                  </a:schemeClr>
                </a:solidFill>
                <a:latin typeface="PF Din Text Cond Pro Light" panose="02000000000000000000" pitchFamily="2" charset="0"/>
                <a:cs typeface="Times New Roman" pitchFamily="18" charset="0"/>
              </a:rPr>
              <a:t>строительства </a:t>
            </a:r>
            <a:r>
              <a:rPr lang="ru-RU" sz="1800" dirty="0">
                <a:solidFill>
                  <a:schemeClr val="tx1">
                    <a:lumMod val="95000"/>
                    <a:lumOff val="5000"/>
                  </a:schemeClr>
                </a:solidFill>
                <a:latin typeface="PF Din Text Cond Pro Light" panose="02000000000000000000" pitchFamily="2" charset="0"/>
                <a:cs typeface="Times New Roman" pitchFamily="18" charset="0"/>
              </a:rPr>
              <a:t>новых объектов </a:t>
            </a:r>
            <a:r>
              <a:rPr lang="ru-RU" sz="1800" dirty="0" smtClean="0">
                <a:solidFill>
                  <a:schemeClr val="tx1">
                    <a:lumMod val="95000"/>
                    <a:lumOff val="5000"/>
                  </a:schemeClr>
                </a:solidFill>
                <a:latin typeface="PF Din Text Cond Pro Light" panose="02000000000000000000" pitchFamily="2" charset="0"/>
                <a:cs typeface="Times New Roman" pitchFamily="18" charset="0"/>
              </a:rPr>
              <a:t>в обязательном порядке учитывать требования Постановления Правительства РФ от </a:t>
            </a:r>
            <a:r>
              <a:rPr lang="ru-RU" sz="1800" dirty="0">
                <a:solidFill>
                  <a:schemeClr val="tx1">
                    <a:lumMod val="95000"/>
                    <a:lumOff val="5000"/>
                  </a:schemeClr>
                </a:solidFill>
                <a:latin typeface="PF Din Text Cond Pro Light" panose="02000000000000000000" pitchFamily="2" charset="0"/>
                <a:cs typeface="Times New Roman" pitchFamily="18" charset="0"/>
              </a:rPr>
              <a:t>24 февраля 2009 г. N 160 </a:t>
            </a:r>
            <a:r>
              <a:rPr lang="ru-RU" sz="1800" dirty="0" smtClean="0">
                <a:solidFill>
                  <a:schemeClr val="tx1">
                    <a:lumMod val="95000"/>
                    <a:lumOff val="5000"/>
                  </a:schemeClr>
                </a:solidFill>
                <a:latin typeface="PF Din Text Cond Pro Light" panose="02000000000000000000" pitchFamily="2" charset="0"/>
                <a:cs typeface="Times New Roman" pitchFamily="18" charset="0"/>
              </a:rPr>
              <a:t>«О порядке установления охранных зон объектов электросетевого хозяйства и особых условий использования земельных участков, расположенных в границах таких зон правила установления охранных зон»</a:t>
            </a:r>
            <a:endParaRPr lang="ru-RU" sz="1800" dirty="0">
              <a:solidFill>
                <a:schemeClr val="tx1">
                  <a:lumMod val="95000"/>
                  <a:lumOff val="5000"/>
                </a:schemeClr>
              </a:solidFill>
              <a:latin typeface="PF Din Text Cond Pro Light" panose="02000000000000000000" pitchFamily="2" charset="0"/>
              <a:cs typeface="Times New Roman" pitchFamily="18" charset="0"/>
            </a:endParaRPr>
          </a:p>
          <a:p>
            <a:r>
              <a:rPr lang="ru-RU" sz="1800" dirty="0">
                <a:solidFill>
                  <a:schemeClr val="tx1">
                    <a:lumMod val="95000"/>
                    <a:lumOff val="5000"/>
                  </a:schemeClr>
                </a:solidFill>
                <a:latin typeface="PF Din Text Cond Pro Light" panose="02000000000000000000" pitchFamily="2" charset="0"/>
                <a:cs typeface="Times New Roman" pitchFamily="18" charset="0"/>
              </a:rPr>
              <a:t>На законодательном уровне </a:t>
            </a:r>
            <a:r>
              <a:rPr lang="ru-RU" sz="1800" dirty="0" smtClean="0">
                <a:solidFill>
                  <a:schemeClr val="tx1">
                    <a:lumMod val="95000"/>
                    <a:lumOff val="5000"/>
                  </a:schemeClr>
                </a:solidFill>
                <a:latin typeface="PF Din Text Cond Pro Light" panose="02000000000000000000" pitchFamily="2" charset="0"/>
                <a:cs typeface="Times New Roman" pitchFamily="18" charset="0"/>
              </a:rPr>
              <a:t>ввести в учебную программу общеобразовательных учреждений проведение уроков по электробезопасности.</a:t>
            </a:r>
            <a:endParaRPr lang="ru-RU" sz="1800" dirty="0">
              <a:solidFill>
                <a:schemeClr val="tx1">
                  <a:lumMod val="95000"/>
                  <a:lumOff val="5000"/>
                </a:schemeClr>
              </a:solidFill>
              <a:latin typeface="PF Din Text Cond Pro Light" panose="02000000000000000000" pitchFamily="2" charset="0"/>
              <a:cs typeface="Times New Roman" pitchFamily="18" charset="0"/>
            </a:endParaRPr>
          </a:p>
          <a:p>
            <a:endParaRPr lang="ru-RU" dirty="0"/>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64375" y="2336835"/>
            <a:ext cx="5982291" cy="3981623"/>
          </a:xfrm>
          <a:prstGeom prst="rect">
            <a:avLst/>
          </a:prstGeom>
        </p:spPr>
      </p:pic>
      <p:pic>
        <p:nvPicPr>
          <p:cNvPr id="4" name="Рисунок 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765127" y="2322786"/>
            <a:ext cx="3125481" cy="3995672"/>
          </a:xfrm>
          <a:prstGeom prst="rect">
            <a:avLst/>
          </a:prstGeom>
        </p:spPr>
      </p:pic>
    </p:spTree>
    <p:extLst>
      <p:ext uri="{BB962C8B-B14F-4D97-AF65-F5344CB8AC3E}">
        <p14:creationId xmlns:p14="http://schemas.microsoft.com/office/powerpoint/2010/main" xmlns="" val="286572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19</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5475384" y="2227498"/>
            <a:ext cx="7009224" cy="2677656"/>
          </a:xfrm>
          <a:prstGeom prst="rect">
            <a:avLst/>
          </a:prstGeom>
        </p:spPr>
        <p:txBody>
          <a:bodyPr wrap="square">
            <a:spAutoFit/>
          </a:bodyPr>
          <a:lstStyle/>
          <a:p>
            <a:r>
              <a:rPr lang="ru-RU" sz="4200" b="1" dirty="0" smtClean="0">
                <a:solidFill>
                  <a:srgbClr val="A20000"/>
                </a:solidFill>
                <a:latin typeface="Arial Narrow" panose="020B0606020202030204" pitchFamily="34" charset="0"/>
              </a:rPr>
              <a:t>СОБЛЮДАЙ ПРАВИЛА </a:t>
            </a:r>
          </a:p>
          <a:p>
            <a:r>
              <a:rPr lang="ru-RU" sz="4200" b="1" dirty="0" smtClean="0">
                <a:solidFill>
                  <a:srgbClr val="A20000"/>
                </a:solidFill>
                <a:latin typeface="Arial Narrow" panose="020B0606020202030204" pitchFamily="34" charset="0"/>
              </a:rPr>
              <a:t>ЭЛЕКТРОБЕЗОПАСНОСТИ!</a:t>
            </a:r>
          </a:p>
          <a:p>
            <a:endParaRPr lang="ru-RU" sz="4200" b="1" dirty="0" smtClean="0">
              <a:solidFill>
                <a:srgbClr val="A20000"/>
              </a:solidFill>
              <a:latin typeface="Arial Narrow" panose="020B0606020202030204" pitchFamily="34" charset="0"/>
            </a:endParaRPr>
          </a:p>
          <a:p>
            <a:r>
              <a:rPr lang="ru-RU" sz="4200" b="1" dirty="0" smtClean="0">
                <a:solidFill>
                  <a:srgbClr val="A20000"/>
                </a:solidFill>
                <a:latin typeface="Arial Narrow" panose="020B0606020202030204" pitchFamily="34" charset="0"/>
              </a:rPr>
              <a:t>БЕРЕГИ СВОЮ ЖИЗНЬ!</a:t>
            </a:r>
            <a:endParaRPr lang="ru-RU" sz="4200" b="1" dirty="0">
              <a:solidFill>
                <a:srgbClr val="A20000"/>
              </a:solidFill>
              <a:latin typeface="Arial Narrow" panose="020B0606020202030204" pitchFamily="34" charset="0"/>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0822" y="2027961"/>
            <a:ext cx="4638839" cy="3092559"/>
          </a:xfrm>
          <a:prstGeom prst="rect">
            <a:avLst/>
          </a:prstGeom>
        </p:spPr>
      </p:pic>
    </p:spTree>
    <p:extLst>
      <p:ext uri="{BB962C8B-B14F-4D97-AF65-F5344CB8AC3E}">
        <p14:creationId xmlns:p14="http://schemas.microsoft.com/office/powerpoint/2010/main" xmlns="" val="425586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7" y="150778"/>
            <a:ext cx="652732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0" fontAlgn="base">
              <a:spcBef>
                <a:spcPct val="0"/>
              </a:spcBef>
              <a:spcAft>
                <a:spcPct val="0"/>
              </a:spcAft>
            </a:pPr>
            <a:r>
              <a:rPr lang="ru-RU" dirty="0" smtClean="0"/>
              <a:t>ВОЗДЕЙСТВИЕ </a:t>
            </a:r>
            <a:r>
              <a:rPr lang="ru-RU" dirty="0"/>
              <a:t>ЭЛЕКТРИЧЕСКОГО ТОКА НА ОРГАНИЗМ ЧЕЛОВЕКА</a:t>
            </a:r>
          </a:p>
        </p:txBody>
      </p:sp>
      <p:sp>
        <p:nvSpPr>
          <p:cNvPr id="3" name="Прямоугольник 1"/>
          <p:cNvSpPr txBox="1"/>
          <p:nvPr/>
        </p:nvSpPr>
        <p:spPr>
          <a:xfrm>
            <a:off x="5742976" y="1189317"/>
            <a:ext cx="5457408" cy="90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600"/>
              </a:spcBef>
              <a:defRPr sz="1600">
                <a:latin typeface="PFDinTextCondPro-Medium"/>
                <a:ea typeface="PFDinTextCondPro-Medium"/>
                <a:cs typeface="PFDinTextCondPro-Medium"/>
                <a:sym typeface="PFDinTextCondPro-Medium"/>
              </a:defRPr>
            </a:lvl1pPr>
          </a:lstStyle>
          <a:p>
            <a:pPr algn="ctr"/>
            <a:r>
              <a:rPr lang="ru-RU" dirty="0" smtClean="0"/>
              <a:t>ЭЛЕКТРИЧЕСКИЙ</a:t>
            </a:r>
            <a:r>
              <a:rPr lang="ru-RU" dirty="0"/>
              <a:t> ТОК, ПРОХОДЯ ЧЕРЕЗ </a:t>
            </a:r>
            <a:r>
              <a:rPr lang="en-US" dirty="0" smtClean="0"/>
              <a:t> </a:t>
            </a:r>
            <a:r>
              <a:rPr lang="ru-RU" dirty="0" smtClean="0"/>
              <a:t>ТЕЛО </a:t>
            </a:r>
            <a:r>
              <a:rPr lang="ru-RU" dirty="0"/>
              <a:t>ЧЕЛОВЕКА, ОКАЗЫВАЕТ:  </a:t>
            </a:r>
          </a:p>
          <a:p>
            <a:endParaRPr dirty="0"/>
          </a:p>
        </p:txBody>
      </p:sp>
      <p:sp>
        <p:nvSpPr>
          <p:cNvPr id="4" name="Прямоугольник 2"/>
          <p:cNvSpPr txBox="1"/>
          <p:nvPr/>
        </p:nvSpPr>
        <p:spPr>
          <a:xfrm>
            <a:off x="6010656" y="2097258"/>
            <a:ext cx="5189728" cy="369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lgn="just">
              <a:buFont typeface="Wingdings" panose="05000000000000000000" pitchFamily="2" charset="2"/>
              <a:buChar char="Ø"/>
            </a:pPr>
            <a:r>
              <a:rPr lang="ru-RU" dirty="0" smtClean="0">
                <a:latin typeface="PFDinTextCondPro-Light"/>
                <a:ea typeface="PFDinTextCondPro-Light"/>
                <a:cs typeface="PFDinTextCondPro-Light"/>
              </a:rPr>
              <a:t>термическое </a:t>
            </a:r>
            <a:r>
              <a:rPr lang="ru-RU" dirty="0">
                <a:latin typeface="PFDinTextCondPro-Light"/>
                <a:ea typeface="PFDinTextCondPro-Light"/>
                <a:cs typeface="PFDinTextCondPro-Light"/>
              </a:rPr>
              <a:t>(тепловое) воздействие, которое выражается в ожогах отдельных участков тела, нагреве кровеносных сосудов, крови, нервных волокон;  </a:t>
            </a:r>
          </a:p>
          <a:p>
            <a:pPr algn="just"/>
            <a:endParaRPr lang="ru-RU" dirty="0">
              <a:latin typeface="PFDinTextCondPro-Light"/>
              <a:ea typeface="PFDinTextCondPro-Light"/>
              <a:cs typeface="PFDinTextCondPro-Light"/>
            </a:endParaRPr>
          </a:p>
          <a:p>
            <a:pPr marL="285750" indent="-285750" algn="just">
              <a:buFont typeface="Wingdings" panose="05000000000000000000" pitchFamily="2" charset="2"/>
              <a:buChar char="Ø"/>
            </a:pPr>
            <a:r>
              <a:rPr lang="ru-RU" dirty="0">
                <a:latin typeface="PFDinTextCondPro-Light"/>
                <a:ea typeface="PFDinTextCondPro-Light"/>
                <a:cs typeface="PFDinTextCondPro-Light"/>
              </a:rPr>
              <a:t>электролитическое (биохимическое) воздействие, которое выражается в разложении и значительном нарушении физико-химического состава крови и других органических жидкостей;</a:t>
            </a:r>
          </a:p>
          <a:p>
            <a:pPr algn="just"/>
            <a:endParaRPr lang="ru-RU" dirty="0">
              <a:latin typeface="PFDinTextCondPro-Light"/>
              <a:ea typeface="PFDinTextCondPro-Light"/>
              <a:cs typeface="PFDinTextCondPro-Light"/>
            </a:endParaRPr>
          </a:p>
          <a:p>
            <a:pPr marL="285750" indent="-285750" algn="just">
              <a:buFont typeface="Wingdings" panose="05000000000000000000" pitchFamily="2" charset="2"/>
              <a:buChar char="Ø"/>
            </a:pPr>
            <a:r>
              <a:rPr lang="ru-RU" dirty="0">
                <a:latin typeface="PFDinTextCondPro-Light"/>
                <a:ea typeface="PFDinTextCondPro-Light"/>
                <a:cs typeface="PFDinTextCondPro-Light"/>
              </a:rPr>
              <a:t>биологическое воздействие: заключается в раздражении и возбуждении живых тканей организма, сопровождается непроизвольным судорожным сокращением мышц, в том числе сердца и лёгких.</a:t>
            </a:r>
          </a:p>
        </p:txBody>
      </p:sp>
      <p:sp>
        <p:nvSpPr>
          <p:cNvPr id="14" name="Номер слайда 13"/>
          <p:cNvSpPr>
            <a:spLocks noGrp="1"/>
          </p:cNvSpPr>
          <p:nvPr>
            <p:ph type="sldNum" sz="quarter" idx="12"/>
          </p:nvPr>
        </p:nvSpPr>
        <p:spPr/>
        <p:txBody>
          <a:bodyPr/>
          <a:lstStyle/>
          <a:p>
            <a:fld id="{CC5068F0-ACE7-4094-8E69-B605144DB8ED}" type="slidenum">
              <a:rPr lang="ru-RU" smtClean="0"/>
              <a:pPr/>
              <a:t>2</a:t>
            </a:fld>
            <a:endParaRPr lang="ru-RU"/>
          </a:p>
        </p:txBody>
      </p:sp>
      <p:pic>
        <p:nvPicPr>
          <p:cNvPr id="15"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45300" y="1739403"/>
            <a:ext cx="4406875" cy="4165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456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p:cNvSpPr/>
          <p:nvPr/>
        </p:nvSpPr>
        <p:spPr>
          <a:xfrm>
            <a:off x="0" y="1"/>
            <a:ext cx="12192000" cy="6857999"/>
          </a:xfrm>
          <a:prstGeom prst="rect">
            <a:avLst/>
          </a:prstGeom>
          <a:solidFill>
            <a:schemeClr val="accent1">
              <a:lumMod val="75000"/>
            </a:schemeClr>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
        <p:nvSpPr>
          <p:cNvPr id="5" name="Заголовок 4"/>
          <p:cNvSpPr>
            <a:spLocks noGrp="1"/>
          </p:cNvSpPr>
          <p:nvPr>
            <p:ph type="ctrTitle"/>
          </p:nvPr>
        </p:nvSpPr>
        <p:spPr>
          <a:xfrm>
            <a:off x="2280621" y="3168174"/>
            <a:ext cx="7985585" cy="521652"/>
          </a:xfrm>
        </p:spPr>
        <p:txBody>
          <a:bodyPr>
            <a:noAutofit/>
          </a:bodyPr>
          <a:lstStyle/>
          <a:p>
            <a:pPr algn="ctr"/>
            <a:r>
              <a:rPr lang="ru-RU" sz="4000" dirty="0">
                <a:solidFill>
                  <a:schemeClr val="bg1"/>
                </a:solidFill>
                <a:latin typeface="PF Din Text Cond Pro Medium"/>
              </a:rPr>
              <a:t>СПАСИБО ЗА ВНИМАНИЕ!</a:t>
            </a:r>
          </a:p>
        </p:txBody>
      </p:sp>
      <p:pic>
        <p:nvPicPr>
          <p:cNvPr id="4" name="Picture 3" descr="C:\Users\bogus\Desktop\center.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622518" y="587581"/>
            <a:ext cx="2112963" cy="66433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bogus\Desktop\Без-имени-1.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559148" y="587581"/>
            <a:ext cx="2659325" cy="664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254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4804396" y="150778"/>
            <a:ext cx="674142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ВОЗДЕЙСТВИЕ </a:t>
            </a:r>
            <a:r>
              <a:rPr lang="ru-RU" sz="2000" dirty="0">
                <a:latin typeface="PFDinTextCondPro-Medium"/>
                <a:ea typeface="PFDinTextCondPro-Medium"/>
                <a:cs typeface="PFDinTextCondPro-Medium"/>
              </a:rPr>
              <a:t>ЭЛЕКТРИЧЕСКОГО ТОКА НА ОРГАНИЗМ ЧЕЛОВЕКА</a:t>
            </a:r>
            <a:endParaRPr sz="2000" dirty="0">
              <a:latin typeface="PFDinTextCondPro-Medium"/>
              <a:ea typeface="PFDinTextCondPro-Medium"/>
              <a:cs typeface="PFDinTextCondPro-Medium"/>
            </a:endParaRPr>
          </a:p>
        </p:txBody>
      </p:sp>
      <p:sp>
        <p:nvSpPr>
          <p:cNvPr id="7" name="Номер слайда 6"/>
          <p:cNvSpPr>
            <a:spLocks noGrp="1"/>
          </p:cNvSpPr>
          <p:nvPr>
            <p:ph type="sldNum" sz="quarter" idx="12"/>
          </p:nvPr>
        </p:nvSpPr>
        <p:spPr/>
        <p:txBody>
          <a:bodyPr/>
          <a:lstStyle/>
          <a:p>
            <a:fld id="{CC5068F0-ACE7-4094-8E69-B605144DB8ED}" type="slidenum">
              <a:rPr lang="ru-RU" smtClean="0"/>
              <a:pPr/>
              <a:t>3</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www.medzilla.ru/img/articles/1675.jpeg"/>
          <p:cNvPicPr>
            <a:picLocks noChangeAspect="1" noChangeArrowheads="1"/>
          </p:cNvPicPr>
          <p:nvPr/>
        </p:nvPicPr>
        <p:blipFill>
          <a:blip r:embed="rId4" cstate="email"/>
          <a:srcRect/>
          <a:stretch>
            <a:fillRect/>
          </a:stretch>
        </p:blipFill>
        <p:spPr bwMode="auto">
          <a:xfrm>
            <a:off x="1822760" y="3629108"/>
            <a:ext cx="3938670" cy="2880320"/>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008448" y="3573577"/>
            <a:ext cx="4104456" cy="2991382"/>
          </a:xfrm>
          <a:prstGeom prst="rect">
            <a:avLst/>
          </a:prstGeom>
          <a:ln>
            <a:noFill/>
          </a:ln>
          <a:effectLst>
            <a:outerShdw blurRad="292100" dist="139700" dir="2700000" algn="tl" rotWithShape="0">
              <a:srgbClr val="333333">
                <a:alpha val="65000"/>
              </a:srgbClr>
            </a:outerShdw>
          </a:effectLst>
        </p:spPr>
      </p:pic>
      <p:sp>
        <p:nvSpPr>
          <p:cNvPr id="15" name="Прямоугольник 14"/>
          <p:cNvSpPr/>
          <p:nvPr/>
        </p:nvSpPr>
        <p:spPr>
          <a:xfrm>
            <a:off x="841248" y="1280160"/>
            <a:ext cx="1061923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Aft>
                <a:spcPts val="0"/>
              </a:spcAft>
            </a:pPr>
            <a:r>
              <a:rPr lang="ru-RU" sz="2500" b="1" dirty="0">
                <a:solidFill>
                  <a:srgbClr val="C00000"/>
                </a:solidFill>
                <a:latin typeface="PF Din Text Cond Pro Light" panose="02000000000000000000" pitchFamily="2" charset="0"/>
                <a:cs typeface="Times New Roman" pitchFamily="18" charset="0"/>
              </a:rPr>
              <a:t>Всегда помните: </a:t>
            </a:r>
            <a:endParaRPr lang="en-US" sz="2500" b="1" dirty="0" smtClean="0">
              <a:solidFill>
                <a:srgbClr val="C00000"/>
              </a:solidFill>
              <a:latin typeface="PF Din Text Cond Pro Light" panose="02000000000000000000" pitchFamily="2" charset="0"/>
              <a:cs typeface="Times New Roman" pitchFamily="18" charset="0"/>
            </a:endParaRPr>
          </a:p>
          <a:p>
            <a:pPr lvl="0" algn="ctr">
              <a:lnSpc>
                <a:spcPct val="100000"/>
              </a:lnSpc>
              <a:spcAft>
                <a:spcPts val="0"/>
              </a:spcAft>
            </a:pPr>
            <a:endParaRPr lang="ru-RU" sz="2000" b="1" dirty="0">
              <a:solidFill>
                <a:srgbClr val="C00000"/>
              </a:solidFill>
              <a:latin typeface="PF Din Text Cond Pro Light" panose="02000000000000000000" pitchFamily="2" charset="0"/>
              <a:cs typeface="Times New Roman" pitchFamily="18" charset="0"/>
            </a:endParaRPr>
          </a:p>
          <a:p>
            <a:pPr lvl="0" algn="ctr">
              <a:lnSpc>
                <a:spcPct val="100000"/>
              </a:lnSpc>
              <a:spcAft>
                <a:spcPts val="0"/>
              </a:spcAft>
            </a:pPr>
            <a:r>
              <a:rPr lang="ru-RU" sz="2000" b="1" dirty="0" err="1">
                <a:solidFill>
                  <a:schemeClr val="bg1"/>
                </a:solidFill>
                <a:latin typeface="PF Din Text Cond Pro Light" panose="02000000000000000000" pitchFamily="2" charset="0"/>
                <a:cs typeface="Times New Roman" pitchFamily="18" charset="0"/>
              </a:rPr>
              <a:t>электротравматизм</a:t>
            </a:r>
            <a:r>
              <a:rPr lang="ru-RU" sz="2000" b="1" dirty="0">
                <a:solidFill>
                  <a:schemeClr val="bg1"/>
                </a:solidFill>
                <a:latin typeface="PF Din Text Cond Pro Light" panose="02000000000000000000" pitchFamily="2" charset="0"/>
                <a:cs typeface="Times New Roman" pitchFamily="18" charset="0"/>
              </a:rPr>
              <a:t>, по сравнению с другими видами травматизма, </a:t>
            </a:r>
            <a:r>
              <a:rPr lang="ru-RU" sz="2000" b="1" dirty="0" smtClean="0">
                <a:solidFill>
                  <a:schemeClr val="bg1"/>
                </a:solidFill>
                <a:latin typeface="PF Din Text Cond Pro Light" panose="02000000000000000000" pitchFamily="2" charset="0"/>
                <a:cs typeface="Times New Roman" pitchFamily="18" charset="0"/>
              </a:rPr>
              <a:t>чаще </a:t>
            </a:r>
            <a:r>
              <a:rPr lang="ru-RU" sz="2000" b="1" dirty="0">
                <a:solidFill>
                  <a:schemeClr val="bg1"/>
                </a:solidFill>
                <a:latin typeface="PF Din Text Cond Pro Light" panose="02000000000000000000" pitchFamily="2" charset="0"/>
                <a:cs typeface="Times New Roman" pitchFamily="18" charset="0"/>
              </a:rPr>
              <a:t>других</a:t>
            </a:r>
            <a:r>
              <a:rPr lang="ru-RU" sz="2000" b="1" i="1" dirty="0">
                <a:solidFill>
                  <a:schemeClr val="bg1"/>
                </a:solidFill>
                <a:latin typeface="PF Din Text Cond Pro Light" panose="02000000000000000000" pitchFamily="2" charset="0"/>
                <a:cs typeface="Times New Roman" pitchFamily="18" charset="0"/>
              </a:rPr>
              <a:t> </a:t>
            </a:r>
            <a:r>
              <a:rPr lang="ru-RU" sz="2000" b="1" dirty="0">
                <a:solidFill>
                  <a:schemeClr val="bg1"/>
                </a:solidFill>
                <a:latin typeface="PF Din Text Cond Pro Light" panose="02000000000000000000" pitchFamily="2" charset="0"/>
                <a:cs typeface="Times New Roman" pitchFamily="18" charset="0"/>
              </a:rPr>
              <a:t>приводит </a:t>
            </a:r>
            <a:endParaRPr lang="en-US" sz="2000" b="1" dirty="0" smtClean="0">
              <a:solidFill>
                <a:schemeClr val="bg1"/>
              </a:solidFill>
              <a:latin typeface="PF Din Text Cond Pro Light" panose="02000000000000000000" pitchFamily="2" charset="0"/>
              <a:cs typeface="Times New Roman" pitchFamily="18" charset="0"/>
            </a:endParaRPr>
          </a:p>
          <a:p>
            <a:pPr lvl="0" algn="ctr">
              <a:lnSpc>
                <a:spcPct val="100000"/>
              </a:lnSpc>
              <a:spcAft>
                <a:spcPts val="0"/>
              </a:spcAft>
            </a:pPr>
            <a:r>
              <a:rPr lang="ru-RU" sz="2000" b="1" dirty="0" smtClean="0">
                <a:solidFill>
                  <a:schemeClr val="bg1"/>
                </a:solidFill>
                <a:latin typeface="PF Din Text Cond Pro Light" panose="02000000000000000000" pitchFamily="2" charset="0"/>
                <a:cs typeface="Times New Roman" pitchFamily="18" charset="0"/>
              </a:rPr>
              <a:t>к</a:t>
            </a:r>
            <a:r>
              <a:rPr lang="ru-RU" sz="2000" b="1" dirty="0">
                <a:solidFill>
                  <a:schemeClr val="bg1"/>
                </a:solidFill>
                <a:latin typeface="PF Din Text Cond Pro Light" panose="02000000000000000000" pitchFamily="2" charset="0"/>
                <a:cs typeface="Times New Roman" pitchFamily="18" charset="0"/>
              </a:rPr>
              <a:t> тяжёлым ожогам и смертельным случаям!</a:t>
            </a:r>
            <a:endParaRPr lang="ru-RU" sz="2000" b="1" dirty="0">
              <a:solidFill>
                <a:schemeClr val="bg1"/>
              </a:solidFill>
              <a:latin typeface="PF Din Text Cond Pro Light" panose="02000000000000000000" pitchFamily="2" charset="0"/>
            </a:endParaRPr>
          </a:p>
        </p:txBody>
      </p:sp>
    </p:spTree>
    <p:extLst>
      <p:ext uri="{BB962C8B-B14F-4D97-AF65-F5344CB8AC3E}">
        <p14:creationId xmlns:p14="http://schemas.microsoft.com/office/powerpoint/2010/main" xmlns="" val="297377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4</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НЕСЧАСТНЫЕ СЛУЧИ В </a:t>
            </a:r>
            <a:r>
              <a:rPr lang="ru-RU" sz="2000" dirty="0">
                <a:latin typeface="PFDinTextCondPro-Medium"/>
                <a:ea typeface="PFDinTextCondPro-Medium"/>
                <a:cs typeface="PFDinTextCondPro-Medium"/>
              </a:rPr>
              <a:t>ОХРАННЫХ ЗОНАХ ЛЭП</a:t>
            </a:r>
            <a:endParaRPr sz="2000" dirty="0">
              <a:latin typeface="PFDinTextCondPro-Medium"/>
              <a:ea typeface="PFDinTextCondPro-Medium"/>
              <a:cs typeface="PFDinTextCondPro-Medium"/>
            </a:endParaRPr>
          </a:p>
        </p:txBody>
      </p:sp>
      <p:sp>
        <p:nvSpPr>
          <p:cNvPr id="12" name="Прямоугольник 11"/>
          <p:cNvSpPr/>
          <p:nvPr/>
        </p:nvSpPr>
        <p:spPr>
          <a:xfrm>
            <a:off x="224443" y="676864"/>
            <a:ext cx="11546379" cy="1923604"/>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В Гаврилов-Ямском муниципальном районе </a:t>
            </a:r>
            <a:r>
              <a:rPr lang="ru-RU" sz="1700" dirty="0">
                <a:solidFill>
                  <a:schemeClr val="tx1">
                    <a:lumMod val="95000"/>
                    <a:lumOff val="5000"/>
                  </a:schemeClr>
                </a:solidFill>
                <a:latin typeface="PF Din Text Cond Pro Light" panose="02000000000000000000" pitchFamily="2" charset="0"/>
                <a:cs typeface="Times New Roman" pitchFamily="18" charset="0"/>
              </a:rPr>
              <a:t>Ярославской области  рядом с одноэтажным зданием правления карьером по выработке щебня под проводами ВЛ 10 кВ №08 «</a:t>
            </a:r>
            <a:r>
              <a:rPr lang="ru-RU" sz="1700" dirty="0" err="1">
                <a:solidFill>
                  <a:schemeClr val="tx1">
                    <a:lumMod val="95000"/>
                    <a:lumOff val="5000"/>
                  </a:schemeClr>
                </a:solidFill>
                <a:latin typeface="PF Din Text Cond Pro Light" panose="02000000000000000000" pitchFamily="2" charset="0"/>
                <a:cs typeface="Times New Roman" pitchFamily="18" charset="0"/>
              </a:rPr>
              <a:t>Курдумово</a:t>
            </a:r>
            <a:r>
              <a:rPr lang="ru-RU" sz="1700" dirty="0">
                <a:solidFill>
                  <a:schemeClr val="tx1">
                    <a:lumMod val="95000"/>
                    <a:lumOff val="5000"/>
                  </a:schemeClr>
                </a:solidFill>
                <a:latin typeface="PF Din Text Cond Pro Light" panose="02000000000000000000" pitchFamily="2" charset="0"/>
                <a:cs typeface="Times New Roman" pitchFamily="18" charset="0"/>
              </a:rPr>
              <a:t>» ПС 35/10 кВ «</a:t>
            </a:r>
            <a:r>
              <a:rPr lang="ru-RU" sz="1700" dirty="0" err="1">
                <a:solidFill>
                  <a:schemeClr val="tx1">
                    <a:lumMod val="95000"/>
                    <a:lumOff val="5000"/>
                  </a:schemeClr>
                </a:solidFill>
                <a:latin typeface="PF Din Text Cond Pro Light" panose="02000000000000000000" pitchFamily="2" charset="0"/>
                <a:cs typeface="Times New Roman" pitchFamily="18" charset="0"/>
              </a:rPr>
              <a:t>Ставотино</a:t>
            </a:r>
            <a:r>
              <a:rPr lang="ru-RU" sz="1700" dirty="0">
                <a:solidFill>
                  <a:schemeClr val="tx1">
                    <a:lumMod val="95000"/>
                    <a:lumOff val="5000"/>
                  </a:schemeClr>
                </a:solidFill>
                <a:latin typeface="PF Din Text Cond Pro Light" panose="02000000000000000000" pitchFamily="2" charset="0"/>
                <a:cs typeface="Times New Roman" pitchFamily="18" charset="0"/>
              </a:rPr>
              <a:t>» в пролете опор №191-192 параллельно ВЛ находится а/м «SHANTUI». Кузов автомобиля опущен. На кузове автомобиля имеются следы воздействия электрической дуги. Кузов пуст. Следы погрузо-разгрузочных работ отсутствуют. Повреждено правое переднее колесо. На колесе имеются следы возгорания. Под кабиной автомобиля имеются следы выброса масла. По сообщению очевидца, подъем кузова, предположительно осуществлялся с целью слива топлива с бака автомобиля. Водитель самосвала был транспортирован в Гаврилов - Ямскую ЦРБ, состояние удовлетворительное, следов ожогов при медицинском осмотре пострадавшего не выявлено; пострадавший после нахождения в общем отделении отпущен домой. </a:t>
            </a: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85172" y="2596528"/>
            <a:ext cx="5454961" cy="4091221"/>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412057" y="2600360"/>
            <a:ext cx="3065543" cy="4087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8111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5</a:t>
            </a:fld>
            <a:endParaRPr lang="ru-RU"/>
          </a:p>
        </p:txBody>
      </p:sp>
      <p:pic>
        <p:nvPicPr>
          <p:cNvPr id="8" name="Picture 3" descr="C:\Users\bogus\Desktop\privolzhi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НЕСЧАСТНЫЕ СЛУЧИ В </a:t>
            </a:r>
            <a:r>
              <a:rPr lang="ru-RU" sz="2000" dirty="0">
                <a:latin typeface="PFDinTextCondPro-Medium"/>
                <a:ea typeface="PFDinTextCondPro-Medium"/>
                <a:cs typeface="PFDinTextCondPro-Medium"/>
              </a:rPr>
              <a:t>ОХРАННЫХ ЗОНАХ ЛЭП</a:t>
            </a:r>
            <a:endParaRPr sz="2000" dirty="0">
              <a:latin typeface="PFDinTextCondPro-Medium"/>
              <a:ea typeface="PFDinTextCondPro-Medium"/>
              <a:cs typeface="PFDinTextCondPro-Medium"/>
            </a:endParaRPr>
          </a:p>
        </p:txBody>
      </p:sp>
      <p:sp>
        <p:nvSpPr>
          <p:cNvPr id="12" name="Прямоугольник 11"/>
          <p:cNvSpPr/>
          <p:nvPr/>
        </p:nvSpPr>
        <p:spPr>
          <a:xfrm>
            <a:off x="506185" y="768303"/>
            <a:ext cx="11214760" cy="1923604"/>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В </a:t>
            </a:r>
            <a:r>
              <a:rPr lang="ru-RU" sz="1700" dirty="0">
                <a:solidFill>
                  <a:schemeClr val="tx1">
                    <a:lumMod val="95000"/>
                    <a:lumOff val="5000"/>
                  </a:schemeClr>
                </a:solidFill>
                <a:latin typeface="PF Din Text Cond Pro Light" panose="02000000000000000000" pitchFamily="2" charset="0"/>
                <a:cs typeface="Times New Roman" pitchFamily="18" charset="0"/>
              </a:rPr>
              <a:t>охранной зоне ВЛ 10 кВ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у </a:t>
            </a:r>
            <a:r>
              <a:rPr lang="ru-RU" sz="1700" dirty="0">
                <a:solidFill>
                  <a:schemeClr val="tx1">
                    <a:lumMod val="95000"/>
                    <a:lumOff val="5000"/>
                  </a:schemeClr>
                </a:solidFill>
                <a:latin typeface="PF Din Text Cond Pro Light" panose="02000000000000000000" pitchFamily="2" charset="0"/>
                <a:cs typeface="Times New Roman" pitchFamily="18" charset="0"/>
              </a:rPr>
              <a:t>увеличившегося, в результате паводка, озере «</a:t>
            </a:r>
            <a:r>
              <a:rPr lang="ru-RU" sz="1700" dirty="0" err="1">
                <a:solidFill>
                  <a:schemeClr val="tx1">
                    <a:lumMod val="95000"/>
                    <a:lumOff val="5000"/>
                  </a:schemeClr>
                </a:solidFill>
                <a:latin typeface="PF Din Text Cond Pro Light" panose="02000000000000000000" pitchFamily="2" charset="0"/>
                <a:cs typeface="Times New Roman" pitchFamily="18" charset="0"/>
              </a:rPr>
              <a:t>Искробольское</a:t>
            </a:r>
            <a:r>
              <a:rPr lang="ru-RU" sz="1700" dirty="0">
                <a:solidFill>
                  <a:schemeClr val="tx1">
                    <a:lumMod val="95000"/>
                    <a:lumOff val="5000"/>
                  </a:schemeClr>
                </a:solidFill>
                <a:latin typeface="PF Din Text Cond Pro Light" panose="02000000000000000000" pitchFamily="2" charset="0"/>
                <a:cs typeface="Times New Roman" pitchFamily="18" charset="0"/>
              </a:rPr>
              <a:t>», приблизился верхним коленом </a:t>
            </a:r>
            <a:r>
              <a:rPr lang="ru-RU" sz="1700" dirty="0" err="1">
                <a:solidFill>
                  <a:schemeClr val="tx1">
                    <a:lumMod val="95000"/>
                    <a:lumOff val="5000"/>
                  </a:schemeClr>
                </a:solidFill>
                <a:latin typeface="PF Din Text Cond Pro Light" panose="02000000000000000000" pitchFamily="2" charset="0"/>
                <a:cs typeface="Times New Roman" pitchFamily="18" charset="0"/>
              </a:rPr>
              <a:t>углепластиковой</a:t>
            </a:r>
            <a:r>
              <a:rPr lang="ru-RU" sz="1700" dirty="0">
                <a:solidFill>
                  <a:schemeClr val="tx1">
                    <a:lumMod val="95000"/>
                    <a:lumOff val="5000"/>
                  </a:schemeClr>
                </a:solidFill>
                <a:latin typeface="PF Din Text Cond Pro Light" panose="02000000000000000000" pitchFamily="2" charset="0"/>
                <a:cs typeface="Times New Roman" pitchFamily="18" charset="0"/>
              </a:rPr>
              <a:t> удочки на недопустимое расстояние к крайнему проводу ВЛ 10 кВ, в результате чего был смертельно поражен электрическим током. </a:t>
            </a:r>
            <a:endParaRPr lang="ru-RU" sz="1700" dirty="0" smtClean="0">
              <a:solidFill>
                <a:schemeClr val="tx1">
                  <a:lumMod val="95000"/>
                  <a:lumOff val="5000"/>
                </a:schemeClr>
              </a:solidFill>
              <a:latin typeface="PF Din Text Cond Pro Light" panose="02000000000000000000" pitchFamily="2" charset="0"/>
              <a:cs typeface="Times New Roman" pitchFamily="18" charset="0"/>
            </a:endParaRPr>
          </a:p>
          <a:p>
            <a:pPr algn="just">
              <a:defRPr/>
            </a:pPr>
            <a:r>
              <a:rPr lang="ru-RU" sz="1700" dirty="0">
                <a:solidFill>
                  <a:schemeClr val="tx1">
                    <a:lumMod val="95000"/>
                    <a:lumOff val="5000"/>
                  </a:schemeClr>
                </a:solidFill>
                <a:latin typeface="PF Din Text Cond Pro Light" panose="02000000000000000000" pitchFamily="2" charset="0"/>
                <a:cs typeface="Times New Roman" pitchFamily="18" charset="0"/>
              </a:rPr>
              <a:t>Из протокола опроса очевидца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следует</a:t>
            </a:r>
            <a:r>
              <a:rPr lang="ru-RU" sz="1700" dirty="0">
                <a:solidFill>
                  <a:schemeClr val="tx1">
                    <a:lumMod val="95000"/>
                    <a:lumOff val="5000"/>
                  </a:schemeClr>
                </a:solidFill>
                <a:latin typeface="PF Din Text Cond Pro Light" panose="02000000000000000000" pitchFamily="2" charset="0"/>
                <a:cs typeface="Times New Roman" pitchFamily="18" charset="0"/>
              </a:rPr>
              <a:t>, что пострадавший, в процессе ловли рыбы, коснулся верхним коленом удилища ближнего к дороге провода ВЛ. После касания пострадавший упал на землю. Подойдя ближе, очевидец услышал хрипы и начал оказывать первую помощь, которая не привела к спасению пострадавшего. Прибывшая, в течение 20 минут после вызова, бригада скорой помощи зафиксировала смерть пострадавшего.</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50669" y="2691907"/>
            <a:ext cx="5372757" cy="4029568"/>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539298" y="2714740"/>
            <a:ext cx="3017866" cy="4023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914343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6</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804396" y="150778"/>
            <a:ext cx="638785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НЕСЧАСТНЫЕ СЛУЧИ В </a:t>
            </a:r>
            <a:r>
              <a:rPr lang="ru-RU" sz="2000" dirty="0">
                <a:latin typeface="PFDinTextCondPro-Medium"/>
                <a:ea typeface="PFDinTextCondPro-Medium"/>
                <a:cs typeface="PFDinTextCondPro-Medium"/>
              </a:rPr>
              <a:t>ОХРАННЫХ ЗОНАХ ЛЭП</a:t>
            </a:r>
            <a:endParaRPr sz="2000" dirty="0">
              <a:latin typeface="PFDinTextCondPro-Medium"/>
              <a:ea typeface="PFDinTextCondPro-Medium"/>
              <a:cs typeface="PFDinTextCondPro-Medium"/>
            </a:endParaRPr>
          </a:p>
        </p:txBody>
      </p:sp>
      <p:sp>
        <p:nvSpPr>
          <p:cNvPr id="12" name="Прямоугольник 11"/>
          <p:cNvSpPr/>
          <p:nvPr/>
        </p:nvSpPr>
        <p:spPr>
          <a:xfrm>
            <a:off x="340821" y="618642"/>
            <a:ext cx="11471564" cy="2970044"/>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Из опроса очевидцев следует: </a:t>
            </a:r>
            <a:r>
              <a:rPr lang="ru-RU" sz="1700" dirty="0">
                <a:solidFill>
                  <a:schemeClr val="tx1">
                    <a:lumMod val="95000"/>
                    <a:lumOff val="5000"/>
                  </a:schemeClr>
                </a:solidFill>
                <a:latin typeface="PF Din Text Cond Pro Light" panose="02000000000000000000" pitchFamily="2" charset="0"/>
                <a:cs typeface="Times New Roman" pitchFamily="18" charset="0"/>
              </a:rPr>
              <a:t>приблизительно в 10 ч. 20 мин. мусоровоз на базе автомобиля марки КАМАЗ, принадлежащий частному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лицу, прибыл </a:t>
            </a:r>
            <a:r>
              <a:rPr lang="ru-RU" sz="1700" dirty="0">
                <a:solidFill>
                  <a:schemeClr val="tx1">
                    <a:lumMod val="95000"/>
                    <a:lumOff val="5000"/>
                  </a:schemeClr>
                </a:solidFill>
                <a:latin typeface="PF Din Text Cond Pro Light" panose="02000000000000000000" pitchFamily="2" charset="0"/>
                <a:cs typeface="Times New Roman" pitchFamily="18" charset="0"/>
              </a:rPr>
              <a:t>для разгрузки мусора на полигон ТБО, принадлежащий ОАО «Чистый город плюс».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находясь </a:t>
            </a:r>
            <a:r>
              <a:rPr lang="ru-RU" sz="1700" dirty="0">
                <a:solidFill>
                  <a:schemeClr val="tx1">
                    <a:lumMod val="95000"/>
                    <a:lumOff val="5000"/>
                  </a:schemeClr>
                </a:solidFill>
                <a:latin typeface="PF Din Text Cond Pro Light" panose="02000000000000000000" pitchFamily="2" charset="0"/>
                <a:cs typeface="Times New Roman" pitchFamily="18" charset="0"/>
              </a:rPr>
              <a:t>за рулем мусоровоза не стал разгружать мусор на территории, где непосредственного находиться полигон ТБО, вместо этого он решил произвести выгрузку мусора в месте несогласованного расширения полигона, находящегося в охранной зоне ВЛ З5кВ Марковская.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проехал </a:t>
            </a:r>
            <a:r>
              <a:rPr lang="ru-RU" sz="1700" dirty="0">
                <a:solidFill>
                  <a:schemeClr val="tx1">
                    <a:lumMod val="95000"/>
                    <a:lumOff val="5000"/>
                  </a:schemeClr>
                </a:solidFill>
                <a:latin typeface="PF Din Text Cond Pro Light" panose="02000000000000000000" pitchFamily="2" charset="0"/>
                <a:cs typeface="Times New Roman" pitchFamily="18" charset="0"/>
              </a:rPr>
              <a:t>на автомобиле под ВЛ 35 кВ Марковская к месту разгрузки и развернул мусоровоз, не выезжая из пределов охранной зоны ВЛ. Перед разгрузкой мусора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грузчик, </a:t>
            </a:r>
            <a:r>
              <a:rPr lang="ru-RU" sz="1700" dirty="0">
                <a:solidFill>
                  <a:schemeClr val="tx1">
                    <a:lumMod val="95000"/>
                    <a:lumOff val="5000"/>
                  </a:schemeClr>
                </a:solidFill>
                <a:latin typeface="PF Din Text Cond Pro Light" panose="02000000000000000000" pitchFamily="2" charset="0"/>
                <a:cs typeface="Times New Roman" pitchFamily="18" charset="0"/>
              </a:rPr>
              <a:t>прибывший вместе с погибшим, покинул кабину мусоровоза и встал на расстоянии примерно 5м от машины.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поднял </a:t>
            </a:r>
            <a:r>
              <a:rPr lang="ru-RU" sz="1700" dirty="0">
                <a:solidFill>
                  <a:schemeClr val="tx1">
                    <a:lumMod val="95000"/>
                    <a:lumOff val="5000"/>
                  </a:schemeClr>
                </a:solidFill>
                <a:latin typeface="PF Din Text Cond Pro Light" panose="02000000000000000000" pitchFamily="2" charset="0"/>
                <a:cs typeface="Times New Roman" pitchFamily="18" charset="0"/>
              </a:rPr>
              <a:t>кузов мусоровоза и начал движение вперед с поднятым кузовом. При движении поднятый кузов мусоровоза зацепил провод фазы «А» ВЛ З5кВ Марковская.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при </a:t>
            </a:r>
            <a:r>
              <a:rPr lang="ru-RU" sz="1700" dirty="0">
                <a:solidFill>
                  <a:schemeClr val="tx1">
                    <a:lumMod val="95000"/>
                    <a:lumOff val="5000"/>
                  </a:schemeClr>
                </a:solidFill>
                <a:latin typeface="PF Din Text Cond Pro Light" panose="02000000000000000000" pitchFamily="2" charset="0"/>
                <a:cs typeface="Times New Roman" pitchFamily="18" charset="0"/>
              </a:rPr>
              <a:t>выходе из кабины автомобиля, в момент касания левой ногой поверхности земли (правой рукой погибший держался за кабину, находящуюся под потенциалом фазного провода ВЛ З5кВ) был смертельно поражен действием электрического тока. Грузчик не пострадал. При прохождении тока через мусоровоз загорелись элементы трансмиссии, и задние колеса автомобиля. </a:t>
            </a:r>
          </a:p>
        </p:txBody>
      </p:sp>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98221" y="3562001"/>
            <a:ext cx="4253345" cy="3190009"/>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145876" y="3562002"/>
            <a:ext cx="4253345" cy="3190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9409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7</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422372" y="150778"/>
            <a:ext cx="728194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smtClean="0">
                <a:latin typeface="PFDinTextCondPro-Medium"/>
                <a:ea typeface="PFDinTextCondPro-Medium"/>
                <a:cs typeface="PFDinTextCondPro-Medium"/>
              </a:rPr>
              <a:t>НЕСЧАСТНЫЕ СЛУЧИ В ДЕЙСТВУЮЩЕЙ ЭЛЕКТРОУСТАНОВКЕ</a:t>
            </a:r>
            <a:endParaRPr sz="2000" dirty="0">
              <a:latin typeface="PFDinTextCondPro-Medium"/>
              <a:ea typeface="PFDinTextCondPro-Medium"/>
              <a:cs typeface="PFDinTextCondPro-Medium"/>
            </a:endParaRPr>
          </a:p>
        </p:txBody>
      </p:sp>
      <p:sp>
        <p:nvSpPr>
          <p:cNvPr id="12" name="Прямоугольник 11"/>
          <p:cNvSpPr/>
          <p:nvPr/>
        </p:nvSpPr>
        <p:spPr>
          <a:xfrm>
            <a:off x="274320" y="743365"/>
            <a:ext cx="11430000" cy="1923604"/>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В </a:t>
            </a:r>
            <a:r>
              <a:rPr lang="ru-RU" sz="1700" dirty="0">
                <a:solidFill>
                  <a:schemeClr val="tx1">
                    <a:lumMod val="95000"/>
                    <a:lumOff val="5000"/>
                  </a:schemeClr>
                </a:solidFill>
                <a:latin typeface="PF Din Text Cond Pro Light" panose="02000000000000000000" pitchFamily="2" charset="0"/>
                <a:cs typeface="Times New Roman" pitchFamily="18" charset="0"/>
              </a:rPr>
              <a:t>деревне Заречье Угличского района Ярославской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области </a:t>
            </a:r>
            <a:r>
              <a:rPr lang="ru-RU" sz="1700" dirty="0">
                <a:solidFill>
                  <a:schemeClr val="tx1">
                    <a:lumMod val="95000"/>
                    <a:lumOff val="5000"/>
                  </a:schemeClr>
                </a:solidFill>
                <a:latin typeface="PF Din Text Cond Pro Light" panose="02000000000000000000" pitchFamily="2" charset="0"/>
                <a:cs typeface="Times New Roman" pitchFamily="18" charset="0"/>
              </a:rPr>
              <a:t>около 12 часов, когда дети играли в здании бывшей котельной, пострадавший поднялся на второй этаж ЗТПП в РУ 10кВ через выломанную дверь и через несколько минут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очевидец </a:t>
            </a:r>
            <a:r>
              <a:rPr lang="ru-RU" sz="1700" dirty="0">
                <a:solidFill>
                  <a:schemeClr val="tx1">
                    <a:lumMod val="95000"/>
                    <a:lumOff val="5000"/>
                  </a:schemeClr>
                </a:solidFill>
                <a:latin typeface="PF Din Text Cond Pro Light" panose="02000000000000000000" pitchFamily="2" charset="0"/>
                <a:cs typeface="Times New Roman" pitchFamily="18" charset="0"/>
              </a:rPr>
              <a:t>услышал треск, который исходил из РУ 10кВ. Он поднялся на второй этаж в РУ 10кВ посмотреть, что произошло, и увидел пострадавшего в полусогнутом положении, на котором горела одежда.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Очевидец </a:t>
            </a:r>
            <a:r>
              <a:rPr lang="ru-RU" sz="1700" dirty="0">
                <a:solidFill>
                  <a:schemeClr val="tx1">
                    <a:lumMod val="95000"/>
                    <a:lumOff val="5000"/>
                  </a:schemeClr>
                </a:solidFill>
                <a:latin typeface="PF Din Text Cond Pro Light" panose="02000000000000000000" pitchFamily="2" charset="0"/>
                <a:cs typeface="Times New Roman" pitchFamily="18" charset="0"/>
              </a:rPr>
              <a:t>стал тушить одежду, предварительно попросив друзей находившихся на улице сообщить о случившемся взрослым, а сам остался дожидаться помощи с пострадавшим. Пострадавший был доставлен бригадой скорой помощи, вызванной жителями </a:t>
            </a:r>
            <a:r>
              <a:rPr lang="ru-RU" sz="1700" dirty="0" err="1">
                <a:solidFill>
                  <a:schemeClr val="tx1">
                    <a:lumMod val="95000"/>
                    <a:lumOff val="5000"/>
                  </a:schemeClr>
                </a:solidFill>
                <a:latin typeface="PF Din Text Cond Pro Light" panose="02000000000000000000" pitchFamily="2" charset="0"/>
                <a:cs typeface="Times New Roman" pitchFamily="18" charset="0"/>
              </a:rPr>
              <a:t>д.Заречье</a:t>
            </a:r>
            <a:r>
              <a:rPr lang="ru-RU" sz="1700" dirty="0">
                <a:solidFill>
                  <a:schemeClr val="tx1">
                    <a:lumMod val="95000"/>
                    <a:lumOff val="5000"/>
                  </a:schemeClr>
                </a:solidFill>
                <a:latin typeface="PF Din Text Cond Pro Light" panose="02000000000000000000" pitchFamily="2" charset="0"/>
                <a:cs typeface="Times New Roman" pitchFamily="18" charset="0"/>
              </a:rPr>
              <a:t> в центральную районную больницу </a:t>
            </a:r>
            <a:r>
              <a:rPr lang="ru-RU" sz="1700" dirty="0" err="1">
                <a:solidFill>
                  <a:schemeClr val="tx1">
                    <a:lumMod val="95000"/>
                    <a:lumOff val="5000"/>
                  </a:schemeClr>
                </a:solidFill>
                <a:latin typeface="PF Din Text Cond Pro Light" panose="02000000000000000000" pitchFamily="2" charset="0"/>
                <a:cs typeface="Times New Roman" pitchFamily="18" charset="0"/>
              </a:rPr>
              <a:t>г.Углича</a:t>
            </a:r>
            <a:r>
              <a:rPr lang="ru-RU" sz="1700" dirty="0">
                <a:solidFill>
                  <a:schemeClr val="tx1">
                    <a:lumMod val="95000"/>
                    <a:lumOff val="5000"/>
                  </a:schemeClr>
                </a:solidFill>
                <a:latin typeface="PF Din Text Cond Pro Light" panose="02000000000000000000" pitchFamily="2" charset="0"/>
                <a:cs typeface="Times New Roman" pitchFamily="18" charset="0"/>
              </a:rPr>
              <a:t>, откуда был госпитализирован  в детскую областную больницу №3 г. Ярославля. Состояние пострадавшего – стабильно тяжелое. </a:t>
            </a: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4320" y="2791691"/>
            <a:ext cx="2905374" cy="3873832"/>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365961" y="2791690"/>
            <a:ext cx="5165110" cy="387383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796867" y="2791690"/>
            <a:ext cx="2907453" cy="3876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6416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8</a:t>
            </a:fld>
            <a:endParaRPr lang="ru-RU"/>
          </a:p>
        </p:txBody>
      </p:sp>
      <p:pic>
        <p:nvPicPr>
          <p:cNvPr id="8" name="Picture 3" descr="C:\Users\bogus\Desktop\privolzhi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3936156" y="150778"/>
            <a:ext cx="725609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a:latin typeface="PFDinTextCondPro-Medium"/>
                <a:ea typeface="PFDinTextCondPro-Medium"/>
                <a:cs typeface="PFDinTextCondPro-Medium"/>
              </a:rPr>
              <a:t>НЕСЧАСТНЫЕ СЛУЧИ В ДЕЙСТВУЮЩЕЙ ЭЛЕКТРОУСТАНОВКЕ</a:t>
            </a:r>
          </a:p>
        </p:txBody>
      </p:sp>
      <p:sp>
        <p:nvSpPr>
          <p:cNvPr id="12" name="Прямоугольник 11"/>
          <p:cNvSpPr/>
          <p:nvPr/>
        </p:nvSpPr>
        <p:spPr>
          <a:xfrm>
            <a:off x="340821" y="618642"/>
            <a:ext cx="11471564" cy="1138773"/>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Следуя из протокола опроса очевидца, в </a:t>
            </a:r>
            <a:r>
              <a:rPr lang="ru-RU" sz="1700" dirty="0" err="1" smtClean="0">
                <a:solidFill>
                  <a:schemeClr val="tx1">
                    <a:lumMod val="95000"/>
                    <a:lumOff val="5000"/>
                  </a:schemeClr>
                </a:solidFill>
                <a:latin typeface="PF Din Text Cond Pro Light" panose="02000000000000000000" pitchFamily="2" charset="0"/>
                <a:cs typeface="Times New Roman" pitchFamily="18" charset="0"/>
              </a:rPr>
              <a:t>пос.Щедрино</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 </a:t>
            </a:r>
            <a:r>
              <a:rPr lang="ru-RU" sz="1700" dirty="0">
                <a:solidFill>
                  <a:schemeClr val="tx1">
                    <a:lumMod val="95000"/>
                    <a:lumOff val="5000"/>
                  </a:schemeClr>
                </a:solidFill>
                <a:latin typeface="PF Din Text Cond Pro Light" panose="02000000000000000000" pitchFamily="2" charset="0"/>
                <a:cs typeface="Times New Roman" pitchFamily="18" charset="0"/>
              </a:rPr>
              <a:t>Ярославского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района очевидец</a:t>
            </a:r>
            <a:r>
              <a:rPr lang="ru-RU" sz="1700" dirty="0">
                <a:solidFill>
                  <a:schemeClr val="tx1">
                    <a:lumMod val="95000"/>
                    <a:lumOff val="5000"/>
                  </a:schemeClr>
                </a:solidFill>
                <a:latin typeface="PF Din Text Cond Pro Light" panose="02000000000000000000" pitchFamily="2" charset="0"/>
                <a:cs typeface="Times New Roman" pitchFamily="18" charset="0"/>
              </a:rPr>
              <a:t>, гуляя около гаража, расположенного рядом с ЗТПП 10/0,4 кВ </a:t>
            </a:r>
            <a:r>
              <a:rPr lang="ru-RU" sz="1700" dirty="0" err="1">
                <a:solidFill>
                  <a:schemeClr val="tx1">
                    <a:lumMod val="95000"/>
                    <a:lumOff val="5000"/>
                  </a:schemeClr>
                </a:solidFill>
                <a:latin typeface="PF Din Text Cond Pro Light" panose="02000000000000000000" pitchFamily="2" charset="0"/>
                <a:cs typeface="Times New Roman" pitchFamily="18" charset="0"/>
              </a:rPr>
              <a:t>кВ</a:t>
            </a:r>
            <a:r>
              <a:rPr lang="ru-RU" sz="1700" dirty="0">
                <a:solidFill>
                  <a:schemeClr val="tx1">
                    <a:lumMod val="95000"/>
                    <a:lumOff val="5000"/>
                  </a:schemeClr>
                </a:solidFill>
                <a:latin typeface="PF Din Text Cond Pro Light" panose="02000000000000000000" pitchFamily="2" charset="0"/>
                <a:cs typeface="Times New Roman" pitchFamily="18" charset="0"/>
              </a:rPr>
              <a:t> «</a:t>
            </a:r>
            <a:r>
              <a:rPr lang="ru-RU" sz="1700" dirty="0" err="1">
                <a:solidFill>
                  <a:schemeClr val="tx1">
                    <a:lumMod val="95000"/>
                    <a:lumOff val="5000"/>
                  </a:schemeClr>
                </a:solidFill>
                <a:latin typeface="PF Din Text Cond Pro Light" panose="02000000000000000000" pitchFamily="2" charset="0"/>
                <a:cs typeface="Times New Roman" pitchFamily="18" charset="0"/>
              </a:rPr>
              <a:t>Щедрино</a:t>
            </a:r>
            <a:r>
              <a:rPr lang="ru-RU" sz="1700" dirty="0">
                <a:solidFill>
                  <a:schemeClr val="tx1">
                    <a:lumMod val="95000"/>
                    <a:lumOff val="5000"/>
                  </a:schemeClr>
                </a:solidFill>
                <a:latin typeface="PF Din Text Cond Pro Light" panose="02000000000000000000" pitchFamily="2" charset="0"/>
                <a:cs typeface="Times New Roman" pitchFamily="18" charset="0"/>
              </a:rPr>
              <a:t>», вместе с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пострадавшим, </a:t>
            </a:r>
            <a:r>
              <a:rPr lang="ru-RU" sz="1700" dirty="0">
                <a:solidFill>
                  <a:schemeClr val="tx1">
                    <a:lumMod val="95000"/>
                    <a:lumOff val="5000"/>
                  </a:schemeClr>
                </a:solidFill>
                <a:latin typeface="PF Din Text Cond Pro Light" panose="02000000000000000000" pitchFamily="2" charset="0"/>
                <a:cs typeface="Times New Roman" pitchFamily="18" charset="0"/>
              </a:rPr>
              <a:t>увидел, что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a:t>
            </a:r>
            <a:r>
              <a:rPr lang="ru-RU" sz="1700" dirty="0">
                <a:solidFill>
                  <a:schemeClr val="tx1">
                    <a:lumMod val="95000"/>
                    <a:lumOff val="5000"/>
                  </a:schemeClr>
                </a:solidFill>
                <a:latin typeface="PF Din Text Cond Pro Light" panose="02000000000000000000" pitchFamily="2" charset="0"/>
                <a:cs typeface="Times New Roman" pitchFamily="18" charset="0"/>
              </a:rPr>
              <a:t>взял из кучи металлолома металлический карниз, подошел к ЗТПП 10/0,4 кВ «</a:t>
            </a:r>
            <a:r>
              <a:rPr lang="ru-RU" sz="1700" dirty="0" err="1">
                <a:solidFill>
                  <a:schemeClr val="tx1">
                    <a:lumMod val="95000"/>
                    <a:lumOff val="5000"/>
                  </a:schemeClr>
                </a:solidFill>
                <a:latin typeface="PF Din Text Cond Pro Light" panose="02000000000000000000" pitchFamily="2" charset="0"/>
                <a:cs typeface="Times New Roman" pitchFamily="18" charset="0"/>
              </a:rPr>
              <a:t>Щедрино</a:t>
            </a:r>
            <a:r>
              <a:rPr lang="ru-RU" sz="1700" dirty="0">
                <a:solidFill>
                  <a:schemeClr val="tx1">
                    <a:lumMod val="95000"/>
                    <a:lumOff val="5000"/>
                  </a:schemeClr>
                </a:solidFill>
                <a:latin typeface="PF Din Text Cond Pro Light" panose="02000000000000000000" pitchFamily="2" charset="0"/>
                <a:cs typeface="Times New Roman" pitchFamily="18" charset="0"/>
              </a:rPr>
              <a:t>», поднял карниз вверх и прикоснулся им к проводам. После этого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пострадавший упал </a:t>
            </a:r>
            <a:r>
              <a:rPr lang="ru-RU" sz="1700" dirty="0">
                <a:solidFill>
                  <a:schemeClr val="tx1">
                    <a:lumMod val="95000"/>
                    <a:lumOff val="5000"/>
                  </a:schemeClr>
                </a:solidFill>
                <a:latin typeface="PF Din Text Cond Pro Light" panose="02000000000000000000" pitchFamily="2" charset="0"/>
                <a:cs typeface="Times New Roman" pitchFamily="18" charset="0"/>
              </a:rPr>
              <a:t>на землю. Состояние пострадавшего удовлетворительное. </a:t>
            </a:r>
            <a:endParaRPr lang="ru-RU" sz="1700" dirty="0" smtClean="0">
              <a:solidFill>
                <a:schemeClr val="tx1">
                  <a:lumMod val="95000"/>
                  <a:lumOff val="5000"/>
                </a:schemeClr>
              </a:solidFill>
              <a:latin typeface="PF Din Text Cond Pro Light" panose="02000000000000000000" pitchFamily="2" charset="0"/>
              <a:cs typeface="Times New Roman" pitchFamily="18" charset="0"/>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186285" y="1825169"/>
            <a:ext cx="2797383" cy="4973125"/>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344221" y="1806133"/>
            <a:ext cx="2808092" cy="4992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8446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CC5068F0-ACE7-4094-8E69-B605144DB8ED}" type="slidenum">
              <a:rPr lang="ru-RU" smtClean="0"/>
              <a:pPr/>
              <a:t>9</a:t>
            </a:fld>
            <a:endParaRPr lang="ru-RU"/>
          </a:p>
        </p:txBody>
      </p:sp>
      <p:pic>
        <p:nvPicPr>
          <p:cNvPr id="8" name="Picture 3" descr="C:\Users\bogus\Desktop\privolzhi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69825" y="197916"/>
            <a:ext cx="1640835" cy="4207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ogus\Desktop\center.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6185" y="197915"/>
            <a:ext cx="1338144" cy="4207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4"/>
          <p:cNvSpPr txBox="1"/>
          <p:nvPr/>
        </p:nvSpPr>
        <p:spPr>
          <a:xfrm>
            <a:off x="4064924" y="150778"/>
            <a:ext cx="712733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PFDinTextCondPro-Medium"/>
                <a:ea typeface="PFDinTextCondPro-Medium"/>
                <a:cs typeface="PFDinTextCondPro-Medium"/>
                <a:sym typeface="PFDinTextCondPro-Medium"/>
              </a:defRPr>
            </a:pPr>
            <a:r>
              <a:rPr lang="ru-RU" sz="2000" dirty="0">
                <a:latin typeface="PFDinTextCondPro-Medium"/>
                <a:ea typeface="PFDinTextCondPro-Medium"/>
                <a:cs typeface="PFDinTextCondPro-Medium"/>
              </a:rPr>
              <a:t>НЕСЧАСТНЫЕ СЛУЧИ В ДЕЙСТВУЮЩЕЙ ЭЛЕКТРОУСТАНОВКЕ</a:t>
            </a:r>
          </a:p>
        </p:txBody>
      </p:sp>
      <p:sp>
        <p:nvSpPr>
          <p:cNvPr id="12" name="Прямоугольник 11"/>
          <p:cNvSpPr/>
          <p:nvPr/>
        </p:nvSpPr>
        <p:spPr>
          <a:xfrm>
            <a:off x="340821" y="618642"/>
            <a:ext cx="11471564" cy="2708434"/>
          </a:xfrm>
          <a:prstGeom prst="rect">
            <a:avLst/>
          </a:prstGeom>
          <a:ln>
            <a:solidFill>
              <a:schemeClr val="bg1"/>
            </a:solidFill>
          </a:ln>
        </p:spPr>
        <p:txBody>
          <a:bodyPr wrap="square">
            <a:spAutoFit/>
          </a:bodyPr>
          <a:lstStyle/>
          <a:p>
            <a:pPr algn="just">
              <a:defRPr/>
            </a:pPr>
            <a:r>
              <a:rPr lang="ru-RU" sz="1700" dirty="0" smtClean="0">
                <a:solidFill>
                  <a:schemeClr val="tx1">
                    <a:lumMod val="95000"/>
                    <a:lumOff val="5000"/>
                  </a:schemeClr>
                </a:solidFill>
                <a:latin typeface="PF Din Text Cond Pro Light" panose="02000000000000000000" pitchFamily="2" charset="0"/>
                <a:cs typeface="Times New Roman" pitchFamily="18" charset="0"/>
              </a:rPr>
              <a:t>В деревне Горки Угличского района </a:t>
            </a:r>
            <a:r>
              <a:rPr lang="ru-RU" sz="1700" dirty="0">
                <a:solidFill>
                  <a:schemeClr val="tx1">
                    <a:lumMod val="95000"/>
                    <a:lumOff val="5000"/>
                  </a:schemeClr>
                </a:solidFill>
                <a:latin typeface="PF Din Text Cond Pro Light" panose="02000000000000000000" pitchFamily="2" charset="0"/>
                <a:cs typeface="Times New Roman" pitchFamily="18" charset="0"/>
              </a:rPr>
              <a:t>Ярославской области пострадавший, взломав замок, проник в РУ-10кВ ЗТПП-2 (160-360) «Горки комплекс» предположительно с целью хищения оборудования. Предположительно до момента замыкания пострадавший располагался в ячейке горизонтально и находился в положении неустойчивого равновесия. При выполнении действий с высоковольтным кабелем, находящимся под напряжением пострадавший приблизился к токоведущим частям на недопустимое расстояние. Пробой воздушного промежутка привёл к  однофазному замыканию на «землю» через тело пострадавшего. При попадании под напряжение пострадавший упал на поперечный элемент конструкции внизу ячейки, разорвав электрическую цепь.</a:t>
            </a:r>
          </a:p>
          <a:p>
            <a:r>
              <a:rPr lang="ru-RU" sz="1700" dirty="0">
                <a:solidFill>
                  <a:schemeClr val="tx1">
                    <a:lumMod val="95000"/>
                    <a:lumOff val="5000"/>
                  </a:schemeClr>
                </a:solidFill>
                <a:latin typeface="PF Din Text Cond Pro Light" panose="02000000000000000000" pitchFamily="2" charset="0"/>
                <a:cs typeface="Times New Roman" pitchFamily="18" charset="0"/>
              </a:rPr>
              <a:t>Причиной несчастного случая явилось кратковременное однофазное замыкание на «землю» через тело пострадавшего со входом в левую височную область и выходом через коленные суставы в результате приближения к токоведущим частям на недопустимое расстояние в следствие личной неосторожности </a:t>
            </a:r>
            <a:r>
              <a:rPr lang="ru-RU" sz="1700" dirty="0" smtClean="0">
                <a:solidFill>
                  <a:schemeClr val="tx1">
                    <a:lumMod val="95000"/>
                    <a:lumOff val="5000"/>
                  </a:schemeClr>
                </a:solidFill>
                <a:latin typeface="PF Din Text Cond Pro Light" panose="02000000000000000000" pitchFamily="2" charset="0"/>
                <a:cs typeface="Times New Roman" pitchFamily="18" charset="0"/>
              </a:rPr>
              <a:t>пострадавшего, </a:t>
            </a:r>
            <a:r>
              <a:rPr lang="ru-RU" sz="1700" dirty="0">
                <a:solidFill>
                  <a:schemeClr val="tx1">
                    <a:lumMod val="95000"/>
                    <a:lumOff val="5000"/>
                  </a:schemeClr>
                </a:solidFill>
                <a:latin typeface="PF Din Text Cond Pro Light" panose="02000000000000000000" pitchFamily="2" charset="0"/>
                <a:cs typeface="Times New Roman" pitchFamily="18" charset="0"/>
              </a:rPr>
              <a:t>при несанкционированном проникновении в РУ-10кВ ЗТПП-2 (160-360) «Горки комплекс» предположительно с целью хищения оборудования.  </a:t>
            </a:r>
          </a:p>
        </p:txBody>
      </p:sp>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40821" y="3403703"/>
            <a:ext cx="5590298" cy="313841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384174" y="3402796"/>
            <a:ext cx="5591912" cy="3139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797173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TotalTime>
  <Words>1480</Words>
  <Application>Microsoft Office PowerPoint</Application>
  <PresentationFormat>Произвольный</PresentationFormat>
  <Paragraphs>93</Paragraphs>
  <Slides>20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Тема Office</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КТП 0,4-10 кВ  запираются на замки и оснащены сигнализацией на открывание двери </vt:lpstr>
      <vt:lpstr>Слайд 16</vt:lpstr>
      <vt:lpstr>Слайд 17</vt:lpstr>
      <vt:lpstr>Слайд 18</vt:lpstr>
      <vt:lpstr>Слайд 19</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Разметальская Юлия Леонидовна</dc:creator>
  <cp:lastModifiedBy>Сергей</cp:lastModifiedBy>
  <cp:revision>10</cp:revision>
  <dcterms:created xsi:type="dcterms:W3CDTF">2020-06-23T12:50:04Z</dcterms:created>
  <dcterms:modified xsi:type="dcterms:W3CDTF">2020-07-15T20:59:12Z</dcterms:modified>
</cp:coreProperties>
</file>