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0" r:id="rId2"/>
    <p:sldId id="411" r:id="rId3"/>
    <p:sldId id="414" r:id="rId4"/>
    <p:sldId id="417" r:id="rId5"/>
    <p:sldId id="418" r:id="rId6"/>
    <p:sldId id="412" r:id="rId7"/>
    <p:sldId id="413" r:id="rId8"/>
    <p:sldId id="415" r:id="rId9"/>
    <p:sldId id="28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35496D"/>
    <a:srgbClr val="990000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87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16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50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0438" y="20638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0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6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hyperlink" Target="mailto:rectorat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обучающихся-приоритет образовательной организации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944816" cy="1345704"/>
          </a:xfrm>
        </p:spPr>
        <p:txBody>
          <a:bodyPr/>
          <a:lstStyle/>
          <a:p>
            <a:pPr algn="l">
              <a:defRPr/>
            </a:pPr>
            <a:r>
              <a:rPr lang="ru-RU" sz="2000" b="1" dirty="0" smtClean="0">
                <a:solidFill>
                  <a:srgbClr val="0064AC"/>
                </a:solidFill>
              </a:rPr>
              <a:t>26.05.2020 Назарова Инна Григорьевна, </a:t>
            </a:r>
            <a:r>
              <a:rPr lang="ru-RU" sz="2000" dirty="0" smtClean="0">
                <a:solidFill>
                  <a:srgbClr val="0064AC"/>
                </a:solidFill>
              </a:rPr>
              <a:t>заведующий кафедрой общей педагогики и психологии </a:t>
            </a:r>
            <a:r>
              <a:rPr lang="ru-RU" sz="2000" b="1" dirty="0" smtClean="0">
                <a:solidFill>
                  <a:srgbClr val="0064AC"/>
                </a:solidFill>
              </a:rPr>
              <a:t>ГАУ ДПО ЯО ИРО</a:t>
            </a:r>
            <a:endParaRPr lang="ru-RU" sz="2000" b="1" dirty="0">
              <a:solidFill>
                <a:srgbClr val="0064AC"/>
              </a:solidFill>
            </a:endParaRPr>
          </a:p>
        </p:txBody>
      </p:sp>
      <p:pic>
        <p:nvPicPr>
          <p:cNvPr id="1028" name="Picture 4" descr="https://pronetworking.ru/wp-content/uploads/2016/09/%D0%BE%D0%B1%D1%89%D0%B5%D0%BD%D0%B8%D0%B5-%D0%B4%D0%B5%D1%82%D0%B5%D0%B8%CC%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085184"/>
            <a:ext cx="2232248" cy="155298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4451" cy="199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круглого стола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sz="2000" dirty="0" smtClean="0"/>
              <a:t>Каким </a:t>
            </a:r>
            <a:r>
              <a:rPr lang="ru-RU" sz="2000" dirty="0"/>
              <a:t>образом необходимо определять целевые приоритеты воспитания в образовательной организации, </a:t>
            </a:r>
            <a:r>
              <a:rPr lang="ru-RU" sz="2000" dirty="0" smtClean="0"/>
              <a:t>связанные </a:t>
            </a:r>
            <a:r>
              <a:rPr lang="ru-RU" sz="2000" dirty="0"/>
              <a:t>с возрастными особенностями детей?</a:t>
            </a:r>
          </a:p>
          <a:p>
            <a:r>
              <a:rPr lang="ru-RU" sz="2000" dirty="0" smtClean="0"/>
              <a:t>Как </a:t>
            </a:r>
            <a:r>
              <a:rPr lang="ru-RU" sz="2000" dirty="0"/>
              <a:t>создать в образовательной организации психологически комфортную среду для каждого ребенка и взрослого, без которой невозможно конструктивное взаимодействие школьников и педагогов? </a:t>
            </a:r>
          </a:p>
          <a:p>
            <a:r>
              <a:rPr lang="ru-RU" sz="2000" dirty="0" smtClean="0"/>
              <a:t>Реализация </a:t>
            </a:r>
            <a:r>
              <a:rPr lang="ru-RU" sz="2000" dirty="0"/>
              <a:t>процесса воспитания в школе главным образом осуществляется через создание  </a:t>
            </a:r>
            <a:r>
              <a:rPr lang="ru-RU" sz="2000" dirty="0" err="1"/>
              <a:t>детско</a:t>
            </a:r>
            <a:r>
              <a:rPr lang="ru-RU" sz="2000" dirty="0"/>
              <a:t> - взрослых общностей, какие ресурсы необходимы?</a:t>
            </a:r>
          </a:p>
          <a:p>
            <a:r>
              <a:rPr lang="ru-RU" sz="2000" dirty="0" smtClean="0"/>
              <a:t>Ключевая </a:t>
            </a:r>
            <a:r>
              <a:rPr lang="ru-RU" sz="2000" dirty="0"/>
              <a:t>фигура организации воспитания в школе классный руководитель. Что необходимо изменить классному руководителю в осуществлении по отношению к детям защитной, личностно развивающей, организационной, посреднической функции?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7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Стратегия развития </a:t>
            </a:r>
            <a:r>
              <a:rPr lang="ru-RU" dirty="0"/>
              <a:t>воспитания в Российской Федерации на период до 2025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</a:t>
            </a:r>
          </a:p>
        </p:txBody>
      </p:sp>
    </p:spTree>
    <p:extLst>
      <p:ext uri="{BB962C8B-B14F-4D97-AF65-F5344CB8AC3E}">
        <p14:creationId xmlns:p14="http://schemas.microsoft.com/office/powerpoint/2010/main" val="32341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«Программа развития воспитания в Ярославской области»                               на 2017 – 2020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Реализация Программы обеспечит устойчивые социальные эффекты: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укрепление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общественного согласия, солидарности в вопросах воспитания детей на региональном уровне;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престижа семьи, отцовства и материнства, сохранение и укрепление традиционных семейных ценностей;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атмосферы уважения к родителям и родительскому вкладу в воспитание детей;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общественно-государственной системы воспитания, основанной на межведомственной и межрегиональной координации и консолидации усилий общественных и гражданских институтов, современной развитой инфраструктуре, правовом регулировании и эффективных механизмах управления;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роли системы общего и дополнительного образования в воспитании детей, а также повышение эффективности деятельности организаций сферы физической культуры и спорта, культуры;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общественного авторитета и статуса педагогических и других работников, принимающих активное участие в воспитании детей;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укрепление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и развитие кадрового потенциала системы воспитания;</a:t>
            </a:r>
            <a:endParaRPr lang="ru-RU" sz="1600" dirty="0">
              <a:latin typeface="Times New Roman"/>
              <a:ea typeface="Times New Roman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48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Реализация Программы обеспечит устойчивые социальные </a:t>
            </a:r>
            <a:r>
              <a:rPr lang="ru-RU" dirty="0" smtClean="0"/>
              <a:t>эффекты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Доступность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для всех категорий детей возможностей для удовлетворения их индивидуальных потребностей, способностей и интересов в разных видах деятельности независимо от места проживания, материального положения семьи и состояния здоровья;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оздание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условий для поддержки детской одаренности, развития способностей детей в сферах образования, науки, культуры и спорта, в том числе путем реализации государственных, федеральных, региональных и муниципальных целевых программ;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тверждение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в детской среде позитивных моделей поведения как нормы, развитие </a:t>
            </a:r>
            <a:r>
              <a:rPr lang="ru-RU" sz="1800" dirty="0" err="1">
                <a:latin typeface="Times New Roman"/>
                <a:ea typeface="Times New Roman"/>
                <a:cs typeface="Times New Roman"/>
              </a:rPr>
              <a:t>эмпатии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нижение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уровня негативных социальных явлений;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азвитие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и поддержку социально значимых детских, семейных и родительских инициатив, деятельности детских общественных объединений;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овышение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качества научных исследований в области воспитания детей;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овышение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уровня информационной безопасности детей;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нижение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уровня антиобщественных проявлений со стороны детей;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Ф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ормирование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системы мониторинга показателей, отражающих эффективность системы воспитания в Ярославской области.</a:t>
            </a:r>
            <a:endParaRPr lang="ru-RU" sz="1800" dirty="0">
              <a:latin typeface="Times New Roman"/>
              <a:ea typeface="Times New Roman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10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Примерная программа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12568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latin typeface="Times New Roman"/>
                <a:cs typeface="Times New Roman"/>
              </a:rPr>
              <a:t>Целью воспитания в </a:t>
            </a:r>
            <a:r>
              <a:rPr lang="ru-RU" sz="2000" b="1" i="1" dirty="0">
                <a:latin typeface="Times New Roman"/>
                <a:cs typeface="Times New Roman"/>
              </a:rPr>
              <a:t>общеобразовательной организации – личностное развитие школьников</a:t>
            </a:r>
            <a:r>
              <a:rPr lang="ru-RU" sz="2000" dirty="0">
                <a:latin typeface="Times New Roman"/>
                <a:cs typeface="Times New Roman"/>
              </a:rPr>
              <a:t>, проявляющееся: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cs typeface="Times New Roman"/>
              </a:rPr>
              <a:t>1) в усвоении ими знаний основных норм, которые общество выработало на основе этих ценностей (то есть, в усвоении ими социально значимых знаний);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cs typeface="Times New Roman"/>
              </a:rPr>
              <a:t>2) в развитии их позитивных отношений к этим общественным ценностям (то есть в развитии их социально значимых отношений);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cs typeface="Times New Roman"/>
              </a:rPr>
              <a:t>3) в приобретении ими соответствующего этим ценностям опыта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42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7452320" cy="1518395"/>
          </a:xfrm>
        </p:spPr>
        <p:txBody>
          <a:bodyPr/>
          <a:lstStyle/>
          <a:p>
            <a:r>
              <a:rPr lang="ru-RU" dirty="0" smtClean="0"/>
              <a:t>Приоритеты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18394"/>
            <a:ext cx="8363272" cy="515096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latin typeface="Arial"/>
                <a:ea typeface="№Е"/>
              </a:rPr>
              <a:t>Выделение в общей цели воспитания целевых приоритетов, связанных с возрастными особенностями воспитанников, </a:t>
            </a:r>
            <a:r>
              <a:rPr lang="ru-RU" sz="2800" b="1" i="1" dirty="0">
                <a:latin typeface="Arial"/>
                <a:ea typeface="№Е"/>
              </a:rPr>
              <a:t>не означает игнорирования других составляющих общей цели воспитания</a:t>
            </a:r>
            <a:r>
              <a:rPr lang="ru-RU" sz="2800" dirty="0">
                <a:latin typeface="Arial"/>
                <a:ea typeface="№Е"/>
              </a:rPr>
              <a:t>. Приоритет — это то, чему педагогам, работающим со школьниками конкретной возрастной категории, предстоит уделять </a:t>
            </a:r>
            <a:r>
              <a:rPr lang="ru-RU" sz="2800" dirty="0" smtClean="0">
                <a:latin typeface="Arial"/>
                <a:ea typeface="№Е"/>
              </a:rPr>
              <a:t>первостепенное </a:t>
            </a:r>
            <a:r>
              <a:rPr lang="ru-RU" sz="2800" dirty="0">
                <a:latin typeface="Arial"/>
                <a:ea typeface="№Е"/>
              </a:rPr>
              <a:t>внимание</a:t>
            </a:r>
            <a:r>
              <a:rPr lang="ru-RU" dirty="0">
                <a:latin typeface="Arial"/>
                <a:ea typeface="№Е"/>
              </a:rPr>
              <a:t>. </a:t>
            </a:r>
            <a:endParaRPr lang="ru-RU" sz="2000" dirty="0">
              <a:latin typeface="Times New Roman"/>
              <a:ea typeface="№Е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18" y="116632"/>
            <a:ext cx="237807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00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073427"/>
          </a:xfrm>
        </p:spPr>
        <p:txBody>
          <a:bodyPr/>
          <a:lstStyle/>
          <a:p>
            <a:r>
              <a:rPr lang="ru-RU" sz="2400" dirty="0"/>
              <a:t>Модуль «Ключевые общешкольные дела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«Классное руководство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</a:t>
            </a:r>
            <a:r>
              <a:rPr lang="ru-RU" sz="2400" dirty="0" smtClean="0"/>
              <a:t> </a:t>
            </a:r>
            <a:r>
              <a:rPr lang="ru-RU" sz="2400" dirty="0"/>
              <a:t>«Курсы внеурочной деятельности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«Школьный урок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«Самоуправление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«Детские общественные объединения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</a:t>
            </a:r>
            <a:r>
              <a:rPr lang="ru-RU" sz="2400" dirty="0" smtClean="0"/>
              <a:t>«Экскурсии</a:t>
            </a:r>
            <a:r>
              <a:rPr lang="ru-RU" sz="2400" dirty="0"/>
              <a:t>, экспедиции, походы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«Профориентация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«Школьные и социальные медиа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«Организация предметно-эстетической среды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Модуль «Работа с родителями»</a:t>
            </a:r>
          </a:p>
        </p:txBody>
      </p:sp>
    </p:spTree>
    <p:extLst>
      <p:ext uri="{BB962C8B-B14F-4D97-AF65-F5344CB8AC3E}">
        <p14:creationId xmlns:p14="http://schemas.microsoft.com/office/powerpoint/2010/main" val="158840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3697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21-06-83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304,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684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Воспитание обучающихся-приоритет образовательной организации</vt:lpstr>
      <vt:lpstr>Вопросы круглого стола</vt:lpstr>
      <vt:lpstr>Стратегия развития воспитания в Российской Федерации на период до 2025 года</vt:lpstr>
      <vt:lpstr>«Программа развития воспитания в Ярославской области»                               на 2017 – 2020 годы</vt:lpstr>
      <vt:lpstr>Реализация Программы обеспечит устойчивые социальные эффекты </vt:lpstr>
      <vt:lpstr>Примерная программа воспитания</vt:lpstr>
      <vt:lpstr>Приоритеты воспитания</vt:lpstr>
      <vt:lpstr>ВИДЫ, ФОРМЫ И СОДЕРЖАНИЕ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Инна Григорьевна Назарова</cp:lastModifiedBy>
  <cp:revision>331</cp:revision>
  <dcterms:created xsi:type="dcterms:W3CDTF">2015-05-19T06:32:44Z</dcterms:created>
  <dcterms:modified xsi:type="dcterms:W3CDTF">2020-05-27T07:54:46Z</dcterms:modified>
</cp:coreProperties>
</file>