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7" r:id="rId2"/>
  </p:sldMasterIdLst>
  <p:notesMasterIdLst>
    <p:notesMasterId r:id="rId17"/>
  </p:notesMasterIdLst>
  <p:handoutMasterIdLst>
    <p:handoutMasterId r:id="rId18"/>
  </p:handoutMasterIdLst>
  <p:sldIdLst>
    <p:sldId id="489" r:id="rId3"/>
    <p:sldId id="498" r:id="rId4"/>
    <p:sldId id="491" r:id="rId5"/>
    <p:sldId id="493" r:id="rId6"/>
    <p:sldId id="501" r:id="rId7"/>
    <p:sldId id="502" r:id="rId8"/>
    <p:sldId id="503" r:id="rId9"/>
    <p:sldId id="494" r:id="rId10"/>
    <p:sldId id="492" r:id="rId11"/>
    <p:sldId id="495" r:id="rId12"/>
    <p:sldId id="496" r:id="rId13"/>
    <p:sldId id="490" r:id="rId14"/>
    <p:sldId id="500" r:id="rId15"/>
    <p:sldId id="283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46D2"/>
    <a:srgbClr val="35496D"/>
    <a:srgbClr val="4A80C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80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4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3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8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3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2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5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5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16.10.2020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0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3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5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6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61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68" y="20639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16.10.2020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267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4;&#1086;&#1089;&#1087;&#1080;&#1090;&#1072;&#1085;&#1080;&#1077;21&#1074;&#1077;&#1082;.&#1088;&#1092;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4;&#1086;&#1089;&#1087;&#1080;&#1090;&#1072;&#1085;&#1080;&#1077;21&#1074;&#1077;&#1082;.&#1088;&#1092;/mietodichieskiie_matierialy_shp/zagholovok_stat_i0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at@iro.yar.ru" TargetMode="External"/><Relationship Id="rId2" Type="http://schemas.openxmlformats.org/officeDocument/2006/relationships/hyperlink" Target="mailto:copp@iro.yar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iro.ya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454" y="195401"/>
            <a:ext cx="8655546" cy="1217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9144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709738"/>
            <a:ext cx="7992887" cy="285273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14</a:t>
            </a:r>
            <a:r>
              <a:rPr lang="ru-RU" sz="8000" b="1" dirty="0" smtClean="0">
                <a:solidFill>
                  <a:schemeClr val="tx1"/>
                </a:solidFill>
              </a:rPr>
              <a:t>.10.2020</a:t>
            </a:r>
            <a:endParaRPr lang="ru-RU" sz="8000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Инна Григорьевна Назарова,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заведующий кафедрой общей педагогики </a:t>
            </a:r>
          </a:p>
          <a:p>
            <a:pPr marL="0" indent="0" algn="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и психологии ГАУ ДПО ЯО ИРО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82883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Системное решение проблемы школьного буллинга</a:t>
            </a:r>
            <a:endParaRPr lang="ru-RU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6516216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90000"/>
                </a:solidFill>
              </a:rPr>
              <a:t>Инструменты для работы классного руководителя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В средней школе:</a:t>
            </a:r>
          </a:p>
          <a:p>
            <a:r>
              <a:rPr lang="ru-RU" dirty="0" smtClean="0"/>
              <a:t>Я </a:t>
            </a:r>
            <a:r>
              <a:rPr lang="ru-RU" dirty="0"/>
              <a:t>и класс (как найти свое место в классе, роли в классе и их функции, как противостоять негативному влиянию толпы);</a:t>
            </a:r>
          </a:p>
          <a:p>
            <a:endParaRPr lang="ru-RU" dirty="0"/>
          </a:p>
          <a:p>
            <a:r>
              <a:rPr lang="ru-RU" dirty="0"/>
              <a:t>М</a:t>
            </a:r>
            <a:r>
              <a:rPr lang="ru-RU" dirty="0" smtClean="0"/>
              <a:t>ои </a:t>
            </a:r>
            <a:r>
              <a:rPr lang="ru-RU" dirty="0"/>
              <a:t>интересы (важно информировать подростков о возможностях развития их склонностей и способностей, помочь им определить сильные и слабые стороны не только в академической среде, но также и вне ее).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04664"/>
            <a:ext cx="2555776" cy="114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1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273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990000"/>
                </a:solidFill>
              </a:rPr>
              <a:t>Инструменты для работы классного руководителя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 старшей школе:</a:t>
            </a:r>
          </a:p>
          <a:p>
            <a:r>
              <a:rPr lang="ru-RU" dirty="0" smtClean="0"/>
              <a:t>Мотивация (формировать </a:t>
            </a:r>
            <a:r>
              <a:rPr lang="ru-RU" dirty="0"/>
              <a:t>адекватные </a:t>
            </a:r>
            <a:r>
              <a:rPr lang="ru-RU" dirty="0" err="1"/>
              <a:t>копинг</a:t>
            </a:r>
            <a:r>
              <a:rPr lang="ru-RU" dirty="0"/>
              <a:t>-стратегии для преодоления академических трудностей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Профориентация </a:t>
            </a:r>
            <a:r>
              <a:rPr lang="ru-RU" dirty="0"/>
              <a:t>(какие профессии интересны, какие области деятельности нравятся, какие профессии могут появится в будущем и когда стоит планировать «кем я хочу быть»); 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Отношения </a:t>
            </a:r>
            <a:r>
              <a:rPr lang="ru-RU" dirty="0"/>
              <a:t>со сверстниками (дружба и первая любовь, как не стать членом банды, друзья как опора в сложных ситуациях); 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Отношения </a:t>
            </a:r>
            <a:r>
              <a:rPr lang="ru-RU" dirty="0"/>
              <a:t>со взрослыми (непонимание со стороны родителей, трудности в общении с педагогами, признание взрослыми моего собственного мнения); 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Мое </a:t>
            </a:r>
            <a:r>
              <a:rPr lang="ru-RU" dirty="0"/>
              <a:t>тело (психологические и физиологические особенности подросткового тела, опасности подросткового периода, забота о себе как способ полюбить свое тело).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80"/>
            <a:ext cx="1439652" cy="95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14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Адрес методических рекомендаций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ru-RU" dirty="0">
                <a:hlinkClick r:id="rId2"/>
              </a:rPr>
              <a:t>воспитание21век.рф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Методические </a:t>
            </a:r>
            <a:r>
              <a:rPr lang="ru-RU" dirty="0"/>
              <a:t>рекомендации по буллингу для </a:t>
            </a:r>
            <a:r>
              <a:rPr lang="ru-RU" dirty="0" smtClean="0"/>
              <a:t>подростков</a:t>
            </a:r>
          </a:p>
          <a:p>
            <a:pPr marL="514350" indent="-514350">
              <a:buAutoNum type="arabicPeriod"/>
            </a:pPr>
            <a:r>
              <a:rPr lang="ru-RU" dirty="0"/>
              <a:t>Методические рекомендации по буллингу для </a:t>
            </a:r>
            <a:r>
              <a:rPr lang="ru-RU" dirty="0" smtClean="0"/>
              <a:t>родителей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Методические рекомендации для школьной администрации, учителей и психологов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97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профессионализма педагогов в области профилактики асоциального поведения и </a:t>
            </a:r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030" y="1825625"/>
            <a:ext cx="356744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ru-RU" dirty="0">
                <a:hlinkClick r:id="rId3"/>
              </a:rPr>
              <a:t>воспитание21век.рф/</a:t>
            </a:r>
            <a:r>
              <a:rPr lang="en-US" dirty="0" err="1" smtClean="0">
                <a:hlinkClick r:id="rId3"/>
              </a:rPr>
              <a:t>mietodichieskiie_matierialy_shp</a:t>
            </a:r>
            <a:r>
              <a:rPr lang="en-US" dirty="0" smtClean="0">
                <a:hlinkClick r:id="rId3"/>
              </a:rPr>
              <a:t>/zagholovok_stat_i01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6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84319"/>
            <a:ext cx="8229600" cy="45370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hlinkClick r:id="rId2"/>
              </a:rPr>
              <a:t>copp@iro.yar.ru</a:t>
            </a:r>
            <a:endParaRPr lang="ru-RU" sz="2000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u="sng" dirty="0" err="1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nazarova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Приглашаем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сотрудничеству!!!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3573016"/>
            <a:ext cx="2955032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5" y="0"/>
            <a:ext cx="9101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68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531440"/>
            <a:ext cx="7886700" cy="22221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Основные содержательные аспекты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794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9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" y="0"/>
            <a:ext cx="9059267" cy="68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44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119814" cy="6926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Почему жертва молчит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мне ничем не помогут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Ребенок-жертва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 в том, что родитель не сможет или не захочет ему помочь. Например, он привык к тому, что в трудных ситуациях родитель склонен преуменьшать значение происходящего и предлагать ему «не обращать внимания» или «справляться самому». Или ребенок уверен, что будет любим и принят только в том случае, если со всем справится сам и не доставит родителям много хлопот.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только хуже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предполагает, что родители выберут самые неудачные способы разобраться — эмоциональный разговор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попытку их устыдить или агрессивные выпады в сторону классного руководителя с требованием принять меры.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Жалко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очень привязан к родителям, часто бывает трудно рассказать о своих бедах, потому что ему кажется, что эта информация их очень сильно расстроит. Такие дети чувствуют ответственность за душевное равновесие близких и оберегают их, замалчивая проблемы.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которого травят одноклассники, сам вступает агрессором по отношению к другим детям — слабее или младше. Если ребенка вместо поддержки родителей и попытки разобраться в ситуации ждет двойное наказание — он будет молчать. </a:t>
            </a:r>
          </a:p>
        </p:txBody>
      </p:sp>
    </p:spTree>
    <p:extLst>
      <p:ext uri="{BB962C8B-B14F-4D97-AF65-F5344CB8AC3E}">
        <p14:creationId xmlns:p14="http://schemas.microsoft.com/office/powerpoint/2010/main" val="93162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"/>
            <a:ext cx="7831782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</a:rPr>
              <a:t>Почему родители бездействуют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8280920" cy="544522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Страшно признать собственную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беспомощность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из западных работ родители описывали свои переживания в момент, когда узнавали, что их ребенок — жертва буллинга: это было похоже на попадание в шторм.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справился, и ты сможешь»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родители жертвы сами пострадали в детстве от насилия — от домашних скандалов до школьной травли — они могут считать, что это нормальная часть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взросления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родители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узнают о травле быстрее, чем родители жертвы, — на их ребенка жалуются другие родители и учителя.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ребенок оказался вовлеченным в травлю как жертва,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свидетель, решить эту проблему за него не получится.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явление, всегда затрагивающее весь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63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126"/>
            <a:ext cx="7975798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Не стоит верить…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975798" cy="447615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Это </a:t>
            </a:r>
            <a:r>
              <a:rPr lang="ru-RU" dirty="0"/>
              <a:t>происходит всегда, со всеми, в любой </a:t>
            </a:r>
            <a:r>
              <a:rPr lang="ru-RU" dirty="0" smtClean="0"/>
              <a:t>школе</a:t>
            </a:r>
            <a:endParaRPr lang="ru-RU" dirty="0"/>
          </a:p>
          <a:p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ичего </a:t>
            </a:r>
            <a:r>
              <a:rPr lang="ru-RU" dirty="0"/>
              <a:t>не сделаешь, не стоит и </a:t>
            </a:r>
            <a:r>
              <a:rPr lang="ru-RU" dirty="0" smtClean="0"/>
              <a:t>пытаться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Если </a:t>
            </a:r>
            <a:r>
              <a:rPr lang="ru-RU" dirty="0"/>
              <a:t>не обращать внимания на обидчиков, то они сами </a:t>
            </a:r>
            <a:r>
              <a:rPr lang="ru-RU" dirty="0" smtClean="0"/>
              <a:t>отстанут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Раз </a:t>
            </a:r>
            <a:r>
              <a:rPr lang="ru-RU" dirty="0"/>
              <a:t>травят, значит, сам </a:t>
            </a:r>
            <a:r>
              <a:rPr lang="ru-RU" dirty="0" smtClean="0"/>
              <a:t>виноват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самом деле </a:t>
            </a:r>
            <a:r>
              <a:rPr lang="ru-RU" dirty="0" err="1"/>
              <a:t>буллеры</a:t>
            </a:r>
            <a:r>
              <a:rPr lang="ru-RU" dirty="0"/>
              <a:t> к тебе хорошо относятся, только странно это </a:t>
            </a:r>
            <a:r>
              <a:rPr lang="ru-RU" dirty="0" smtClean="0"/>
              <a:t>выражают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2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Как быть?!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Будьте спокойны</a:t>
            </a:r>
          </a:p>
          <a:p>
            <a:r>
              <a:rPr lang="ru-RU" dirty="0" smtClean="0"/>
              <a:t>Уходите!</a:t>
            </a:r>
          </a:p>
          <a:p>
            <a:r>
              <a:rPr lang="ru-RU" dirty="0" smtClean="0"/>
              <a:t>Расскажите им, что Вам не нравится</a:t>
            </a:r>
          </a:p>
          <a:p>
            <a:r>
              <a:rPr lang="ru-RU" dirty="0" smtClean="0"/>
              <a:t>Отвечайте с юмором и будьте умны!</a:t>
            </a:r>
          </a:p>
          <a:p>
            <a:r>
              <a:rPr lang="ru-RU" dirty="0" smtClean="0"/>
              <a:t>Расскажите кому-нибудь о </a:t>
            </a:r>
            <a:r>
              <a:rPr lang="ru-RU" dirty="0" err="1" smtClean="0"/>
              <a:t>буллинге</a:t>
            </a:r>
            <a:endParaRPr lang="ru-RU" dirty="0" smtClean="0"/>
          </a:p>
          <a:p>
            <a:r>
              <a:rPr lang="ru-RU" dirty="0" smtClean="0"/>
              <a:t>Надеяться, что издевательства пройдут сами собой – плохой вариант!</a:t>
            </a:r>
          </a:p>
          <a:p>
            <a:r>
              <a:rPr lang="ru-RU" dirty="0" smtClean="0"/>
              <a:t>В случае кибербуллинга сохраняйте сообщения</a:t>
            </a:r>
          </a:p>
          <a:p>
            <a:r>
              <a:rPr lang="ru-RU" dirty="0" smtClean="0"/>
              <a:t>Информируйте полицию!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5287"/>
            <a:ext cx="27924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Инструменты для работы классного руководителя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54726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 младшей школе:</a:t>
            </a:r>
          </a:p>
          <a:p>
            <a:pPr marL="0" indent="0">
              <a:buNone/>
            </a:pPr>
            <a:r>
              <a:rPr lang="ru-RU" dirty="0" smtClean="0"/>
              <a:t>- о </a:t>
            </a:r>
            <a:r>
              <a:rPr lang="ru-RU" dirty="0"/>
              <a:t>правилах (зачем они нужны, кто их может придумывать, как они могут помочь в жизни);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о дружбе (как подружиться, что такое спор или ссора, как научиться правильно отстаивать свои интересы, как мириться с другом);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об уважении ко взрослым (в чем разница между учителем и родителем, как рассказать родителям про свои проблемы, сложности в учебе как повод научиться чему-то новому).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64704"/>
            <a:ext cx="1603065" cy="106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72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7669</TotalTime>
  <Words>699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7_Тема Office</vt:lpstr>
      <vt:lpstr>  </vt:lpstr>
      <vt:lpstr>Презентация PowerPoint</vt:lpstr>
      <vt:lpstr>Основные содержательные аспекты</vt:lpstr>
      <vt:lpstr>Презентация PowerPoint</vt:lpstr>
      <vt:lpstr>Почему жертва молчит</vt:lpstr>
      <vt:lpstr>Почему родители бездействуют</vt:lpstr>
      <vt:lpstr>Не стоит верить…</vt:lpstr>
      <vt:lpstr>Как быть?!</vt:lpstr>
      <vt:lpstr>Инструменты для работы классного руководителя</vt:lpstr>
      <vt:lpstr>Инструменты для работы классного руководителя</vt:lpstr>
      <vt:lpstr>Инструменты для работы классного руководителя</vt:lpstr>
      <vt:lpstr>Адрес методических рекомендаций</vt:lpstr>
      <vt:lpstr>Совершенствование профессионализма педагогов в области профилактики асоциального поведения и педагогического общения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Инна Григорьевна Назарова</cp:lastModifiedBy>
  <cp:revision>670</cp:revision>
  <cp:lastPrinted>2020-02-11T07:59:03Z</cp:lastPrinted>
  <dcterms:created xsi:type="dcterms:W3CDTF">2015-05-19T06:32:44Z</dcterms:created>
  <dcterms:modified xsi:type="dcterms:W3CDTF">2020-10-16T07:14:23Z</dcterms:modified>
</cp:coreProperties>
</file>