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B6DB-7E04-4130-A61B-9581ED78693A}" type="datetimeFigureOut">
              <a:rPr lang="ru-RU" smtClean="0"/>
              <a:t>18.02.2018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C7BF3-9341-4E4C-912C-793E07011B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B6DB-7E04-4130-A61B-9581ED78693A}" type="datetimeFigureOut">
              <a:rPr lang="ru-RU" smtClean="0"/>
              <a:t>18.02.2018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C7BF3-9341-4E4C-912C-793E07011B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B6DB-7E04-4130-A61B-9581ED78693A}" type="datetimeFigureOut">
              <a:rPr lang="ru-RU" smtClean="0"/>
              <a:t>18.02.2018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C7BF3-9341-4E4C-912C-793E07011B8A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B6DB-7E04-4130-A61B-9581ED78693A}" type="datetimeFigureOut">
              <a:rPr lang="ru-RU" smtClean="0"/>
              <a:t>18.02.2018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C7BF3-9341-4E4C-912C-793E07011B8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B6DB-7E04-4130-A61B-9581ED78693A}" type="datetimeFigureOut">
              <a:rPr lang="ru-RU" smtClean="0"/>
              <a:t>18.02.2018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C7BF3-9341-4E4C-912C-793E07011B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B6DB-7E04-4130-A61B-9581ED78693A}" type="datetimeFigureOut">
              <a:rPr lang="ru-RU" smtClean="0"/>
              <a:t>18.02.2018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C7BF3-9341-4E4C-912C-793E07011B8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B6DB-7E04-4130-A61B-9581ED78693A}" type="datetimeFigureOut">
              <a:rPr lang="ru-RU" smtClean="0"/>
              <a:t>18.02.2018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C7BF3-9341-4E4C-912C-793E07011B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B6DB-7E04-4130-A61B-9581ED78693A}" type="datetimeFigureOut">
              <a:rPr lang="ru-RU" smtClean="0"/>
              <a:t>18.02.2018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C7BF3-9341-4E4C-912C-793E07011B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B6DB-7E04-4130-A61B-9581ED78693A}" type="datetimeFigureOut">
              <a:rPr lang="ru-RU" smtClean="0"/>
              <a:t>18.02.2018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C7BF3-9341-4E4C-912C-793E07011B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B6DB-7E04-4130-A61B-9581ED78693A}" type="datetimeFigureOut">
              <a:rPr lang="ru-RU" smtClean="0"/>
              <a:t>18.02.2018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C7BF3-9341-4E4C-912C-793E07011B8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B6DB-7E04-4130-A61B-9581ED78693A}" type="datetimeFigureOut">
              <a:rPr lang="ru-RU" smtClean="0"/>
              <a:t>18.02.2018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C7BF3-9341-4E4C-912C-793E07011B8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B7DB6DB-7E04-4130-A61B-9581ED78693A}" type="datetimeFigureOut">
              <a:rPr lang="ru-RU" smtClean="0"/>
              <a:t>18.02.2018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49C7BF3-9341-4E4C-912C-793E07011B8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Работа с терминами курса «Найди себя»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на </a:t>
            </a:r>
            <a:r>
              <a:rPr lang="ru-RU" b="1" dirty="0"/>
              <a:t>классных часах и  учебных предметах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Автор: </a:t>
            </a:r>
            <a:r>
              <a:rPr lang="ru-RU" sz="2800" dirty="0" err="1" smtClean="0"/>
              <a:t>Кокунова</a:t>
            </a:r>
            <a:r>
              <a:rPr lang="ru-RU" sz="2800" dirty="0" smtClean="0"/>
              <a:t> С.М.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47438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Самостоятельное </a:t>
            </a:r>
            <a:r>
              <a:rPr lang="ru-RU" dirty="0"/>
              <a:t>составление кроссворда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90" y="1844824"/>
            <a:ext cx="7563371" cy="4281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5587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2276872"/>
            <a:ext cx="9036495" cy="4581128"/>
          </a:xfrm>
        </p:spPr>
        <p:txBody>
          <a:bodyPr>
            <a:normAutofit fontScale="92500" lnSpcReduction="10000"/>
          </a:bodyPr>
          <a:lstStyle/>
          <a:p>
            <a:pPr indent="228600"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«Что же такое …? …  - не только вид занятий человека, его продвижение на профессиональном поприще, но и достижение иных поставленных целей, улучшение положения в обществе. Также иногда в это понятие включают возможные будущие изменения в сфере работы, происходящие со временем вследствие приобретения опыта.</a:t>
            </a:r>
            <a:r>
              <a:rPr lang="ru-RU" sz="2000" dirty="0">
                <a:latin typeface="Calibri"/>
                <a:ea typeface="Calibri"/>
                <a:cs typeface="Times New Roman"/>
              </a:rPr>
              <a:t> …    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называют желание улучшить своё положение в профессиональной сфере, повысить карьерный рост. Иногда    …     называют людей, которые "идут по головам", то есть не учитывают чувства, общепринятые нормы морали, родственные связи.     …   видят свою цель и идут к ней, несмотря ни на что». 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Карьера 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Карьеризм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Дается </a:t>
            </a:r>
            <a:r>
              <a:rPr lang="ru-RU" sz="2800" dirty="0"/>
              <a:t>текст с пропусками терминов, под ним - список понятий, их надо вставить в нужное место текста</a:t>
            </a:r>
          </a:p>
        </p:txBody>
      </p:sp>
    </p:spTree>
    <p:extLst>
      <p:ext uri="{BB962C8B-B14F-4D97-AF65-F5344CB8AC3E}">
        <p14:creationId xmlns:p14="http://schemas.microsoft.com/office/powerpoint/2010/main" val="575037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Тема: «Коллектив».</a:t>
            </a:r>
          </a:p>
          <a:p>
            <a:r>
              <a:rPr lang="ru-RU" dirty="0"/>
              <a:t>Дружно, отношения, обиды, столкновения, человеческие отношения, воспитать, взаимопонимание, доброта, неудовлетворенность, напряжение, конфликт, здоровье, лидер, личность.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332656"/>
            <a:ext cx="8892480" cy="1252728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/>
                <a:ea typeface="Calibri"/>
              </a:rPr>
              <a:t>Установление иерархии: среди предложенных слов ученик должен отобрать указанное учителем число наиболее важных в данной теме, и объяснить свой </a:t>
            </a:r>
            <a:r>
              <a:rPr lang="ru-RU" sz="2800" dirty="0" smtClean="0">
                <a:latin typeface="Times New Roman"/>
                <a:ea typeface="Calibri"/>
              </a:rPr>
              <a:t>выбор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69176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675467"/>
            <a:ext cx="8712967" cy="3450696"/>
          </a:xfrm>
        </p:spPr>
        <p:txBody>
          <a:bodyPr/>
          <a:lstStyle/>
          <a:p>
            <a:r>
              <a:rPr lang="ru-RU" dirty="0"/>
              <a:t>Распределите понятия на две группы: в первую включите те, что вызывают у вас положительную реакцию, а во вторую – отрицательную. Поясните свой выбор.</a:t>
            </a:r>
          </a:p>
          <a:p>
            <a:r>
              <a:rPr lang="ru-RU" dirty="0"/>
              <a:t>Патриотизм, нация, национализм, шовинизм, расизм, космополитизм, интернационализм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Распределение</a:t>
            </a:r>
            <a:r>
              <a:rPr lang="ru-RU" sz="3600" dirty="0"/>
              <a:t>: дается список понятий,  надо распределить их по группам слов</a:t>
            </a:r>
          </a:p>
        </p:txBody>
      </p:sp>
    </p:spTree>
    <p:extLst>
      <p:ext uri="{BB962C8B-B14F-4D97-AF65-F5344CB8AC3E}">
        <p14:creationId xmlns:p14="http://schemas.microsoft.com/office/powerpoint/2010/main" val="22478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Создайте кластер по понятию </a:t>
            </a:r>
            <a:r>
              <a:rPr lang="ru-RU" b="1" dirty="0"/>
              <a:t>религия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Кластер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8435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988840"/>
            <a:ext cx="9036495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1. Одно существительное – тема </a:t>
            </a:r>
            <a:r>
              <a:rPr lang="ru-RU" dirty="0" err="1"/>
              <a:t>синквейна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2. Два прилагательных или причастия, раскрывающие тему.</a:t>
            </a:r>
          </a:p>
          <a:p>
            <a:pPr marL="0" indent="0">
              <a:buNone/>
            </a:pPr>
            <a:r>
              <a:rPr lang="ru-RU" dirty="0"/>
              <a:t>3. Три глагола, описывающие действия, относящиеся к теме, характеризующие или объясняющие суть происходящих событий.</a:t>
            </a:r>
          </a:p>
          <a:p>
            <a:pPr marL="0" indent="0">
              <a:buNone/>
            </a:pPr>
            <a:r>
              <a:rPr lang="ru-RU" dirty="0"/>
              <a:t>4. Фраза (предложение) из четырех слов, позволяющая ученику выразить свое отношение к теме или содержащая вывод (может использоваться цитата, крылатое выражение).</a:t>
            </a:r>
          </a:p>
          <a:p>
            <a:pPr marL="0" indent="0">
              <a:buNone/>
            </a:pPr>
            <a:r>
              <a:rPr lang="ru-RU" dirty="0"/>
              <a:t>5. Одно слово – резюме, дающее новую интерпретацию темы; содержащее ассоциацию с ней; восклицание.</a:t>
            </a:r>
          </a:p>
          <a:p>
            <a:r>
              <a:rPr lang="ru-RU" dirty="0"/>
              <a:t>Создайте </a:t>
            </a:r>
            <a:r>
              <a:rPr lang="ru-RU" dirty="0" err="1"/>
              <a:t>синквейн</a:t>
            </a:r>
            <a:r>
              <a:rPr lang="ru-RU" dirty="0"/>
              <a:t> по термину </a:t>
            </a:r>
            <a:r>
              <a:rPr lang="ru-RU" b="1" dirty="0"/>
              <a:t>вера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Синквейн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8975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2132856"/>
            <a:ext cx="9036495" cy="460851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Правила составления </a:t>
            </a:r>
            <a:r>
              <a:rPr lang="ru-RU" dirty="0" err="1"/>
              <a:t>денотатного</a:t>
            </a:r>
            <a:r>
              <a:rPr lang="ru-RU" dirty="0"/>
              <a:t> графа:</a:t>
            </a:r>
          </a:p>
          <a:p>
            <a:pPr marL="0" indent="0">
              <a:buNone/>
            </a:pPr>
            <a:r>
              <a:rPr lang="ru-RU" dirty="0"/>
              <a:t>1 этап - выделение ключевого слова или словосочетания, от которого будет составляться </a:t>
            </a:r>
            <a:r>
              <a:rPr lang="ru-RU" dirty="0" err="1"/>
              <a:t>денотатный</a:t>
            </a:r>
            <a:r>
              <a:rPr lang="ru-RU" dirty="0"/>
              <a:t> граф.</a:t>
            </a:r>
          </a:p>
          <a:p>
            <a:pPr marL="0" indent="0">
              <a:buNone/>
            </a:pPr>
            <a:r>
              <a:rPr lang="ru-RU" dirty="0"/>
              <a:t>2 этап – подбор глаголов, которые будут связывать ключевое понятие и его признаки. Рекомендуется использовать следующие группы глаголов:</a:t>
            </a:r>
          </a:p>
          <a:p>
            <a:pPr marL="0" indent="0">
              <a:buNone/>
            </a:pPr>
            <a:r>
              <a:rPr lang="ru-RU" dirty="0"/>
              <a:t>·  глаголы, обозначающие цель — направлять, предполагать, приводить, давать и т. д.;</a:t>
            </a:r>
          </a:p>
          <a:p>
            <a:pPr marL="0" indent="0">
              <a:buNone/>
            </a:pPr>
            <a:r>
              <a:rPr lang="ru-RU" dirty="0"/>
              <a:t>·  глаголы, обозначающие процесс достижения результата — достигать, осуществляться;</a:t>
            </a:r>
          </a:p>
          <a:p>
            <a:pPr marL="0" indent="0">
              <a:buNone/>
            </a:pPr>
            <a:r>
              <a:rPr lang="ru-RU" dirty="0"/>
              <a:t>· глаголы, обозначающие предпосылки достижения результата — основываться, опираться, базироваться;</a:t>
            </a:r>
          </a:p>
          <a:p>
            <a:pPr marL="0" indent="0">
              <a:buNone/>
            </a:pPr>
            <a:r>
              <a:rPr lang="ru-RU" dirty="0"/>
              <a:t>·  глаголы-связки, с помощью которых осуществляется выход на определение значения понятия.</a:t>
            </a:r>
          </a:p>
          <a:p>
            <a:pPr marL="0" indent="0">
              <a:buNone/>
            </a:pPr>
            <a:r>
              <a:rPr lang="ru-RU" dirty="0"/>
              <a:t>3 этап – подобрать существенные признаки ключевого понятия, которые связываются с ним через выбранные глаголы. Для каждого глагола можно найти 1-3 признака.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Денотатный</a:t>
            </a:r>
            <a:r>
              <a:rPr lang="ru-RU" dirty="0" smtClean="0"/>
              <a:t> </a:t>
            </a:r>
            <a:r>
              <a:rPr lang="ru-RU" dirty="0"/>
              <a:t>граф</a:t>
            </a:r>
          </a:p>
        </p:txBody>
      </p:sp>
    </p:spTree>
    <p:extLst>
      <p:ext uri="{BB962C8B-B14F-4D97-AF65-F5344CB8AC3E}">
        <p14:creationId xmlns:p14="http://schemas.microsoft.com/office/powerpoint/2010/main" val="1411819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Создайте образ </a:t>
            </a:r>
            <a:r>
              <a:rPr lang="ru-RU" dirty="0"/>
              <a:t>понятия </a:t>
            </a:r>
            <a:r>
              <a:rPr lang="ru-RU" b="1" dirty="0" smtClean="0"/>
              <a:t>духовность.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 </a:t>
            </a:r>
            <a:r>
              <a:rPr lang="ru-RU" dirty="0"/>
              <a:t>понятия</a:t>
            </a:r>
          </a:p>
        </p:txBody>
      </p:sp>
    </p:spTree>
    <p:extLst>
      <p:ext uri="{BB962C8B-B14F-4D97-AF65-F5344CB8AC3E}">
        <p14:creationId xmlns:p14="http://schemas.microsoft.com/office/powerpoint/2010/main" val="3598732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2675467"/>
            <a:ext cx="8208911" cy="3450696"/>
          </a:xfrm>
        </p:spPr>
        <p:txBody>
          <a:bodyPr/>
          <a:lstStyle/>
          <a:p>
            <a:r>
              <a:rPr lang="ru-RU" dirty="0"/>
              <a:t>Сформулируйте вопросы, которые помогут нам понять, зачем нужна </a:t>
            </a:r>
            <a:r>
              <a:rPr lang="ru-RU" b="1" dirty="0"/>
              <a:t>любовь</a:t>
            </a:r>
            <a:r>
              <a:rPr lang="ru-RU" dirty="0"/>
              <a:t> в жизни </a:t>
            </a:r>
            <a:r>
              <a:rPr lang="ru-RU" dirty="0" smtClean="0"/>
              <a:t>человека.</a:t>
            </a:r>
          </a:p>
          <a:p>
            <a:r>
              <a:rPr lang="ru-RU" dirty="0"/>
              <a:t>Сформулируйте вопросы, которые помогут нам понять, что такое </a:t>
            </a:r>
            <a:r>
              <a:rPr lang="ru-RU" b="1" dirty="0"/>
              <a:t>характер</a:t>
            </a:r>
            <a:r>
              <a:rPr lang="ru-RU" dirty="0" smtClean="0"/>
              <a:t>.</a:t>
            </a:r>
          </a:p>
          <a:p>
            <a:r>
              <a:rPr lang="ru-RU" dirty="0"/>
              <a:t>Сформулируй вопросы, которые помогут нам составить представление о том, какой он, </a:t>
            </a:r>
            <a:r>
              <a:rPr lang="ru-RU" b="1" dirty="0"/>
              <a:t>поступок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Вопросы</a:t>
            </a:r>
            <a:r>
              <a:rPr lang="ru-RU" sz="3600" dirty="0"/>
              <a:t>, как прием, стимулирующий мышление и воображение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39408939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Обучение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«Ёлочка</a:t>
            </a:r>
            <a:r>
              <a:rPr lang="ru-RU" dirty="0"/>
              <a:t>» ассоциаций</a:t>
            </a:r>
          </a:p>
        </p:txBody>
      </p:sp>
    </p:spTree>
    <p:extLst>
      <p:ext uri="{BB962C8B-B14F-4D97-AF65-F5344CB8AC3E}">
        <p14:creationId xmlns:p14="http://schemas.microsoft.com/office/powerpoint/2010/main" val="2101365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523" y="23982"/>
            <a:ext cx="6284821" cy="6834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51630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Обучение 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	В школе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	Уроки          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	Примеры      Математика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	Перемена     Указка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	                      Ручка              Письмо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                                                      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  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Парта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                                                       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 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Тетрадь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«Ёлочка</a:t>
            </a:r>
            <a:r>
              <a:rPr lang="ru-RU" dirty="0"/>
              <a:t>» ассоциаций</a:t>
            </a:r>
          </a:p>
        </p:txBody>
      </p:sp>
    </p:spTree>
    <p:extLst>
      <p:ext uri="{BB962C8B-B14F-4D97-AF65-F5344CB8AC3E}">
        <p14:creationId xmlns:p14="http://schemas.microsoft.com/office/powerpoint/2010/main" val="5775654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0950858"/>
              </p:ext>
            </p:extLst>
          </p:nvPr>
        </p:nvGraphicFramePr>
        <p:xfrm>
          <a:off x="539552" y="4725144"/>
          <a:ext cx="7848873" cy="1296144"/>
        </p:xfrm>
        <a:graphic>
          <a:graphicData uri="http://schemas.openxmlformats.org/drawingml/2006/table">
            <a:tbl>
              <a:tblPr/>
              <a:tblGrid>
                <a:gridCol w="2616011"/>
                <a:gridCol w="2616011"/>
                <a:gridCol w="2616851"/>
              </a:tblGrid>
              <a:tr h="648072"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Завышенная</a:t>
                      </a:r>
                      <a:endParaRPr lang="ru-RU" sz="20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Правильная</a:t>
                      </a:r>
                      <a:endParaRPr lang="ru-RU" sz="20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Заниженная</a:t>
                      </a:r>
                      <a:endParaRPr lang="ru-RU" sz="20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Примеры заданий, используемых на уроках литературы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23528" y="2430760"/>
            <a:ext cx="8568952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Самооценка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Задание. Распределите героев по графам таблицы и объясните, чем опасна необъективная самооценка и к чему она может привести.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А.А.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Башмачкин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А.А.Чадский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Макар Девушкин,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П.И.Чичиков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князь Игорь Святославович, Стародум.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905955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3974832"/>
              </p:ext>
            </p:extLst>
          </p:nvPr>
        </p:nvGraphicFramePr>
        <p:xfrm>
          <a:off x="899592" y="3404032"/>
          <a:ext cx="7409323" cy="3223260"/>
        </p:xfrm>
        <a:graphic>
          <a:graphicData uri="http://schemas.openxmlformats.org/drawingml/2006/table">
            <a:tbl>
              <a:tblPr/>
              <a:tblGrid>
                <a:gridCol w="554412"/>
                <a:gridCol w="6854911"/>
              </a:tblGrid>
              <a:tr h="340360">
                <a:tc>
                  <a:txBody>
                    <a:bodyPr/>
                    <a:lstStyle/>
                    <a:p>
                      <a:pPr marL="228600" lvl="0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17" marR="29517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Вставай не позднее 8 часов утра. Планируй весь свой день.</a:t>
                      </a:r>
                      <a:endParaRPr lang="ru-RU" sz="20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17" marR="29517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17" marR="29517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17" marR="29517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17" marR="29517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17" marR="29517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17" marR="29517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17" marR="29517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17" marR="29517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17" marR="29517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40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6.</a:t>
                      </a: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17" marR="29517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Каждый вечер перед сном анализируй, что хорошего ты сделал, нового узнал, над чем еще следует поработать.</a:t>
                      </a:r>
                      <a:endParaRPr lang="ru-RU" sz="20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17" marR="29517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84208" y="1556792"/>
            <a:ext cx="8568952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Самовоспитание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Задание. Вы знаете, что мама Митрофанушки, госпожа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Простакова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не занималась его воспитанием, а только баловала своего сына. Помогите юноше советами по самовоспитанию, заполнив графы в таблице.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/>
              <a:t>Примеры заданий, используемых на уроках литературы</a:t>
            </a:r>
          </a:p>
        </p:txBody>
      </p:sp>
    </p:spTree>
    <p:extLst>
      <p:ext uri="{BB962C8B-B14F-4D97-AF65-F5344CB8AC3E}">
        <p14:creationId xmlns:p14="http://schemas.microsoft.com/office/powerpoint/2010/main" val="11168971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132856"/>
            <a:ext cx="8640959" cy="460851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1.	Объясните разницу между понятиями обучение и учение, оптимизм и пессимизм, субъективность и объективность.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2.	Сформулируйте значение понятий.</a:t>
            </a:r>
          </a:p>
          <a:p>
            <a:pPr marL="0" indent="0">
              <a:buNone/>
            </a:pPr>
            <a:r>
              <a:rPr lang="ru-RU" dirty="0"/>
              <a:t>Личность, доброта, любовь, ответственность, индивидуальные черты, воля, дружба.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3.	Подберите антоним и синоним к понятию.</a:t>
            </a:r>
          </a:p>
          <a:p>
            <a:pPr marL="0" indent="0">
              <a:buNone/>
            </a:pPr>
            <a:r>
              <a:rPr lang="ru-RU" dirty="0"/>
              <a:t>Понятие	</a:t>
            </a:r>
            <a:r>
              <a:rPr lang="ru-RU" dirty="0" smtClean="0"/>
              <a:t>           Антоним</a:t>
            </a:r>
            <a:r>
              <a:rPr lang="ru-RU" dirty="0"/>
              <a:t>	</a:t>
            </a:r>
            <a:r>
              <a:rPr lang="ru-RU" dirty="0" smtClean="0"/>
              <a:t>                Синоним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Друг	</a:t>
            </a:r>
            <a:r>
              <a:rPr lang="ru-RU" dirty="0" smtClean="0"/>
              <a:t>                            Враг                            </a:t>
            </a:r>
            <a:r>
              <a:rPr lang="ru-RU" dirty="0"/>
              <a:t>	Товарищ</a:t>
            </a:r>
          </a:p>
          <a:p>
            <a:pPr marL="0" indent="0">
              <a:buNone/>
            </a:pPr>
            <a:r>
              <a:rPr lang="ru-RU" dirty="0"/>
              <a:t>Герой		</a:t>
            </a:r>
          </a:p>
          <a:p>
            <a:pPr marL="0" indent="0">
              <a:buNone/>
            </a:pPr>
            <a:r>
              <a:rPr lang="ru-RU" dirty="0"/>
              <a:t>Спортсмен		</a:t>
            </a:r>
          </a:p>
          <a:p>
            <a:pPr marL="0" indent="0">
              <a:buNone/>
            </a:pPr>
            <a:r>
              <a:rPr lang="ru-RU" dirty="0"/>
              <a:t>Прогресс		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4.	Составьте словарь терминов по теме «Здоровый образ жизни».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Примеры заданий, используемых на уроках русского языка</a:t>
            </a:r>
          </a:p>
        </p:txBody>
      </p:sp>
    </p:spTree>
    <p:extLst>
      <p:ext uri="{BB962C8B-B14F-4D97-AF65-F5344CB8AC3E}">
        <p14:creationId xmlns:p14="http://schemas.microsoft.com/office/powerpoint/2010/main" val="7897013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523" y="23982"/>
            <a:ext cx="6284821" cy="6834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633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9363906"/>
              </p:ext>
            </p:extLst>
          </p:nvPr>
        </p:nvGraphicFramePr>
        <p:xfrm>
          <a:off x="251519" y="2276872"/>
          <a:ext cx="8784978" cy="4468670"/>
        </p:xfrm>
        <a:graphic>
          <a:graphicData uri="http://schemas.openxmlformats.org/drawingml/2006/table">
            <a:tbl>
              <a:tblPr firstRow="1" firstCol="1" bandRow="1"/>
              <a:tblGrid>
                <a:gridCol w="2927104"/>
                <a:gridCol w="2928937"/>
                <a:gridCol w="2928937"/>
              </a:tblGrid>
              <a:tr h="4140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Понятие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Родовой признак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Видовые признаки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03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Доброта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заключающееся в отзывчивости, в душевном и теплом отношении к людям, в отсутствии злобы и неприязни.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38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Трудолюбие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черта характера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22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право и обязанность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отвечать за свои поступки и действия, взятые на себя обязательства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Заполни </a:t>
            </a:r>
            <a:r>
              <a:rPr lang="ru-RU" dirty="0"/>
              <a:t>пустые ячейки в таблице</a:t>
            </a:r>
          </a:p>
        </p:txBody>
      </p:sp>
    </p:spTree>
    <p:extLst>
      <p:ext uri="{BB962C8B-B14F-4D97-AF65-F5344CB8AC3E}">
        <p14:creationId xmlns:p14="http://schemas.microsoft.com/office/powerpoint/2010/main" val="302286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8924062"/>
              </p:ext>
            </p:extLst>
          </p:nvPr>
        </p:nvGraphicFramePr>
        <p:xfrm>
          <a:off x="-24796" y="1844824"/>
          <a:ext cx="9144000" cy="4782457"/>
        </p:xfrm>
        <a:graphic>
          <a:graphicData uri="http://schemas.openxmlformats.org/drawingml/2006/table">
            <a:tbl>
              <a:tblPr firstRow="1" firstCol="1" bandRow="1"/>
              <a:tblGrid>
                <a:gridCol w="2350923"/>
                <a:gridCol w="2452914"/>
                <a:gridCol w="4340163"/>
              </a:tblGrid>
              <a:tr h="2600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Понятие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2" marR="6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Родовой признак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2" marR="6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Видовые признаки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2" marR="6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01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Умственные способности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2" marR="6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свойство личности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2" marR="6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определяющие скорость восприятия, усваивания новой информации и навыков.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2" marR="6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01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Самостоятельность  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2" marR="6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это психологические качества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2" marR="6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 внутренним планом собственной психической жизни, позволяющее фиксировать ее проявления (переживания, мысли, чувства и др.).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2" marR="6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02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Самонаблюдение 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2" marR="6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наблюдение человека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2" marR="6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появляющееся в инициативности, критичности, адекватной самооценке и чувстве личной ответственности за свою деятельность и поведение.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2" marR="6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Соедините </a:t>
            </a:r>
            <a:r>
              <a:rPr lang="ru-RU" dirty="0"/>
              <a:t>термин с его родовым и видовыми признаками</a:t>
            </a:r>
          </a:p>
        </p:txBody>
      </p:sp>
    </p:spTree>
    <p:extLst>
      <p:ext uri="{BB962C8B-B14F-4D97-AF65-F5344CB8AC3E}">
        <p14:creationId xmlns:p14="http://schemas.microsoft.com/office/powerpoint/2010/main" val="1663697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/>
                <a:ea typeface="Calibri"/>
              </a:rPr>
              <a:t>«Я-концепция», самооценка, самоопределение, лень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«Четвертый </a:t>
            </a:r>
            <a:r>
              <a:rPr lang="ru-RU" sz="2800" dirty="0"/>
              <a:t>лишний» (исключить одно слово из четырех, самостоятельно определив основание, по которому объединены остальные три)</a:t>
            </a:r>
          </a:p>
        </p:txBody>
      </p:sp>
    </p:spTree>
    <p:extLst>
      <p:ext uri="{BB962C8B-B14F-4D97-AF65-F5344CB8AC3E}">
        <p14:creationId xmlns:p14="http://schemas.microsoft.com/office/powerpoint/2010/main" val="679093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Индивид, личность…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«Продолжи </a:t>
            </a:r>
            <a:r>
              <a:rPr lang="ru-RU" sz="2800" dirty="0"/>
              <a:t>ряд» (написаны два-три слова, ученик угадывает принцип (основание), по которому они подобраны) </a:t>
            </a:r>
          </a:p>
        </p:txBody>
      </p:sp>
    </p:spTree>
    <p:extLst>
      <p:ext uri="{BB962C8B-B14F-4D97-AF65-F5344CB8AC3E}">
        <p14:creationId xmlns:p14="http://schemas.microsoft.com/office/powerpoint/2010/main" val="3196225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Составьте рассказ, используя следующие понятия: профессия, специальность, должность, уровень притязаний.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С </a:t>
            </a:r>
            <a:r>
              <a:rPr lang="ru-RU" sz="2800" dirty="0"/>
              <a:t>проверяемым термином надо составить предложение (или – с определенным количеством терминов составить рассказ)</a:t>
            </a:r>
          </a:p>
        </p:txBody>
      </p:sp>
    </p:spTree>
    <p:extLst>
      <p:ext uri="{BB962C8B-B14F-4D97-AF65-F5344CB8AC3E}">
        <p14:creationId xmlns:p14="http://schemas.microsoft.com/office/powerpoint/2010/main" val="2590510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2132856"/>
            <a:ext cx="9143999" cy="4725144"/>
          </a:xfrm>
        </p:spPr>
        <p:txBody>
          <a:bodyPr>
            <a:normAutofit fontScale="85000" lnSpcReduction="10000"/>
          </a:bodyPr>
          <a:lstStyle/>
          <a:p>
            <a:pPr indent="22860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«Физические способности необходимы представителям многих профессий. Учителя, врачи, юристы, психологи, инженеры, экономисты, программисты должны быть сильными, выносливыми и ловкими. Высокий уровень физического развития необходим и тем, кто выбрал профессии, связанные с военной службой, охраной, спортом, пожарными, водолазными и аварийно-спасательными работами. 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indent="22860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Высокий уровень общего умственного, или интеллектуального развития является условием успешной работы сотрудника правоохранительных органов, официанта, массажиста, тренера и т.п. Уровень умственного развития, определяется как природными задатками и наследственностью человека, так и его жизненным опытом, образованием, воспитанием и чертами характера. Тип мышления – это индивидуальный способ преобразования информации. Зная свой тип мышления, можно прогнозировать успешность в определенных видах профессиональной деятельности».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338328"/>
            <a:ext cx="8712968" cy="1252728"/>
          </a:xfrm>
        </p:spPr>
        <p:txBody>
          <a:bodyPr>
            <a:noAutofit/>
          </a:bodyPr>
          <a:lstStyle/>
          <a:p>
            <a:r>
              <a:rPr lang="ru-RU" sz="2800" dirty="0" smtClean="0"/>
              <a:t>Среди </a:t>
            </a:r>
            <a:r>
              <a:rPr lang="ru-RU" sz="2800" dirty="0"/>
              <a:t>предложенных фраз с проверяемыми терминами ученик должен найти неверные, зачеркнуть их, либо маркировать разными цветами</a:t>
            </a:r>
          </a:p>
        </p:txBody>
      </p:sp>
    </p:spTree>
    <p:extLst>
      <p:ext uri="{BB962C8B-B14F-4D97-AF65-F5344CB8AC3E}">
        <p14:creationId xmlns:p14="http://schemas.microsoft.com/office/powerpoint/2010/main" val="1564655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Самостоятельное </a:t>
            </a:r>
            <a:r>
              <a:rPr lang="ru-RU" dirty="0"/>
              <a:t>составление кроссворда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467635"/>
              </p:ext>
            </p:extLst>
          </p:nvPr>
        </p:nvGraphicFramePr>
        <p:xfrm>
          <a:off x="871538" y="2708919"/>
          <a:ext cx="7408864" cy="333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054"/>
                <a:gridCol w="463054"/>
                <a:gridCol w="463054"/>
                <a:gridCol w="463054"/>
                <a:gridCol w="463054"/>
                <a:gridCol w="463054"/>
                <a:gridCol w="463054"/>
                <a:gridCol w="463054"/>
                <a:gridCol w="463054"/>
                <a:gridCol w="463054"/>
                <a:gridCol w="463054"/>
                <a:gridCol w="463054"/>
                <a:gridCol w="463054"/>
                <a:gridCol w="463054"/>
                <a:gridCol w="463054"/>
                <a:gridCol w="463054"/>
              </a:tblGrid>
              <a:tr h="33685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42528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100</TotalTime>
  <Words>1038</Words>
  <Application>Microsoft Office PowerPoint</Application>
  <PresentationFormat>Экран (4:3)</PresentationFormat>
  <Paragraphs>126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Волна</vt:lpstr>
      <vt:lpstr>Работа с терминами курса «Найди себя»  на классных часах и  учебных предметах </vt:lpstr>
      <vt:lpstr>Презентация PowerPoint</vt:lpstr>
      <vt:lpstr>Заполни пустые ячейки в таблице</vt:lpstr>
      <vt:lpstr>Соедините термин с его родовым и видовыми признаками</vt:lpstr>
      <vt:lpstr>«Четвертый лишний» (исключить одно слово из четырех, самостоятельно определив основание, по которому объединены остальные три)</vt:lpstr>
      <vt:lpstr>«Продолжи ряд» (написаны два-три слова, ученик угадывает принцип (основание), по которому они подобраны) </vt:lpstr>
      <vt:lpstr>С проверяемым термином надо составить предложение (или – с определенным количеством терминов составить рассказ)</vt:lpstr>
      <vt:lpstr>Среди предложенных фраз с проверяемыми терминами ученик должен найти неверные, зачеркнуть их, либо маркировать разными цветами</vt:lpstr>
      <vt:lpstr>Самостоятельное составление кроссворда</vt:lpstr>
      <vt:lpstr>Самостоятельное составление кроссворда</vt:lpstr>
      <vt:lpstr>Дается текст с пропусками терминов, под ним - список понятий, их надо вставить в нужное место текста</vt:lpstr>
      <vt:lpstr>Установление иерархии: среди предложенных слов ученик должен отобрать указанное учителем число наиболее важных в данной теме, и объяснить свой выбор</vt:lpstr>
      <vt:lpstr>Распределение: дается список понятий,  надо распределить их по группам слов</vt:lpstr>
      <vt:lpstr>Кластер </vt:lpstr>
      <vt:lpstr>Синквейн</vt:lpstr>
      <vt:lpstr>Денотатный граф</vt:lpstr>
      <vt:lpstr>Образ понятия</vt:lpstr>
      <vt:lpstr>Вопросы, как прием, стимулирующий мышление и воображение</vt:lpstr>
      <vt:lpstr>«Ёлочка» ассоциаций</vt:lpstr>
      <vt:lpstr>«Ёлочка» ассоциаций</vt:lpstr>
      <vt:lpstr>Примеры заданий, используемых на уроках литературы</vt:lpstr>
      <vt:lpstr>Примеры заданий, используемых на уроках литературы</vt:lpstr>
      <vt:lpstr>Примеры заданий, используемых на уроках русского языка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с терминами курса «Найди себя»  на классных часах и  учебных предметах</dc:title>
  <dc:creator>Светлана</dc:creator>
  <cp:lastModifiedBy>Светлана</cp:lastModifiedBy>
  <cp:revision>9</cp:revision>
  <dcterms:created xsi:type="dcterms:W3CDTF">2018-02-18T15:15:33Z</dcterms:created>
  <dcterms:modified xsi:type="dcterms:W3CDTF">2018-02-18T16:55:54Z</dcterms:modified>
</cp:coreProperties>
</file>