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66" r:id="rId3"/>
    <p:sldId id="279" r:id="rId4"/>
    <p:sldId id="280" r:id="rId5"/>
    <p:sldId id="281" r:id="rId6"/>
    <p:sldId id="264" r:id="rId7"/>
    <p:sldId id="282" r:id="rId8"/>
    <p:sldId id="283" r:id="rId9"/>
    <p:sldId id="262" r:id="rId10"/>
    <p:sldId id="284" r:id="rId11"/>
    <p:sldId id="285" r:id="rId12"/>
    <p:sldId id="286" r:id="rId13"/>
    <p:sldId id="287" r:id="rId14"/>
    <p:sldId id="288" r:id="rId15"/>
    <p:sldId id="293" r:id="rId16"/>
    <p:sldId id="289" r:id="rId17"/>
    <p:sldId id="290" r:id="rId18"/>
    <p:sldId id="291" r:id="rId19"/>
    <p:sldId id="274" r:id="rId20"/>
    <p:sldId id="292" r:id="rId21"/>
    <p:sldId id="273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A9AC151-F263-4418-AB63-7704D0C08E0B}" type="datetimeFigureOut">
              <a:rPr lang="ru-RU"/>
              <a:pPr>
                <a:defRPr/>
              </a:pPr>
              <a:t>21.04.2019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38A2B06-DACD-45BE-A706-03C0E7F55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E4ECAD-2CB2-47EF-A1CC-78A1ED1B2EE9}" type="slidenum">
              <a:rPr lang="ru-RU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B40457-B40E-4214-8211-9A1D80351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3D25C-BE64-4796-A82D-EA24F1704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51061-5E6B-41CC-8BA1-8472D692C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80BBA-B291-4A5F-9735-A360B2954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A33F2-10DA-43E3-9BA0-F959A7950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6B9AD9-0E3E-4D76-883C-4F990A6E3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200C2-E9CC-4064-AA2E-CED660FCF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D8DCE3-DC30-4927-8CBD-946B21A0A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95193-CEFA-4BAE-B094-F2609D1FC7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0DFDD8-8A25-46B8-8008-8C28E86C8A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19FB20-D034-4413-AAEA-21DC8C302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55BF69-D473-4052-ADDA-7AF8F4B91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A7A14AA-2DFF-4C8B-BCB1-7030317CAD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2" r:id="rId2"/>
    <p:sldLayoutId id="2147483709" r:id="rId3"/>
    <p:sldLayoutId id="2147483703" r:id="rId4"/>
    <p:sldLayoutId id="2147483710" r:id="rId5"/>
    <p:sldLayoutId id="2147483704" r:id="rId6"/>
    <p:sldLayoutId id="2147483711" r:id="rId7"/>
    <p:sldLayoutId id="2147483712" r:id="rId8"/>
    <p:sldLayoutId id="2147483713" r:id="rId9"/>
    <p:sldLayoutId id="2147483705" r:id="rId10"/>
    <p:sldLayoutId id="2147483706" r:id="rId11"/>
    <p:sldLayoutId id="2147483707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untur@edu.yar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71550" y="1484313"/>
            <a:ext cx="7921625" cy="22320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</a:rPr>
              <a:t>Соблюдение требований безопасности при организации перевозок детских групп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4581525"/>
            <a:ext cx="6696075" cy="1331913"/>
          </a:xfrm>
        </p:spPr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/>
              <a:t>Березина Т.А., руководитель структурного подразделения 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/>
              <a:t>ГОУ ДО ЯО «Центр детского и юношеского туризма и экскурсий»</a:t>
            </a:r>
          </a:p>
        </p:txBody>
      </p:sp>
      <p:pic>
        <p:nvPicPr>
          <p:cNvPr id="8196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88913"/>
            <a:ext cx="15113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214290"/>
            <a:ext cx="7705725" cy="6500858"/>
          </a:xfrm>
        </p:spPr>
        <p:txBody>
          <a:bodyPr/>
          <a:lstStyle/>
          <a:p>
            <a:pPr>
              <a:buNone/>
            </a:pPr>
            <a:r>
              <a:rPr lang="ru-RU" sz="2600" b="1" dirty="0" smtClean="0">
                <a:latin typeface="Arial" charset="0"/>
                <a:cs typeface="Arial" charset="0"/>
              </a:rPr>
              <a:t>2. </a:t>
            </a:r>
            <a:r>
              <a:rPr lang="ru-RU" sz="2600" b="1" u="sng" dirty="0" smtClean="0">
                <a:latin typeface="Arial" charset="0"/>
                <a:cs typeface="Arial" charset="0"/>
              </a:rPr>
              <a:t>Подача уведомлений в подразделение ГИБДД.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Не позднее 2-х дней до начала перевозки;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Подается лично либо по электронной почте;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Можно подавать одно уведомление на несколько перевозок (если они производятся по одному маршруту);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В уведомлении указывается: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Количество детей и сопровождающих;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Дата и место начала и окончания перевозки;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Информация об организаторе перевозки либо фрахтователе и фрахтовщике;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Программа маршрута;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График движения;</a:t>
            </a: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214290"/>
            <a:ext cx="7705725" cy="650085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Расчетное время в пути;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Полная информация об автобусе (марка, модель, </a:t>
            </a:r>
            <a:r>
              <a:rPr lang="ru-RU" sz="2500" dirty="0" err="1" smtClean="0">
                <a:latin typeface="Arial" charset="0"/>
                <a:cs typeface="Arial" charset="0"/>
              </a:rPr>
              <a:t>госномер</a:t>
            </a:r>
            <a:r>
              <a:rPr lang="ru-RU" sz="2500" dirty="0" smtClean="0">
                <a:latin typeface="Arial" charset="0"/>
                <a:cs typeface="Arial" charset="0"/>
              </a:rPr>
              <a:t>, номер диагностической карты и срок её действия, сведения об оснащении </a:t>
            </a:r>
            <a:r>
              <a:rPr lang="ru-RU" sz="2500" dirty="0" err="1" smtClean="0">
                <a:latin typeface="Arial" charset="0"/>
                <a:cs typeface="Arial" charset="0"/>
              </a:rPr>
              <a:t>тахографом</a:t>
            </a:r>
            <a:r>
              <a:rPr lang="ru-RU" sz="2500" dirty="0" smtClean="0">
                <a:latin typeface="Arial" charset="0"/>
                <a:cs typeface="Arial" charset="0"/>
              </a:rPr>
              <a:t> и ГЛОНАСС);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Информация о водителе (водителях);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Информация о лице подавшем уведомление;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Дата подачи уведомления;</a:t>
            </a:r>
          </a:p>
          <a:p>
            <a:pPr>
              <a:buFont typeface="Wingdings" pitchFamily="2" charset="2"/>
              <a:buChar char="v"/>
            </a:pPr>
            <a:r>
              <a:rPr lang="ru-RU" sz="2500" dirty="0" smtClean="0">
                <a:latin typeface="Arial" charset="0"/>
                <a:cs typeface="Arial" charset="0"/>
              </a:rPr>
              <a:t>Уведомление подписывается лицом организующем перевозку.</a:t>
            </a: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214290"/>
            <a:ext cx="7705725" cy="6000792"/>
          </a:xfrm>
        </p:spPr>
        <p:txBody>
          <a:bodyPr/>
          <a:lstStyle/>
          <a:p>
            <a:pPr>
              <a:buNone/>
            </a:pPr>
            <a:r>
              <a:rPr lang="ru-RU" sz="2600" b="1" dirty="0" smtClean="0">
                <a:latin typeface="Arial" charset="0"/>
                <a:cs typeface="Arial" charset="0"/>
              </a:rPr>
              <a:t>3. </a:t>
            </a:r>
            <a:r>
              <a:rPr lang="ru-RU" sz="2600" b="1" u="sng" dirty="0" smtClean="0">
                <a:latin typeface="Arial" charset="0"/>
                <a:cs typeface="Arial" charset="0"/>
              </a:rPr>
              <a:t>Соответствие водителя своду требований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Обязан иметь при себе документы (водительское удостоверение, документы на транспортное средство, путевой лист, страховой полис обязательного страхования гражданской ответственности владельца ТС;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Непрерывный стаж работы водителем с категорией </a:t>
            </a:r>
            <a:r>
              <a:rPr lang="en-US" sz="2500" dirty="0" smtClean="0">
                <a:latin typeface="Arial" charset="0"/>
                <a:cs typeface="Arial" charset="0"/>
              </a:rPr>
              <a:t>D</a:t>
            </a:r>
            <a:r>
              <a:rPr lang="ru-RU" sz="2500" dirty="0" smtClean="0">
                <a:latin typeface="Arial" charset="0"/>
                <a:cs typeface="Arial" charset="0"/>
              </a:rPr>
              <a:t> не менее одного года (из последних 3-х календарных лет) на дату начала поездки;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Водитель не лишался прав в течении последнего года;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Водитель прошел </a:t>
            </a:r>
            <a:r>
              <a:rPr lang="ru-RU" sz="2500" dirty="0" err="1" smtClean="0">
                <a:latin typeface="Arial" charset="0"/>
                <a:cs typeface="Arial" charset="0"/>
              </a:rPr>
              <a:t>предрейсовый</a:t>
            </a:r>
            <a:r>
              <a:rPr lang="ru-RU" sz="2500" dirty="0" smtClean="0">
                <a:latin typeface="Arial" charset="0"/>
                <a:cs typeface="Arial" charset="0"/>
              </a:rPr>
              <a:t> инструктаж по безопасности перевозки и мед. осмотр. </a:t>
            </a: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214290"/>
            <a:ext cx="7705725" cy="6000792"/>
          </a:xfrm>
        </p:spPr>
        <p:txBody>
          <a:bodyPr/>
          <a:lstStyle/>
          <a:p>
            <a:pPr>
              <a:buNone/>
            </a:pPr>
            <a:r>
              <a:rPr lang="ru-RU" sz="2600" b="1" dirty="0" smtClean="0">
                <a:latin typeface="Arial" charset="0"/>
                <a:cs typeface="Arial" charset="0"/>
              </a:rPr>
              <a:t>4. </a:t>
            </a:r>
            <a:r>
              <a:rPr lang="ru-RU" sz="2600" b="1" u="sng" dirty="0" smtClean="0">
                <a:latin typeface="Arial" charset="0"/>
                <a:cs typeface="Arial" charset="0"/>
              </a:rPr>
              <a:t>Требования к сопровождающим.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Назначается руководителем (организатором перевозки) либо фрахтователем;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В обязанности входит контроль за состоянием здоровья, поведения и режима питания детей;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Количество сопровождающих на один автобус назначается из расчета их нахождения у каждой двери;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Один из сопровождающих является ответственным за перевозку;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Если используется 2 и более автобусов, то назначается старший ответственный. </a:t>
            </a: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214290"/>
            <a:ext cx="7705725" cy="6000792"/>
          </a:xfrm>
        </p:spPr>
        <p:txBody>
          <a:bodyPr/>
          <a:lstStyle/>
          <a:p>
            <a:pPr>
              <a:buNone/>
            </a:pPr>
            <a:r>
              <a:rPr lang="ru-RU" sz="2600" b="1" dirty="0" smtClean="0">
                <a:latin typeface="Arial" charset="0"/>
                <a:cs typeface="Arial" charset="0"/>
              </a:rPr>
              <a:t>5. </a:t>
            </a:r>
            <a:r>
              <a:rPr lang="ru-RU" sz="2600" b="1" u="sng" dirty="0" smtClean="0">
                <a:latin typeface="Arial" charset="0"/>
                <a:cs typeface="Arial" charset="0"/>
              </a:rPr>
              <a:t>Сопровождение автобусов.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Автобусы с детьми сопровождаются автомобилями ГИБДД если они передвигаются в колонне из 3-х и более автобусов;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У уполномоченного представителя автоинспекции необходимо взять разрешение на передвижение детей в автобусе;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Заявка на сопровождение подается не менее чем за 10 дней до начала перевозки;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Уведомление подается лично либо по электронной почте;</a:t>
            </a:r>
          </a:p>
          <a:p>
            <a:pPr>
              <a:buNone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214290"/>
            <a:ext cx="7705725" cy="6000792"/>
          </a:xfrm>
        </p:spPr>
        <p:txBody>
          <a:bodyPr/>
          <a:lstStyle/>
          <a:p>
            <a:pPr>
              <a:buNone/>
            </a:pPr>
            <a:r>
              <a:rPr lang="ru-RU" sz="2600" b="1" dirty="0" smtClean="0">
                <a:latin typeface="Arial" charset="0"/>
                <a:cs typeface="Arial" charset="0"/>
              </a:rPr>
              <a:t>6. Условия перевозки в ночное время (с 23.00 до 06.00 часов)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Допускается только перевозка группы детей к ж.д. вокзалам, аэропортам и от них, завершение перевозки при незапланированном отклонении от графика движения, доставка до конечного пункта или до места ночлега;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Расстояние перевозки не должно превышать 100 км.</a:t>
            </a:r>
          </a:p>
          <a:p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ru-RU" sz="2500" b="1" dirty="0" smtClean="0">
                <a:latin typeface="Arial" charset="0"/>
                <a:cs typeface="Arial" charset="0"/>
              </a:rPr>
              <a:t>7. Сопровождение </a:t>
            </a:r>
            <a:r>
              <a:rPr lang="ru-RU" sz="2500" b="1" dirty="0" smtClean="0">
                <a:latin typeface="Arial" charset="0"/>
                <a:cs typeface="Arial" charset="0"/>
              </a:rPr>
              <a:t>медицинским работником</a:t>
            </a:r>
          </a:p>
          <a:p>
            <a:r>
              <a:rPr lang="ru-RU" sz="2800" dirty="0" smtClean="0">
                <a:latin typeface="Arial" charset="0"/>
                <a:cs typeface="Arial" charset="0"/>
              </a:rPr>
              <a:t> </a:t>
            </a:r>
            <a:r>
              <a:rPr lang="ru-RU" sz="2500" dirty="0" smtClean="0">
                <a:latin typeface="Arial" charset="0"/>
                <a:cs typeface="Arial" charset="0"/>
              </a:rPr>
              <a:t>При перевозке в междугородном сообщении в течении более 12 часов.</a:t>
            </a:r>
          </a:p>
          <a:p>
            <a:pPr>
              <a:buNone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142852"/>
            <a:ext cx="7705725" cy="6572296"/>
          </a:xfrm>
        </p:spPr>
        <p:txBody>
          <a:bodyPr/>
          <a:lstStyle/>
          <a:p>
            <a:pPr algn="ctr">
              <a:buNone/>
            </a:pPr>
            <a:r>
              <a:rPr lang="ru-RU" sz="2600" b="1" dirty="0" smtClean="0">
                <a:latin typeface="Arial" charset="0"/>
                <a:cs typeface="Arial" charset="0"/>
              </a:rPr>
              <a:t>Несколько важных моментов.</a:t>
            </a:r>
            <a:endParaRPr lang="ru-RU" sz="2600" b="1" u="sng" dirty="0" smtClean="0">
              <a:latin typeface="Arial" charset="0"/>
              <a:cs typeface="Arial" charset="0"/>
            </a:endParaRPr>
          </a:p>
          <a:p>
            <a:r>
              <a:rPr lang="ru-RU" sz="2500" dirty="0" smtClean="0">
                <a:latin typeface="Arial" charset="0"/>
                <a:cs typeface="Arial" charset="0"/>
              </a:rPr>
              <a:t>В автобус допускаются дети, которые внесены в список;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Перевозка детей возрастом до 7 лет не должна быть более 4-х часов;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При нахождении детей в пути более 3-х часов необходимо обеспечить их сухим пайком и </a:t>
            </a:r>
            <a:r>
              <a:rPr lang="ru-RU" sz="2500" dirty="0" err="1" smtClean="0">
                <a:latin typeface="Arial" charset="0"/>
                <a:cs typeface="Arial" charset="0"/>
              </a:rPr>
              <a:t>бутилированной</a:t>
            </a:r>
            <a:r>
              <a:rPr lang="ru-RU" sz="2500" dirty="0" smtClean="0">
                <a:latin typeface="Arial" charset="0"/>
                <a:cs typeface="Arial" charset="0"/>
              </a:rPr>
              <a:t> водой;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При изменении времени отправления ответственный за перевозку должен оповестить об этом родителей, сопровождающих, мед. работника и соответствующее подразделение ГИБДД;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Нумерация автобусов передается фрахтователю не позднее дня, предшествующего дате поездки;</a:t>
            </a:r>
          </a:p>
          <a:p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ru-RU" sz="2500" dirty="0" smtClean="0">
                <a:latin typeface="Arial" charset="0"/>
                <a:cs typeface="Arial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214290"/>
            <a:ext cx="7705725" cy="6357982"/>
          </a:xfrm>
        </p:spPr>
        <p:txBody>
          <a:bodyPr/>
          <a:lstStyle/>
          <a:p>
            <a:r>
              <a:rPr lang="ru-RU" sz="2500" dirty="0" smtClean="0">
                <a:latin typeface="Arial" charset="0"/>
                <a:cs typeface="Arial" charset="0"/>
              </a:rPr>
              <a:t>Медицинский работник и старший ответственный за перевозку должны находиться в автобусе замыкающем колонну;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Запрещено допускать в автобус и перевозить в нем лиц, не включенных в списки;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Работники, осуществляющие экскурсионное обслуживание, должны иметь соответствующий документ.</a:t>
            </a:r>
          </a:p>
          <a:p>
            <a:pPr algn="ctr">
              <a:buNone/>
            </a:pPr>
            <a:r>
              <a:rPr lang="ru-RU" sz="2500" dirty="0" smtClean="0">
                <a:latin typeface="Arial" charset="0"/>
                <a:cs typeface="Arial" charset="0"/>
              </a:rPr>
              <a:t> </a:t>
            </a:r>
            <a:r>
              <a:rPr lang="ru-RU" sz="2500" b="1" dirty="0" smtClean="0">
                <a:latin typeface="Arial" charset="0"/>
                <a:cs typeface="Arial" charset="0"/>
              </a:rPr>
              <a:t>Сколько раз надо останавливаться при перевозке детей автобусом</a:t>
            </a:r>
          </a:p>
          <a:p>
            <a:pPr>
              <a:buNone/>
            </a:pPr>
            <a:r>
              <a:rPr lang="ru-RU" sz="2500" dirty="0" smtClean="0">
                <a:latin typeface="Arial" charset="0"/>
                <a:cs typeface="Arial" charset="0"/>
              </a:rPr>
              <a:t>Согласно Правилам детских перевозок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Одна остановка через каждые 4 часа на 20 минут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При ночных перевозках остановок быть не должно;</a:t>
            </a:r>
          </a:p>
          <a:p>
            <a:pPr>
              <a:buNone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214290"/>
            <a:ext cx="7705725" cy="6357982"/>
          </a:xfrm>
        </p:spPr>
        <p:txBody>
          <a:bodyPr/>
          <a:lstStyle/>
          <a:p>
            <a:pPr algn="ctr">
              <a:buNone/>
            </a:pPr>
            <a:r>
              <a:rPr lang="ru-RU" sz="2500" b="1" dirty="0" smtClean="0">
                <a:latin typeface="Arial" charset="0"/>
                <a:cs typeface="Arial" charset="0"/>
              </a:rPr>
              <a:t>Устоявшиеся негласные правила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Остановки каждые час – полтора часа во время городской поездки (для детей от 12 лет);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Остановки каждые 30 – 45 минут для детей до12 лет;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При междугородной поездке остановки делаются через каждые 2,5 часа на 10-20 минут.</a:t>
            </a:r>
          </a:p>
          <a:p>
            <a:pPr>
              <a:buNone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v"/>
            </a:pPr>
            <a:endParaRPr lang="ru-RU" sz="25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258888" y="188913"/>
            <a:ext cx="7705725" cy="5954731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600" b="1" dirty="0" smtClean="0">
                <a:latin typeface="Arial" charset="0"/>
                <a:cs typeface="Arial" charset="0"/>
              </a:rPr>
              <a:t>Федеральный закон «О внесении изменений в Кодекс РФ об административных правонарушениях в части … Правил обеспечения безопасности перевозок пассажиров…» </a:t>
            </a:r>
            <a:r>
              <a:rPr lang="ru-RU" sz="2600" dirty="0" smtClean="0"/>
              <a:t>Принят 22.04.2016 г.</a:t>
            </a:r>
          </a:p>
          <a:p>
            <a:r>
              <a:rPr lang="ru-RU" sz="2400" dirty="0" smtClean="0"/>
              <a:t>За нарушение требований по обеспечению безопасности перевозок: штраф на водителя – 2500 руб., на должностное лицо – 20 000 руб., на юридическое лицо – 100 000 руб.;</a:t>
            </a:r>
          </a:p>
          <a:p>
            <a:r>
              <a:rPr lang="ru-RU" sz="2400" dirty="0" smtClean="0"/>
              <a:t>За допуск водителя к работе без соответствующих инструктажей: штраф на должностное лицо – 10 000 руб., на юридическое лицо – 30 000 руб.;</a:t>
            </a:r>
          </a:p>
          <a:p>
            <a:r>
              <a:rPr lang="ru-RU" sz="2400" dirty="0" smtClean="0"/>
              <a:t>За нарушение правил безопасности перевозок: штраф на водителя – 1500 руб., на должностное лицо – 10 000 руб., на юридическое лицо – 25 000 руб.</a:t>
            </a:r>
          </a:p>
          <a:p>
            <a:pPr>
              <a:buFont typeface="Wingdings 2" pitchFamily="18" charset="2"/>
              <a:buNone/>
            </a:pPr>
            <a:endParaRPr lang="ru-RU" b="1" dirty="0" smtClean="0">
              <a:latin typeface="Arial" charset="0"/>
              <a:cs typeface="Arial" charset="0"/>
            </a:endParaRPr>
          </a:p>
        </p:txBody>
      </p:sp>
      <p:pic>
        <p:nvPicPr>
          <p:cNvPr id="32771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260350"/>
            <a:ext cx="6994525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Нормативные документы о перевозке автомобильным транспортом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14414" y="1500174"/>
            <a:ext cx="7707343" cy="4572032"/>
          </a:xfrm>
        </p:spPr>
        <p:txBody>
          <a:bodyPr/>
          <a:lstStyle/>
          <a:p>
            <a:pPr lvl="0"/>
            <a:r>
              <a:rPr lang="ru-RU" sz="2600" dirty="0" smtClean="0"/>
              <a:t>Правила дорожного движения;</a:t>
            </a:r>
          </a:p>
          <a:p>
            <a:pPr lvl="0"/>
            <a:r>
              <a:rPr lang="ru-RU" sz="2600" dirty="0" smtClean="0"/>
              <a:t>Постановление правительства РФ от 17 декабря 2013 г. № 1177 «Об утверждении Правил организованной перевозки группы детей автобусами» с изменениями и дополнениями. Последние изменения и дополнения внесены 8 августа 2018 года;</a:t>
            </a:r>
          </a:p>
          <a:p>
            <a:pPr lvl="0"/>
            <a:r>
              <a:rPr lang="ru-RU" sz="2600" dirty="0" smtClean="0"/>
              <a:t>Постановление Правительства РФ от 23.12.2017 г. № 1621 «О внесении изменений в некоторые акты Правительства РФ»;</a:t>
            </a:r>
          </a:p>
          <a:p>
            <a:pPr lvl="0"/>
            <a:endParaRPr lang="ru-RU" sz="2600" dirty="0"/>
          </a:p>
        </p:txBody>
      </p:sp>
      <p:pic>
        <p:nvPicPr>
          <p:cNvPr id="9220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 descr="http://i.ytimg.com/vi/FCzTJHXTw3s/hq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9" y="5286388"/>
            <a:ext cx="242889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258888" y="188913"/>
            <a:ext cx="7705725" cy="6526235"/>
          </a:xfrm>
        </p:spPr>
        <p:txBody>
          <a:bodyPr/>
          <a:lstStyle/>
          <a:p>
            <a:r>
              <a:rPr lang="ru-RU" sz="2400" dirty="0" smtClean="0"/>
              <a:t>За нарушение требований к перевозке детей в ночное время: штраф на водителя – 5000 руб. или лишение прав на 4-6 месяцев, на должностное лицо – 50 000 руб., на юридическое лицо – 200 000 руб. </a:t>
            </a:r>
          </a:p>
          <a:p>
            <a:r>
              <a:rPr lang="ru-RU" sz="2400" dirty="0" smtClean="0"/>
              <a:t>За прочие нарушения правил организованной перевозке детей: на должностное лицо – 25 000 руб., на юридическое лицо – 100 000 руб.</a:t>
            </a:r>
          </a:p>
          <a:p>
            <a:pPr>
              <a:buFont typeface="Wingdings 2" pitchFamily="18" charset="2"/>
              <a:buNone/>
            </a:pPr>
            <a:endParaRPr lang="ru-RU" b="1" dirty="0" smtClean="0">
              <a:latin typeface="Arial" charset="0"/>
              <a:cs typeface="Arial" charset="0"/>
            </a:endParaRPr>
          </a:p>
        </p:txBody>
      </p:sp>
      <p:pic>
        <p:nvPicPr>
          <p:cNvPr id="32771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медведь_пр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428625"/>
            <a:ext cx="1655763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611188" y="2060575"/>
            <a:ext cx="828198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cs typeface="Arial" charset="0"/>
              </a:rPr>
              <a:t>ГОУ ДО ЯО «Центр детского и юношеского туризма и экскурсий»</a:t>
            </a:r>
          </a:p>
          <a:p>
            <a:pPr algn="ctr"/>
            <a:endParaRPr lang="ru-RU" sz="3200">
              <a:cs typeface="Arial" charset="0"/>
            </a:endParaRPr>
          </a:p>
          <a:p>
            <a:pPr algn="ctr"/>
            <a:r>
              <a:rPr lang="ru-RU" sz="3200">
                <a:cs typeface="Arial" charset="0"/>
              </a:rPr>
              <a:t>(4852)24-30-89, 24-07-69</a:t>
            </a:r>
          </a:p>
          <a:p>
            <a:pPr algn="ctr"/>
            <a:r>
              <a:rPr lang="en-US" sz="3200">
                <a:cs typeface="Arial" charset="0"/>
              </a:rPr>
              <a:t>E-mail</a:t>
            </a:r>
            <a:r>
              <a:rPr lang="ru-RU" sz="3200">
                <a:cs typeface="Arial" charset="0"/>
              </a:rPr>
              <a:t>: </a:t>
            </a:r>
            <a:r>
              <a:rPr lang="en-US" sz="3200">
                <a:cs typeface="Arial" charset="0"/>
                <a:hlinkClick r:id="rId4"/>
              </a:rPr>
              <a:t>untur@edu.yar.ru</a:t>
            </a:r>
            <a:endParaRPr lang="ru-RU" sz="3200">
              <a:cs typeface="Arial" charset="0"/>
            </a:endParaRPr>
          </a:p>
          <a:p>
            <a:pPr algn="ctr"/>
            <a:r>
              <a:rPr lang="ru-RU" sz="3200">
                <a:cs typeface="Arial" charset="0"/>
              </a:rPr>
              <a:t>Сайт: </a:t>
            </a:r>
            <a:r>
              <a:rPr lang="en-US" sz="3200">
                <a:cs typeface="Arial" charset="0"/>
              </a:rPr>
              <a:t>http://turist.edu.yar.ru</a:t>
            </a:r>
            <a:endParaRPr lang="ru-RU" sz="3200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413" y="801688"/>
            <a:ext cx="56165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260350"/>
            <a:ext cx="6994525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Нормативные документы о перевозке автомобильным транспортом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1571612"/>
            <a:ext cx="7707343" cy="4286280"/>
          </a:xfrm>
        </p:spPr>
        <p:txBody>
          <a:bodyPr/>
          <a:lstStyle/>
          <a:p>
            <a:pPr lvl="0"/>
            <a:r>
              <a:rPr lang="ru-RU" sz="2600" dirty="0" smtClean="0"/>
              <a:t>Федеральный закон о внесении изменений в кодекс РФ об административных правонарушениях в части установления административной ответственности за нарушение правил обеспечения перевозок пассажиров и грузов автомобильным транспортом…»Принят Государственной Думой 22 апреля 2016 года.</a:t>
            </a:r>
            <a:endParaRPr lang="ru-RU" sz="2600" dirty="0"/>
          </a:p>
        </p:txBody>
      </p:sp>
      <p:pic>
        <p:nvPicPr>
          <p:cNvPr id="9220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 descr="http://i.ytimg.com/vi/FCzTJHXTw3s/hq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4714884"/>
            <a:ext cx="2771775" cy="179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285728"/>
            <a:ext cx="7786742" cy="6429420"/>
          </a:xfrm>
        </p:spPr>
        <p:txBody>
          <a:bodyPr/>
          <a:lstStyle/>
          <a:p>
            <a:pPr>
              <a:buNone/>
            </a:pPr>
            <a:r>
              <a:rPr lang="ru-RU" sz="2600" dirty="0" smtClean="0"/>
              <a:t>    </a:t>
            </a:r>
            <a:r>
              <a:rPr lang="ru-RU" sz="2400" b="1" dirty="0" smtClean="0"/>
              <a:t>Организованная перевозка группы детей </a:t>
            </a:r>
            <a:r>
              <a:rPr lang="ru-RU" sz="2400" dirty="0" smtClean="0"/>
              <a:t>– перевозка в автобусе, не относящемся к маршрутному транспортному средству, группы детей численностью 8 и более человек, осуществляемая без их родителей или законных представителей.</a:t>
            </a:r>
          </a:p>
          <a:p>
            <a:pPr>
              <a:buNone/>
            </a:pPr>
            <a:r>
              <a:rPr lang="ru-RU" sz="2400" b="1" u="sng" dirty="0" smtClean="0"/>
              <a:t>Требования к автобусу:</a:t>
            </a:r>
            <a:endParaRPr lang="ru-RU" sz="2400" dirty="0" smtClean="0"/>
          </a:p>
          <a:p>
            <a:r>
              <a:rPr lang="ru-RU" sz="2400" dirty="0" smtClean="0"/>
              <a:t>Соответствие его техническим требованиям по назначению и конструкции;</a:t>
            </a:r>
          </a:p>
          <a:p>
            <a:r>
              <a:rPr lang="ru-RU" sz="2400" dirty="0" smtClean="0"/>
              <a:t>Зарегистрирован, проведен ТО (обязательно наличие карты диагностики или технического талона), застрахован в рамках ОСАГО ;</a:t>
            </a:r>
          </a:p>
          <a:p>
            <a:r>
              <a:rPr lang="ru-RU" sz="2400" b="1" dirty="0" smtClean="0"/>
              <a:t>Оснащен:</a:t>
            </a:r>
            <a:r>
              <a:rPr lang="ru-RU" sz="2400" dirty="0" smtClean="0"/>
              <a:t> </a:t>
            </a:r>
            <a:r>
              <a:rPr lang="ru-RU" sz="2400" dirty="0" err="1" smtClean="0"/>
              <a:t>тахографом</a:t>
            </a:r>
            <a:r>
              <a:rPr lang="ru-RU" sz="2400" dirty="0" smtClean="0"/>
              <a:t> и ГЛОНАСС или ГЛОНАСС</a:t>
            </a:r>
            <a:r>
              <a:rPr lang="en-US" sz="2400" dirty="0" smtClean="0"/>
              <a:t>/GPS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dirty="0" smtClean="0"/>
              <a:t>      ремнями безопасности;</a:t>
            </a:r>
          </a:p>
          <a:p>
            <a:endParaRPr lang="ru-RU" sz="2400" dirty="0" smtClean="0"/>
          </a:p>
        </p:txBody>
      </p:sp>
      <p:pic>
        <p:nvPicPr>
          <p:cNvPr id="9220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http://i.ytimg.com/vi/FCzTJHXTw3s/hq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5072074"/>
            <a:ext cx="2486023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500042"/>
            <a:ext cx="7786742" cy="6072230"/>
          </a:xfrm>
        </p:spPr>
        <p:txBody>
          <a:bodyPr/>
          <a:lstStyle/>
          <a:p>
            <a:r>
              <a:rPr lang="ru-RU" sz="2600" b="1" dirty="0" smtClean="0"/>
              <a:t>Оборудован: </a:t>
            </a:r>
            <a:r>
              <a:rPr lang="ru-RU" sz="2600" dirty="0" smtClean="0"/>
              <a:t>знаком «Перевозка детей», маячком желтого или оранжевого цвета, № автобуса (при следовании в колонне);</a:t>
            </a:r>
          </a:p>
          <a:p>
            <a:pPr lvl="0"/>
            <a:r>
              <a:rPr lang="ru-RU" sz="2600" b="1" dirty="0" smtClean="0"/>
              <a:t>Укомплектован: </a:t>
            </a:r>
            <a:r>
              <a:rPr lang="ru-RU" sz="2600" dirty="0" smtClean="0"/>
              <a:t>знаком аварийной остановки, медицинской аптечкой, порошковыми или </a:t>
            </a:r>
            <a:r>
              <a:rPr lang="ru-RU" sz="2600" dirty="0" err="1" smtClean="0"/>
              <a:t>хладоновыми</a:t>
            </a:r>
            <a:r>
              <a:rPr lang="ru-RU" sz="2600" dirty="0" smtClean="0"/>
              <a:t> огнетушителями, набором пищевых продуктов (при нахождении детей в пути следования более 3-х часов);</a:t>
            </a:r>
          </a:p>
          <a:p>
            <a:pPr lvl="0"/>
            <a:r>
              <a:rPr lang="ru-RU" sz="2600" dirty="0" smtClean="0"/>
              <a:t>Требование к автобуса в части года выпуска </a:t>
            </a:r>
            <a:r>
              <a:rPr lang="ru-RU" sz="2600" b="1" dirty="0" smtClean="0"/>
              <a:t>не применяется до 30 июня 2020</a:t>
            </a:r>
            <a:r>
              <a:rPr lang="ru-RU" sz="2600" dirty="0" smtClean="0"/>
              <a:t> года</a:t>
            </a:r>
          </a:p>
        </p:txBody>
      </p:sp>
      <p:pic>
        <p:nvPicPr>
          <p:cNvPr id="9220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" descr="http://i.ytimg.com/vi/FCzTJHXTw3s/hq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714884"/>
            <a:ext cx="277177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7"/>
          <p:cNvSpPr>
            <a:spLocks noGrp="1" noChangeArrowheads="1"/>
          </p:cNvSpPr>
          <p:nvPr>
            <p:ph type="title"/>
          </p:nvPr>
        </p:nvSpPr>
        <p:spPr>
          <a:xfrm>
            <a:off x="1835150" y="274638"/>
            <a:ext cx="685165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Правила посадки и высадки пассажиров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214414" y="1268413"/>
            <a:ext cx="7720036" cy="5232421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ru-RU" sz="2600" dirty="0" smtClean="0">
                <a:latin typeface="Arial" charset="0"/>
                <a:cs typeface="Arial" charset="0"/>
              </a:rPr>
              <a:t>Посадка и высадка пассажиров производится только после полной остановки транспортного средства;</a:t>
            </a:r>
          </a:p>
          <a:p>
            <a:pPr>
              <a:lnSpc>
                <a:spcPct val="110000"/>
              </a:lnSpc>
              <a:buNone/>
            </a:pPr>
            <a:r>
              <a:rPr lang="ru-RU" sz="2600" dirty="0" smtClean="0">
                <a:latin typeface="Arial" charset="0"/>
                <a:cs typeface="Arial" charset="0"/>
              </a:rPr>
              <a:t>Обязанности сопровождающих:</a:t>
            </a:r>
          </a:p>
          <a:p>
            <a:pPr>
              <a:lnSpc>
                <a:spcPct val="110000"/>
              </a:lnSpc>
            </a:pPr>
            <a:r>
              <a:rPr lang="ru-RU" sz="2600" dirty="0" smtClean="0">
                <a:latin typeface="Arial" charset="0"/>
                <a:cs typeface="Arial" charset="0"/>
              </a:rPr>
              <a:t>Собрать детей в безопасном месте не менее чем в 15м от места посадки;</a:t>
            </a:r>
          </a:p>
          <a:p>
            <a:pPr>
              <a:lnSpc>
                <a:spcPct val="110000"/>
              </a:lnSpc>
            </a:pPr>
            <a:r>
              <a:rPr lang="ru-RU" sz="2600" dirty="0" smtClean="0">
                <a:latin typeface="Arial" charset="0"/>
                <a:cs typeface="Arial" charset="0"/>
              </a:rPr>
              <a:t>Провести сверку согласно списка;</a:t>
            </a:r>
          </a:p>
          <a:p>
            <a:pPr>
              <a:lnSpc>
                <a:spcPct val="110000"/>
              </a:lnSpc>
            </a:pPr>
            <a:r>
              <a:rPr lang="ru-RU" sz="2600" dirty="0" smtClean="0">
                <a:latin typeface="Arial" charset="0"/>
                <a:cs typeface="Arial" charset="0"/>
              </a:rPr>
              <a:t>Число детей в автобусе не должно превышать число посадочных мест;</a:t>
            </a:r>
          </a:p>
          <a:p>
            <a:pPr>
              <a:lnSpc>
                <a:spcPct val="110000"/>
              </a:lnSpc>
            </a:pPr>
            <a:r>
              <a:rPr lang="ru-RU" sz="2600" dirty="0" smtClean="0">
                <a:latin typeface="Arial" charset="0"/>
                <a:cs typeface="Arial" charset="0"/>
              </a:rPr>
              <a:t>Рассадить детей в соответствии со списком рассадки;</a:t>
            </a:r>
          </a:p>
          <a:p>
            <a:pPr>
              <a:lnSpc>
                <a:spcPct val="110000"/>
              </a:lnSpc>
            </a:pPr>
            <a:endParaRPr lang="ru-RU" sz="26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ru-RU" sz="2400" dirty="0" smtClean="0"/>
          </a:p>
        </p:txBody>
      </p:sp>
      <p:pic>
        <p:nvPicPr>
          <p:cNvPr id="10244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7"/>
          <p:cNvSpPr>
            <a:spLocks noGrp="1" noChangeArrowheads="1"/>
          </p:cNvSpPr>
          <p:nvPr>
            <p:ph type="title"/>
          </p:nvPr>
        </p:nvSpPr>
        <p:spPr>
          <a:xfrm>
            <a:off x="1835150" y="274638"/>
            <a:ext cx="685165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Правила посадки и высадки пассажиров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214414" y="1268413"/>
            <a:ext cx="7720036" cy="544673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Организовать погрузку багажа;</a:t>
            </a: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Провести инструктаж детей о правилах поведения во время остановок и движения, в ЧС и в случае ухудшения </a:t>
            </a:r>
            <a:r>
              <a:rPr lang="ru-RU" sz="2400" dirty="0" err="1" smtClean="0">
                <a:latin typeface="Arial" charset="0"/>
                <a:cs typeface="Arial" charset="0"/>
              </a:rPr>
              <a:t>самочувствия,о</a:t>
            </a:r>
            <a:r>
              <a:rPr lang="ru-RU" sz="2400" dirty="0" smtClean="0">
                <a:latin typeface="Arial" charset="0"/>
                <a:cs typeface="Arial" charset="0"/>
              </a:rPr>
              <a:t> правилах посадки и высадки из автобуса;</a:t>
            </a: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Проинформировать водителя об окончании посадки;</a:t>
            </a: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Во время остановок высадка осуществляется через переднюю дверь;</a:t>
            </a: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Во время стоянки один сопровождающий должен находить спереди автобуса, другой возле задней части автобуса.</a:t>
            </a:r>
          </a:p>
          <a:p>
            <a:pPr>
              <a:lnSpc>
                <a:spcPct val="80000"/>
              </a:lnSpc>
            </a:pPr>
            <a:endParaRPr lang="ru-RU" sz="2400" dirty="0" smtClean="0"/>
          </a:p>
        </p:txBody>
      </p:sp>
      <p:pic>
        <p:nvPicPr>
          <p:cNvPr id="10244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7"/>
          <p:cNvSpPr>
            <a:spLocks noGrp="1" noChangeArrowheads="1"/>
          </p:cNvSpPr>
          <p:nvPr>
            <p:ph type="title"/>
          </p:nvPr>
        </p:nvSpPr>
        <p:spPr>
          <a:xfrm>
            <a:off x="1835150" y="274638"/>
            <a:ext cx="6851650" cy="16541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Постановление Правительства РФ № 1177 от 17.12.2013 г. с изменениями и дополнениями от 08.08.2018 г.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2071678"/>
            <a:ext cx="7720036" cy="4572032"/>
          </a:xfrm>
        </p:spPr>
        <p:txBody>
          <a:bodyPr/>
          <a:lstStyle/>
          <a:p>
            <a:r>
              <a:rPr lang="ru-RU" sz="2400" b="1" u="sng" dirty="0" smtClean="0"/>
              <a:t>Содержит следующие требования:</a:t>
            </a:r>
          </a:p>
          <a:p>
            <a:r>
              <a:rPr lang="ru-RU" sz="2600" dirty="0" smtClean="0"/>
              <a:t> К документации для перевозки;</a:t>
            </a:r>
          </a:p>
          <a:p>
            <a:r>
              <a:rPr lang="ru-RU" sz="2600" dirty="0" smtClean="0"/>
              <a:t>К условиям подачи уведомлений в ГИБДД; </a:t>
            </a:r>
          </a:p>
          <a:p>
            <a:r>
              <a:rPr lang="ru-RU" sz="2600" dirty="0" smtClean="0"/>
              <a:t>К соответствию водителя своду требований;</a:t>
            </a:r>
          </a:p>
          <a:p>
            <a:r>
              <a:rPr lang="ru-RU" sz="2600" dirty="0" smtClean="0"/>
              <a:t> К сопровождающим лицам;</a:t>
            </a:r>
          </a:p>
          <a:p>
            <a:r>
              <a:rPr lang="ru-RU" sz="2600" dirty="0" smtClean="0"/>
              <a:t> К сопровождению автобусов представителями автоинспекции;</a:t>
            </a:r>
          </a:p>
          <a:p>
            <a:r>
              <a:rPr lang="ru-RU" sz="2600" dirty="0" smtClean="0"/>
              <a:t>К перевозке в ночное время (с 23 часов до 6 часов);</a:t>
            </a:r>
          </a:p>
          <a:p>
            <a:r>
              <a:rPr lang="ru-RU" sz="2600" dirty="0" smtClean="0"/>
              <a:t>К сопровождению медицинским работником.</a:t>
            </a:r>
          </a:p>
          <a:p>
            <a:pPr>
              <a:lnSpc>
                <a:spcPct val="80000"/>
              </a:lnSpc>
            </a:pPr>
            <a:endParaRPr lang="ru-RU" sz="2400" dirty="0" smtClean="0"/>
          </a:p>
        </p:txBody>
      </p:sp>
      <p:pic>
        <p:nvPicPr>
          <p:cNvPr id="10244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медведь_п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42976" y="285728"/>
            <a:ext cx="7777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endParaRPr lang="ru-RU" sz="28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214290"/>
            <a:ext cx="7705725" cy="6500858"/>
          </a:xfrm>
        </p:spPr>
        <p:txBody>
          <a:bodyPr/>
          <a:lstStyle/>
          <a:p>
            <a:pPr>
              <a:buNone/>
            </a:pPr>
            <a:r>
              <a:rPr lang="ru-RU" sz="2600" b="1" dirty="0" smtClean="0">
                <a:latin typeface="Arial" charset="0"/>
                <a:cs typeface="Arial" charset="0"/>
              </a:rPr>
              <a:t>1. </a:t>
            </a:r>
            <a:r>
              <a:rPr lang="ru-RU" sz="2600" b="1" u="sng" dirty="0" smtClean="0">
                <a:latin typeface="Arial" charset="0"/>
                <a:cs typeface="Arial" charset="0"/>
              </a:rPr>
              <a:t>Документация для организации безопасной перевозки группы детей.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Договор фрахтования;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Список детей, сопровождающих, экскурсоводов;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Рассадка детей;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Программа маршрута;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Оригинал (копия) уведомления об организованной перевозке;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Оригинал (копия) решения о сопровождении автобусов автомобилями ГИБДД;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Сведения о водителе (водителях);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Список набора пищевых продуктов (сухой паёк, </a:t>
            </a:r>
            <a:r>
              <a:rPr lang="ru-RU" sz="2500" dirty="0" err="1" smtClean="0">
                <a:latin typeface="Arial" charset="0"/>
                <a:cs typeface="Arial" charset="0"/>
              </a:rPr>
              <a:t>бутилированная</a:t>
            </a:r>
            <a:r>
              <a:rPr lang="ru-RU" sz="2500" dirty="0" smtClean="0">
                <a:latin typeface="Arial" charset="0"/>
                <a:cs typeface="Arial" charset="0"/>
              </a:rPr>
              <a:t> вода);</a:t>
            </a:r>
          </a:p>
          <a:p>
            <a:r>
              <a:rPr lang="ru-RU" sz="2500" dirty="0" smtClean="0">
                <a:latin typeface="Arial" charset="0"/>
                <a:cs typeface="Arial" charset="0"/>
              </a:rPr>
              <a:t>Сведения о мед. работнике.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838</TotalTime>
  <Words>1324</Words>
  <Application>Microsoft Office PowerPoint</Application>
  <PresentationFormat>Экран (4:3)</PresentationFormat>
  <Paragraphs>131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Соблюдение требований безопасности при организации перевозок детских групп</vt:lpstr>
      <vt:lpstr>Нормативные документы о перевозке автомобильным транспортом</vt:lpstr>
      <vt:lpstr>Нормативные документы о перевозке автомобильным транспортом</vt:lpstr>
      <vt:lpstr>Слайд 4</vt:lpstr>
      <vt:lpstr>Слайд 5</vt:lpstr>
      <vt:lpstr>Правила посадки и высадки пассажиров</vt:lpstr>
      <vt:lpstr>Правила посадки и высадки пассажиров</vt:lpstr>
      <vt:lpstr>Постановление Правительства РФ № 1177 от 17.12.2013 г. с изменениями и дополнениями от 08.08.2018 г.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деятельности РРЦ «Развитие детского и юношеского туризма» в 2014-2015 учебном году</dc:title>
  <dc:creator>User</dc:creator>
  <cp:lastModifiedBy>User</cp:lastModifiedBy>
  <cp:revision>82</cp:revision>
  <dcterms:created xsi:type="dcterms:W3CDTF">2014-10-07T13:47:32Z</dcterms:created>
  <dcterms:modified xsi:type="dcterms:W3CDTF">2019-04-21T04:24:24Z</dcterms:modified>
</cp:coreProperties>
</file>