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30.05.2019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30.05.2019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30.05.2019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6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30.05.2019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3536" y="260648"/>
            <a:ext cx="9144000" cy="1470025"/>
          </a:xfrm>
        </p:spPr>
        <p:txBody>
          <a:bodyPr>
            <a:normAutofit fontScale="90000"/>
          </a:bodyPr>
          <a:lstStyle/>
          <a:p>
            <a:r>
              <a:rPr lang="ru-RU" sz="3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Государственное учреждение Ярославской области</a:t>
            </a:r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31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Угличский</a:t>
            </a:r>
            <a:r>
              <a:rPr lang="ru-RU" sz="3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детский дом»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-25152" y="6237311"/>
            <a:ext cx="9144000" cy="620897"/>
          </a:xfrm>
        </p:spPr>
        <p:txBody>
          <a:bodyPr/>
          <a:lstStyle/>
          <a:p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2018 год</a:t>
            </a:r>
          </a:p>
          <a:p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8829980"/>
              </p:ext>
            </p:extLst>
          </p:nvPr>
        </p:nvGraphicFramePr>
        <p:xfrm>
          <a:off x="6660232" y="5661248"/>
          <a:ext cx="2339752" cy="105273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39752"/>
              </a:tblGrid>
              <a:tr h="1052736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Составитель: </a:t>
                      </a: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Шурыгина Ольга Ивановна, воспитатель</a:t>
                      </a:r>
                      <a:endParaRPr lang="ru-RU" sz="1600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368183" y="1816727"/>
            <a:ext cx="8352928" cy="2160239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Wave1">
              <a:avLst/>
            </a:prstTxWarp>
            <a:spAutoFit/>
          </a:bodyPr>
          <a:lstStyle/>
          <a:p>
            <a:pPr algn="ctr"/>
            <a:r>
              <a:rPr lang="ru-RU" sz="5400" b="1" dirty="0" smtClean="0">
                <a:ln w="18000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Кулинарная студия</a:t>
            </a:r>
            <a:endParaRPr lang="ru-RU" sz="5400" b="1" dirty="0">
              <a:ln w="18000">
                <a:solidFill>
                  <a:schemeClr val="tx1"/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ÐÐ¾ÑÐ¾Ð¶ÐµÐµ Ð¸Ð·Ð¾Ð±ÑÐ°Ð¶ÐµÐ½Ð¸Ðµ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005064"/>
            <a:ext cx="2602260" cy="26022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57604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868958"/>
          </a:xfrm>
        </p:spPr>
        <p:txBody>
          <a:bodyPr>
            <a:prstTxWarp prst="textPlain">
              <a:avLst/>
            </a:prstTxWarp>
            <a:normAutofit/>
          </a:bodyPr>
          <a:lstStyle/>
          <a:p>
            <a:r>
              <a:rPr lang="ru-RU" b="1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Содержание </a:t>
            </a:r>
            <a:r>
              <a:rPr lang="ru-RU" b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программы</a:t>
            </a:r>
            <a:endParaRPr lang="ru-RU" dirty="0">
              <a:ln>
                <a:solidFill>
                  <a:schemeClr val="tx1"/>
                </a:solidFill>
              </a:ln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6527113"/>
              </p:ext>
            </p:extLst>
          </p:nvPr>
        </p:nvGraphicFramePr>
        <p:xfrm>
          <a:off x="539552" y="1196752"/>
          <a:ext cx="8136904" cy="543924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12168"/>
                <a:gridCol w="1224136"/>
                <a:gridCol w="4464496"/>
                <a:gridCol w="936104"/>
              </a:tblGrid>
              <a:tr h="4899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темы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0369" marR="50369" marT="50369" marB="5036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Форма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занятия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0369" marR="50369" marT="50369" marB="5036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Содержание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0369" marR="50369" marT="50369" marB="5036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Кол-во занятий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0369" marR="50369" marT="50369" marB="5036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197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Вводное занятие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0369" marR="50369" marT="50369" marB="5036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Беседа презентация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0369" marR="50369" marT="50369" marB="5036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Правила безопасности кулинарных работ. Правила санитарии и гигиены. Правила сервировки стола.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0369" marR="50369" marT="50369" marB="5036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0369" marR="50369" marT="50369" marB="5036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3982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Бутерброды. Напитки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0369" marR="50369" marT="50369" marB="5036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Инструктаж. Презентация. Практическое занятие. Дегустация.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0369" marR="50369" marT="50369" marB="5036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Теория:  Правила хранения продуктов, сроки годности. Виды бутербродов, приёмы оформления бутербродов. Виды напитков.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Практика: изготовление открытых, закрытых бутербродов, канапе и горячих бутербродов. Сервировка стола к чаю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0369" marR="50369" marT="50369" marB="5036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0369" marR="50369" marT="50369" marB="5036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0089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Блюда из овощей.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0369" marR="50369" marT="50369" marB="5036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Инструктаж. Презентация. Практическое занятие. Дегустация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0369" marR="50369" marT="50369" marB="5036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Теория: виды овощей. Влияние овощей на организм человека. Первичная и тепловая обработка овощей.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Практика: салаты из моркови, капусты, картофель отварной, жаренный, картофельное пюре.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0369" marR="50369" marT="50369" marB="5036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0369" marR="50369" marT="50369" marB="5036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0089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Блюда из круп и макаронных изделий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0369" marR="50369" marT="50369" marB="5036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Инструктаж. Презентация. Практическое занятие. Дегустация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0369" marR="50369" marT="50369" marB="5036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Теория: виды круп, роль круп и макаронных изделий в рационе человека. Правила варки молочных блюд.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Практика: приготовление каш на молоке, гречневая каша с мясом, макароны с сыром.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0369" marR="50369" marT="50369" marB="5036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0369" marR="50369" marT="50369" marB="5036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02043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940966"/>
          </a:xfrm>
        </p:spPr>
        <p:txBody>
          <a:bodyPr>
            <a:prstTxWarp prst="textPlain">
              <a:avLst/>
            </a:prstTxWarp>
            <a:normAutofit/>
          </a:bodyPr>
          <a:lstStyle/>
          <a:p>
            <a:r>
              <a:rPr lang="ru-RU" b="1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</a:rPr>
              <a:t>Содержание </a:t>
            </a:r>
            <a:r>
              <a:rPr lang="ru-RU" b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</a:rPr>
              <a:t>программы</a:t>
            </a:r>
            <a:endParaRPr lang="ru-RU" dirty="0">
              <a:ln>
                <a:solidFill>
                  <a:schemeClr val="tx1"/>
                </a:solidFill>
              </a:ln>
              <a:solidFill>
                <a:srgbClr val="FF0000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109319"/>
              </p:ext>
            </p:extLst>
          </p:nvPr>
        </p:nvGraphicFramePr>
        <p:xfrm>
          <a:off x="467544" y="1412776"/>
          <a:ext cx="8352928" cy="82524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00200"/>
                <a:gridCol w="1656184"/>
                <a:gridCol w="4032449"/>
                <a:gridCol w="864095"/>
              </a:tblGrid>
              <a:tr h="8252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</a:rPr>
                        <a:t>Наименование темы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0" marR="95250" marT="95250" marB="952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Форма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занятия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0" marR="95250" marT="95250" marB="952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Содержание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0" marR="95250" marT="95250" marB="952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Кол-во занятий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0" marR="95250" marT="95250" marB="952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1345800"/>
              </p:ext>
            </p:extLst>
          </p:nvPr>
        </p:nvGraphicFramePr>
        <p:xfrm>
          <a:off x="467544" y="2145268"/>
          <a:ext cx="8352927" cy="464677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00200"/>
                <a:gridCol w="1656184"/>
                <a:gridCol w="4032448"/>
                <a:gridCol w="864095"/>
              </a:tblGrid>
              <a:tr h="12001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Супы.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662" marR="48662" marT="48662" marB="4866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Инструктаж. Презентация. Практическое занятие. Дегустация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662" marR="48662" marT="48662" marB="4866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Теория: виды супов, последовательность закладки продуктов в суп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Практика: приготовление куриного бульона, суп из кабачков, борщ, гороховый суп, зелёные щи.</a:t>
                      </a:r>
                      <a:endParaRPr lang="ru-RU" sz="1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662" marR="48662" marT="48662" marB="4866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662" marR="48662" marT="48662" marB="4866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664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Блюда из мяса.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662" marR="48662" marT="48662" marB="4866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Инструктаж. Презентация. Практическое занятие. Дегустация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662" marR="48662" marT="48662" marB="4866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Теория: виды мясных продуктов. Виды из полуфабрикатов из рубленого мяса.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Практика: изготовление котлет, запекание мяса в духовке, приготовление соусов, мясных салатов.             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662" marR="48662" marT="48662" marB="4866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662" marR="48662" marT="48662" marB="4866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2639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Блюда из птицы, рыбы.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662" marR="48662" marT="48662" marB="4866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Инструктаж. Презентация. Практическое занятие. Дегустация</a:t>
                      </a:r>
                      <a:endParaRPr lang="ru-RU" sz="1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662" marR="48662" marT="48662" marB="4866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Теория: разнообразие продуктов из рыбы и птицы. Роль блюд из птицы и рыбы в полноценном питании. Сервировка стола к ужину.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Практика: приготовление курицы в духовке, рыба в томатном соусе, курица в сметане, изготовление куриных и рыбных салатов.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662" marR="48662" marT="48662" marB="4866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662" marR="48662" marT="48662" marB="4866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0723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Различные мучные блюда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662" marR="48662" marT="48662" marB="4866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Инструктаж. Презентация. Практическое занятие. Дегустация</a:t>
                      </a:r>
                      <a:endParaRPr lang="ru-RU" sz="1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662" marR="48662" marT="48662" marB="4866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Теория: разнообразие мучных блюд. Особенности приготовления пресного, бисквитного, песочного и дрожжевого теста.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Практика: выпечка блинов, оладий, «хвороста», пиццы. Торты. Выпечка из дрожжевого теста. Украшение блюд.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662" marR="48662" marT="48662" marB="4866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662" marR="48662" marT="48662" marB="4866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25773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1012974"/>
          </a:xfrm>
        </p:spPr>
        <p:txBody>
          <a:bodyPr>
            <a:prstTxWarp prst="textPlain">
              <a:avLst/>
            </a:prstTxWarp>
            <a:normAutofit/>
          </a:bodyPr>
          <a:lstStyle/>
          <a:p>
            <a:r>
              <a:rPr lang="ru-RU" b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</a:rPr>
              <a:t>Литература</a:t>
            </a:r>
            <a:endParaRPr lang="ru-RU" dirty="0">
              <a:ln>
                <a:solidFill>
                  <a:schemeClr val="tx1"/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87283" y="1700808"/>
            <a:ext cx="8712968" cy="4525963"/>
          </a:xfrm>
        </p:spPr>
        <p:txBody>
          <a:bodyPr>
            <a:normAutofit/>
          </a:bodyPr>
          <a:lstStyle/>
          <a:p>
            <a:pPr marL="514350" lvl="0" indent="-514350" algn="just">
              <a:buFont typeface="+mj-lt"/>
              <a:buAutoNum type="arabicPeriod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Ермакова В. И. Основы кулинарии: Учеб. Для 8-11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кл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общеобразоват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Учреждений. – 2-е изд.,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дораб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– М.: Просвещение, 1996.</a:t>
            </a:r>
          </a:p>
          <a:p>
            <a:pPr marL="514350" lvl="0" indent="-514350" algn="just">
              <a:buFont typeface="+mj-lt"/>
              <a:buAutoNum type="arabicPeriod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Искусство кулинарии. - М.: «Аз Буки», ТОО «Игорь»,1993.</a:t>
            </a:r>
          </a:p>
          <a:p>
            <a:pPr marL="514350" lvl="0" indent="-514350" algn="just">
              <a:buFont typeface="+mj-lt"/>
              <a:buAutoNum type="arabicPeriod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П. Ф. Симоненко. Образцовая кухня. – М.: Типография И. Д. Сытина, 1992.</a:t>
            </a:r>
          </a:p>
          <a:p>
            <a:pPr marL="514350" lvl="0" indent="-514350" algn="just">
              <a:buFont typeface="+mj-lt"/>
              <a:buAutoNum type="arabicPeriod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СD-диск «Энциклопедия кулинарии»: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КиМ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514350" lvl="0" indent="-514350" algn="just">
              <a:buFont typeface="+mj-lt"/>
              <a:buAutoNum type="arabicPeriod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СD-диск «Энциклопедия этикета»: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КиМ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514350" lvl="0" indent="-514350" algn="just">
              <a:buFont typeface="+mj-lt"/>
              <a:buAutoNum type="arabicPeriod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Сборник «Рецепты на бис».</a:t>
            </a:r>
          </a:p>
          <a:p>
            <a:endParaRPr lang="ru-RU" sz="2400" dirty="0"/>
          </a:p>
        </p:txBody>
      </p:sp>
      <p:pic>
        <p:nvPicPr>
          <p:cNvPr id="4" name="Picture 2" descr="ÐÐ¾ÑÐ¾Ð¶ÐµÐµ Ð¸Ð·Ð¾Ð±ÑÐ°Ð¶ÐµÐ½Ð¸Ðµ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4293096"/>
            <a:ext cx="2314228" cy="23142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89084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>
            <a:prstTxWarp prst="textPlain">
              <a:avLst/>
            </a:prstTxWarp>
          </a:bodyPr>
          <a:lstStyle/>
          <a:p>
            <a:r>
              <a:rPr lang="ru-RU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</a:rPr>
              <a:t>Актуальность</a:t>
            </a:r>
            <a:endParaRPr lang="ru-RU" dirty="0">
              <a:ln>
                <a:solidFill>
                  <a:schemeClr val="tx1"/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-108520" y="1889448"/>
            <a:ext cx="4392488" cy="4968552"/>
          </a:xfrm>
        </p:spPr>
        <p:txBody>
          <a:bodyPr>
            <a:normAutofit/>
          </a:bodyPr>
          <a:lstStyle/>
          <a:p>
            <a:pPr indent="457200" algn="just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Воспитанники детского дома испытывают большие трудности в начале самостоятельной жизни, не умеют решать повседневные вопросы. Ведь дети детского дома едят в столовой, вещи стирают в прачечной, живут в условиях общежития, соблюдают режим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indent="457200" algn="just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Поэтому занятия в творческой студии  по кулинарии, ее  работа, поможет подготовить детей - сирот к преодолению трудностей социализации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indent="457200" algn="ctr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ориентирована на детей от 7 до 17 лет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100" name="Picture 4" descr="ÐÐ°ÑÑÐ¸Ð½ÐºÐ¸ Ð¿Ð¾ Ð·Ð°Ð¿ÑÐ¾ÑÑ ÑÐµÐ¼ÑÑ Ð³Ð¾ÑÐ¾Ð²Ð¸Ñ 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751" y="1916832"/>
            <a:ext cx="4710673" cy="465313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17316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prstTxWarp prst="textPlain">
              <a:avLst/>
            </a:prstTxWarp>
          </a:bodyPr>
          <a:lstStyle/>
          <a:p>
            <a:r>
              <a:rPr lang="ru-RU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 программы</a:t>
            </a:r>
            <a:endParaRPr lang="ru-RU" dirty="0">
              <a:ln>
                <a:solidFill>
                  <a:schemeClr val="tx1"/>
                </a:solidFill>
              </a:ln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600201"/>
            <a:ext cx="8640960" cy="2332856"/>
          </a:xfrm>
        </p:spPr>
        <p:txBody>
          <a:bodyPr/>
          <a:lstStyle/>
          <a:p>
            <a:pPr marL="0" indent="45000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бучение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воспитанников детского дома приготовлению здоровой питательной пищи из доступных продуктов.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43522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404664"/>
            <a:ext cx="6480720" cy="1012974"/>
          </a:xfrm>
        </p:spPr>
        <p:txBody>
          <a:bodyPr>
            <a:prstTxWarp prst="textPlain">
              <a:avLst/>
            </a:prstTxWarp>
            <a:normAutofit/>
          </a:bodyPr>
          <a:lstStyle/>
          <a:p>
            <a:r>
              <a:rPr lang="ru-RU" b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Задачи</a:t>
            </a:r>
            <a:endParaRPr lang="ru-RU" dirty="0">
              <a:ln>
                <a:solidFill>
                  <a:schemeClr val="tx1"/>
                </a:solidFill>
              </a:ln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3" y="1700808"/>
            <a:ext cx="8712968" cy="2448272"/>
          </a:xfrm>
        </p:spPr>
        <p:txBody>
          <a:bodyPr>
            <a:normAutofit/>
          </a:bodyPr>
          <a:lstStyle/>
          <a:p>
            <a:pPr lvl="0" algn="just">
              <a:buFont typeface="Wingdings" panose="05000000000000000000" pitchFamily="2" charset="2"/>
              <a:buChar char="Ø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пособствовать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формированию у детей умений и навыков по приготовлению несложных блюд из доступных продуктов;</a:t>
            </a:r>
          </a:p>
          <a:p>
            <a:pPr lvl="0" algn="just">
              <a:buFont typeface="Wingdings" panose="05000000000000000000" pitchFamily="2" charset="2"/>
              <a:buChar char="Ø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ознакомить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правилами  техники безопасности при приготовлении пищи;</a:t>
            </a:r>
          </a:p>
          <a:p>
            <a:pPr lvl="0" algn="just">
              <a:buFont typeface="Wingdings" panose="05000000000000000000" pitchFamily="2" charset="2"/>
              <a:buChar char="Ø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пособствовать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привитию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санитарно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гигиенических навыков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74" name="Picture 2" descr="ÐÐ°ÑÑÐ¸Ð½ÐºÐ¸ Ð¿Ð¾ Ð·Ð°Ð¿ÑÐ¾ÑÑ Ð¿Ð¾Ð²Ð°ÑÐµÐ½Ð¾Ðº 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4061034"/>
            <a:ext cx="2857500" cy="2543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ÐÐ°ÑÑÐ¸Ð½ÐºÐ¸ Ð¿Ð¾ Ð·Ð°Ð¿ÑÐ¾ÑÑ Ð¿Ð¾Ð²Ð°ÑÐµÐ½Ð¾Ðº 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3920653"/>
            <a:ext cx="1782790" cy="28239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06015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prstTxWarp prst="textPlain">
              <a:avLst/>
            </a:prstTxWarp>
            <a:normAutofit fontScale="90000"/>
          </a:bodyPr>
          <a:lstStyle/>
          <a:p>
            <a:r>
              <a:rPr lang="ru-RU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Механизм реализации </a:t>
            </a:r>
            <a:r>
              <a:rPr lang="ru-RU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программы</a:t>
            </a:r>
            <a:endParaRPr lang="ru-RU" dirty="0">
              <a:ln>
                <a:solidFill>
                  <a:schemeClr val="tx1"/>
                </a:solidFill>
              </a:ln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43708" y="1412776"/>
            <a:ext cx="5544616" cy="775879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5400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Теоретическая часть</a:t>
            </a:r>
            <a:endParaRPr lang="ru-RU" sz="5400" dirty="0">
              <a:ln>
                <a:solidFill>
                  <a:schemeClr val="tx1"/>
                </a:solidFill>
              </a:ln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683568" y="4819487"/>
            <a:ext cx="1728192" cy="172819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Влияние продукта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организм человека</a:t>
            </a:r>
            <a:endParaRPr lang="ru-RU" dirty="0">
              <a:ln>
                <a:solidFill>
                  <a:schemeClr val="tx1"/>
                </a:solidFill>
              </a:ln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3851920" y="4797152"/>
            <a:ext cx="1728192" cy="172819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Способ обработки продукта</a:t>
            </a:r>
            <a:endParaRPr lang="ru-RU" dirty="0">
              <a:ln>
                <a:solidFill>
                  <a:schemeClr val="tx1"/>
                </a:solidFill>
              </a:ln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7020272" y="4682559"/>
            <a:ext cx="2002047" cy="200204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ведения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культуре потребления пищи</a:t>
            </a:r>
            <a:endParaRPr lang="ru-RU" dirty="0">
              <a:ln>
                <a:solidFill>
                  <a:schemeClr val="tx1"/>
                </a:solidFill>
              </a:ln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Овал 14"/>
          <p:cNvSpPr/>
          <p:nvPr/>
        </p:nvSpPr>
        <p:spPr>
          <a:xfrm>
            <a:off x="2123728" y="3091295"/>
            <a:ext cx="1728192" cy="172819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Сведения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 основных продуктах питания</a:t>
            </a:r>
            <a:endParaRPr lang="ru-RU" dirty="0">
              <a:ln>
                <a:solidFill>
                  <a:schemeClr val="tx1"/>
                </a:solidFill>
              </a:ln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Овал 15"/>
          <p:cNvSpPr/>
          <p:nvPr/>
        </p:nvSpPr>
        <p:spPr>
          <a:xfrm>
            <a:off x="5580112" y="3091295"/>
            <a:ext cx="1728192" cy="172819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Состав продукта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8474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prstTxWarp prst="textPlain">
              <a:avLst/>
            </a:prstTxWarp>
            <a:normAutofit fontScale="90000"/>
          </a:bodyPr>
          <a:lstStyle/>
          <a:p>
            <a:r>
              <a:rPr lang="ru-RU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Механизм реализации программы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556792"/>
            <a:ext cx="8147248" cy="110871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5400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Практическая часть</a:t>
            </a:r>
            <a:endParaRPr lang="ru-RU" sz="5400" dirty="0">
              <a:ln>
                <a:solidFill>
                  <a:schemeClr val="tx1"/>
                </a:solidFill>
              </a:ln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79512" y="2978192"/>
            <a:ext cx="1944216" cy="3096344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рактикумы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подбору продуктов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948264" y="2960502"/>
            <a:ext cx="1944216" cy="3096344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 умений сервировки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стола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2360464" y="2960502"/>
            <a:ext cx="2160240" cy="3096344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Приготовление несложных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блюд из доступных продуктов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747245" y="2958083"/>
            <a:ext cx="1944216" cy="3096344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Дегустация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7135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prstTxWarp prst="textPlain">
              <a:avLst/>
            </a:prstTxWarp>
          </a:bodyPr>
          <a:lstStyle/>
          <a:p>
            <a:r>
              <a:rPr lang="ru-RU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Формы занятий</a:t>
            </a:r>
            <a:endParaRPr lang="ru-RU" dirty="0">
              <a:ln>
                <a:solidFill>
                  <a:schemeClr val="tx1"/>
                </a:solidFill>
              </a:ln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916832"/>
            <a:ext cx="8229600" cy="4453955"/>
          </a:xfrm>
        </p:spPr>
        <p:txBody>
          <a:bodyPr/>
          <a:lstStyle/>
          <a:p>
            <a:pPr lvl="0"/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беседа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lvl="0"/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презентация;</a:t>
            </a:r>
          </a:p>
          <a:p>
            <a:pPr lvl="0"/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практикум;</a:t>
            </a:r>
          </a:p>
          <a:p>
            <a:pPr lvl="0"/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дегустация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ru-RU" sz="4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Срок 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реализации программы – 1 год.</a:t>
            </a:r>
          </a:p>
          <a:p>
            <a:endParaRPr lang="ru-RU" dirty="0"/>
          </a:p>
        </p:txBody>
      </p:sp>
      <p:pic>
        <p:nvPicPr>
          <p:cNvPr id="5122" name="Picture 2" descr="ÐÐ°ÑÑÐ¸Ð½ÐºÐ¸ Ð¿Ð¾ Ð·Ð°Ð¿ÑÐ¾ÑÑ ÑÐµÐ¼ÑÑ Ð³Ð¾ÑÐ¾Ð²Ð¸Ñ 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1484784"/>
            <a:ext cx="4286250" cy="3800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91143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070992"/>
          </a:xfrm>
        </p:spPr>
        <p:txBody>
          <a:bodyPr>
            <a:prstTxWarp prst="textPlain">
              <a:avLst/>
            </a:prstTxWarp>
            <a:normAutofit/>
          </a:bodyPr>
          <a:lstStyle/>
          <a:p>
            <a:r>
              <a:rPr lang="ru-RU" b="1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</a:rPr>
              <a:t>Ожидаемые </a:t>
            </a:r>
            <a:r>
              <a:rPr lang="ru-RU" b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</a:rPr>
              <a:t>результаты</a:t>
            </a:r>
            <a:endParaRPr lang="ru-RU" dirty="0">
              <a:ln>
                <a:solidFill>
                  <a:schemeClr val="tx1"/>
                </a:solidFill>
              </a:ln>
              <a:solidFill>
                <a:srgbClr val="FF0000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7750266"/>
              </p:ext>
            </p:extLst>
          </p:nvPr>
        </p:nvGraphicFramePr>
        <p:xfrm>
          <a:off x="683568" y="1412776"/>
          <a:ext cx="8064896" cy="512847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142837"/>
                <a:gridCol w="3922059"/>
              </a:tblGrid>
              <a:tr h="38025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Знать (теория)</a:t>
                      </a:r>
                      <a:endParaRPr lang="ru-RU" sz="14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75695" marR="75695" marT="75695" marB="7569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Уметь (практика)</a:t>
                      </a:r>
                      <a:endParaRPr lang="ru-RU" sz="14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75695" marR="75695" marT="75695" marB="7569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9431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Правила техники безопасности при приготовлении пищи</a:t>
                      </a:r>
                      <a:endParaRPr lang="ru-RU" sz="14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75695" marR="75695" marT="75695" marB="7569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Соблюдать правила техники безопасности</a:t>
                      </a:r>
                      <a:endParaRPr lang="ru-RU" sz="14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75695" marR="75695" marT="75695" marB="7569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9431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Правила гигиены и санитарии</a:t>
                      </a:r>
                      <a:endParaRPr lang="ru-RU" sz="14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75695" marR="75695" marT="75695" marB="7569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Соблюдать правила санитарии и гигиены</a:t>
                      </a:r>
                      <a:endParaRPr lang="ru-RU" sz="14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75695" marR="75695" marT="75695" marB="7569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9431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Основные группы продуктов питания</a:t>
                      </a:r>
                      <a:endParaRPr lang="ru-RU" sz="14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75695" marR="75695" marT="75695" marB="7569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Выбирать продукты питания</a:t>
                      </a:r>
                      <a:endParaRPr lang="ru-RU" sz="14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75695" marR="75695" marT="75695" marB="7569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0836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Способы механической и тепловой обработки продуктов</a:t>
                      </a:r>
                      <a:endParaRPr lang="ru-RU" sz="14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75695" marR="75695" marT="75695" marB="7569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Выполнять основные приёмы механической и тепловой обработки продуктов</a:t>
                      </a:r>
                      <a:endParaRPr lang="ru-RU" sz="14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75695" marR="75695" marT="75695" marB="7569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9431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Рецепты несложных блюд</a:t>
                      </a:r>
                      <a:endParaRPr lang="ru-RU" sz="14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75695" marR="75695" marT="75695" marB="7569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Изготовлять блюда из различных продуктов согласно рецепту</a:t>
                      </a:r>
                      <a:endParaRPr lang="ru-RU" sz="14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75695" marR="75695" marT="75695" marB="7569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0836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Основные правила сервировки стола</a:t>
                      </a:r>
                      <a:endParaRPr lang="ru-RU" sz="14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75695" marR="75695" marT="75695" marB="7569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Пользоваться инструментами и приспособлениями при приготовлении пищи</a:t>
                      </a:r>
                      <a:endParaRPr lang="ru-RU" sz="14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75695" marR="75695" marT="75695" marB="7569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9431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Правила поведения за столом</a:t>
                      </a:r>
                      <a:endParaRPr lang="ru-RU" sz="14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75695" marR="75695" marT="75695" marB="7569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Сервировать стол при различных видах приёма  пищи.</a:t>
                      </a:r>
                      <a:endParaRPr lang="ru-RU" sz="14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75695" marR="75695" marT="75695" marB="7569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92520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012974"/>
          </a:xfrm>
        </p:spPr>
        <p:txBody>
          <a:bodyPr>
            <a:prstTxWarp prst="textPlain">
              <a:avLst/>
            </a:prstTxWarp>
            <a:normAutofit/>
          </a:bodyPr>
          <a:lstStyle/>
          <a:p>
            <a:r>
              <a:rPr lang="ru-RU" b="1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</a:rPr>
              <a:t>Тематический </a:t>
            </a:r>
            <a:r>
              <a:rPr lang="ru-RU" b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</a:rPr>
              <a:t>план</a:t>
            </a:r>
            <a:endParaRPr lang="ru-RU" dirty="0">
              <a:ln>
                <a:solidFill>
                  <a:schemeClr val="tx1"/>
                </a:solidFill>
              </a:ln>
              <a:solidFill>
                <a:srgbClr val="FF0000"/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4716811"/>
              </p:ext>
            </p:extLst>
          </p:nvPr>
        </p:nvGraphicFramePr>
        <p:xfrm>
          <a:off x="467544" y="1772816"/>
          <a:ext cx="8136904" cy="48691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73920"/>
                <a:gridCol w="6504421"/>
                <a:gridCol w="1058563"/>
              </a:tblGrid>
              <a:tr h="74868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п/п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95250" marR="95250" marT="95250" marB="952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Тема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95250" marR="95250" marT="95250" marB="952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Кол-во занятий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95250" marR="95250" marT="95250" marB="952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790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95250" marR="95250" marT="95250" marB="952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Вводное занятие. Правила безопасности. Сервировка стола.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95250" marR="95250" marT="95250" marB="952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95250" marR="95250" marT="95250" marB="952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790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95250" marR="95250" marT="95250" marB="952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Бутерброды. Напитки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95250" marR="95250" marT="95250" marB="952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95250" marR="95250" marT="95250" marB="952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790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95250" marR="95250" marT="95250" marB="952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Блюда из овощей.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95250" marR="95250" marT="95250" marB="952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95250" marR="95250" marT="95250" marB="952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790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95250" marR="95250" marT="95250" marB="952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Блюда из круп и макаронных изделий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95250" marR="95250" marT="95250" marB="952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95250" marR="95250" marT="95250" marB="952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790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95250" marR="95250" marT="95250" marB="952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Супы.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95250" marR="95250" marT="95250" marB="952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95250" marR="95250" marT="95250" marB="952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790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95250" marR="95250" marT="95250" marB="952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Блюда из мяса.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95250" marR="95250" marT="95250" marB="952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95250" marR="95250" marT="95250" marB="952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790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95250" marR="95250" marT="95250" marB="952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Блюда из птицы, рыбы.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95250" marR="95250" marT="95250" marB="952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95250" marR="95250" marT="95250" marB="952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790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95250" marR="95250" marT="95250" marB="952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Различные мучные блюда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95250" marR="95250" marT="95250" marB="952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95250" marR="95250" marT="95250" marB="952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87258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555</Words>
  <Application>Microsoft Office PowerPoint</Application>
  <PresentationFormat>Экран (4:3)</PresentationFormat>
  <Paragraphs>150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Государственное учреждение Ярославской области «Угличский детский дом» </vt:lpstr>
      <vt:lpstr>Актуальность</vt:lpstr>
      <vt:lpstr>Цель программы</vt:lpstr>
      <vt:lpstr>Задачи</vt:lpstr>
      <vt:lpstr>Механизм реализации программы</vt:lpstr>
      <vt:lpstr>Механизм реализации программы</vt:lpstr>
      <vt:lpstr>Формы занятий</vt:lpstr>
      <vt:lpstr>Ожидаемые результаты</vt:lpstr>
      <vt:lpstr>Тематический план</vt:lpstr>
      <vt:lpstr>Содержание программы</vt:lpstr>
      <vt:lpstr>Содержание программы</vt:lpstr>
      <vt:lpstr>Литература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Государственное учреждение Ярославской области «Угличский детский дом» </dc:title>
  <dc:creator>Пользователь</dc:creator>
  <cp:lastModifiedBy>Ольга Владимировна Чиркун</cp:lastModifiedBy>
  <cp:revision>8</cp:revision>
  <dcterms:created xsi:type="dcterms:W3CDTF">2018-12-08T13:50:42Z</dcterms:created>
  <dcterms:modified xsi:type="dcterms:W3CDTF">2019-05-30T06:39:48Z</dcterms:modified>
</cp:coreProperties>
</file>