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16" r:id="rId2"/>
    <p:sldId id="256" r:id="rId3"/>
    <p:sldId id="258" r:id="rId4"/>
    <p:sldId id="260" r:id="rId5"/>
    <p:sldId id="261" r:id="rId6"/>
    <p:sldId id="267" r:id="rId7"/>
    <p:sldId id="271" r:id="rId8"/>
    <p:sldId id="272" r:id="rId9"/>
    <p:sldId id="274" r:id="rId10"/>
    <p:sldId id="276" r:id="rId11"/>
    <p:sldId id="278" r:id="rId12"/>
    <p:sldId id="280" r:id="rId13"/>
    <p:sldId id="284" r:id="rId14"/>
    <p:sldId id="285" r:id="rId15"/>
    <p:sldId id="289" r:id="rId16"/>
    <p:sldId id="290" r:id="rId17"/>
    <p:sldId id="292" r:id="rId18"/>
    <p:sldId id="296" r:id="rId19"/>
    <p:sldId id="319" r:id="rId20"/>
    <p:sldId id="298" r:id="rId21"/>
    <p:sldId id="300" r:id="rId22"/>
    <p:sldId id="302" r:id="rId23"/>
    <p:sldId id="305" r:id="rId24"/>
    <p:sldId id="307" r:id="rId25"/>
    <p:sldId id="309" r:id="rId26"/>
    <p:sldId id="311" r:id="rId27"/>
    <p:sldId id="313" r:id="rId28"/>
    <p:sldId id="317" r:id="rId29"/>
    <p:sldId id="31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AE8AD-13A3-43D7-B0E0-BAA3F099B644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93D58-611E-46F1-8E25-EE64AA228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1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ru/url?sa=i&amp;rct=j&amp;q=&amp;esrc=s&amp;source=images&amp;cd=&amp;cad=rja&amp;uact=8&amp;ved=0ahUKEwiLk8D0iqTTAhWKlCwKHU_8ANwQjRwIBw&amp;url=http://faros.hsjdbcn.org/es/articulo/consejos-ayudar-adolescentes-aprovechar-tiempo-libre&amp;bvm=bv.152479541,d.bGg&amp;psig=AFQjCNG8yjYPfGvnGx1u3ioHGF9NepJQ7w&amp;ust=1492264034282210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ru/url?sa=i&amp;rct=j&amp;q=&amp;esrc=s&amp;source=images&amp;cd=&amp;cad=rja&amp;uact=8&amp;ved=0ahUKEwiJoZ6HgqHTAhUkEJoKHYvACcAQjRwIBw&amp;url=http://biboroda.livejournal.com/7228718.html&amp;psig=AFQjCNH7rtohDj0cZpzCKzl9O3HWpOep5Q&amp;ust=149215788219196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uact=8&amp;ved=0ahUKEwiclOqf_aPTAhVIjiwKHR3QDw4QjRwIBw&amp;url=http://rostov-dom.info/2013/02/kottedzhnyjj-poselok-donskojj/&amp;bvm=bv.152479541,d.bGg&amp;psig=AFQjCNHlXnb125rIAEynf8hoQvl1-rHbwQ&amp;ust=1492260334189048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ru/url?sa=i&amp;rct=j&amp;q=&amp;esrc=s&amp;source=images&amp;cd=&amp;cad=rja&amp;uact=8&amp;ved=0ahUKEwjE0vHv-6PTAhWFhiwKHaYHBMoQjRwIBw&amp;url=http://vizitstroj.ru/&amp;bvm=bv.152479541,d.bGg&amp;psig=AFQjCNG9V4mH3iyOg68q5r0WWsnUYFb4HQ&amp;ust=1492259938802267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google.ru/url?sa=i&amp;rct=j&amp;q=&amp;esrc=s&amp;source=images&amp;cd=&amp;cad=rja&amp;uact=8&amp;ved=0ahUKEwiPo8TY-qPTAhULESwKHQ2DBN4QjRwIBw&amp;url=http://www.pskovsrubi.ru/proekt_bani_b6.html&amp;bvm=bv.152479541,d.bGg&amp;psig=AFQjCNHjDPF3hzLdHoBaXEaQqZvXwmpopA&amp;ust=1492259584989495" TargetMode="External"/><Relationship Id="rId9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uact=8&amp;ved=0ahUKEwjAmY-NgaHTAhXIPZoKHW3MA68QjRwIBw&amp;url=http://www.myshared.ru/slide/147712/&amp;psig=AFQjCNH7rtohDj0cZpzCKzl9O3HWpOep5Q&amp;ust=1492157882191963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4lady.ru/krizis-podrostkovogo-vozrasta.html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google.ru/url?sa=i&amp;rct=j&amp;q=&amp;esrc=s&amp;source=images&amp;cd=&amp;cad=rja&amp;uact=8&amp;ved=0ahUKEwiVx_KjhKHTAhXhF5oKHU10BEAQjRwIBw&amp;url=https://polzavred.ru/perexodnyj-vozrast-u-malchikov-kak-vesti-sebya-roditelyam.html&amp;bvm=bv.152180690,d.bGs&amp;psig=AFQjCNFfG8tz7x0slIq3oapB-kUPtqd_Rg&amp;ust=1492158995977032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www.google.ru/url?sa=i&amp;rct=j&amp;q=&amp;esrc=s&amp;source=images&amp;cd=&amp;cad=rja&amp;uact=8&amp;ved=0ahUKEwjTtozXgqTTAhWDECwKHXILBQ8QjRwIBw&amp;url=http://1form.ru/tag/psyholog/&amp;psig=AFQjCNG4aWV5_y8nzBtcOHY91MLRfzeEsA&amp;ust=149226176500994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ru/url?sa=i&amp;rct=j&amp;q=&amp;esrc=s&amp;source=images&amp;cd=&amp;cad=rja&amp;uact=8&amp;ved=0ahUKEwjAuPOLiaTTAhXMjiwKHcGvBr8QjRwIBw&amp;url=http://ru.depositphotos.com/9045573/stock-photo-two-teenage-boys-telling-jokes.html&amp;psig=AFQjCNFU1vt9tBQCouF57A6oUd_ZDNoBXQ&amp;ust=1492263542649746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ved=0ahUKEwjWrNLdwaHTAhXqFJoKHTEKAn0QjRwIBw&amp;url=http://veselajashkola.ru/shkolnikam/krizis-podrostkovogo-vozrasta-problemy-i-osobennosti/&amp;bvm=bv.152180690,d.bGs&amp;psig=AFQjCNFfG8tz7x0slIq3oapB-kUPtqd_Rg&amp;ust=149215899597703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z-Ibm-qDTAhXKApoKHTWMBJ8QjRwIBw&amp;url=http://elenaranko.ucoz.ru/load/shablony/8&amp;bvm=bv.152180690,d.bGs&amp;psig=AFQjCNHSmBecRf0oTzb85-O8a5ufOTyLUQ&amp;ust=1492156623361333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й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352"/>
            <a:ext cx="9289032" cy="6985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3888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F43D7"/>
                </a:solidFill>
                <a:latin typeface="Monotype Corsiva" pitchFamily="66" charset="0"/>
              </a:rPr>
              <a:t>Муниципальное учреждение Центр психолого-педагогической, медико-социальной помощи «Стимул» Тутаевского муниципального района</a:t>
            </a:r>
            <a:endParaRPr lang="ru-RU" b="1" dirty="0">
              <a:solidFill>
                <a:srgbClr val="0F43D7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Логотип звезда216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188640"/>
            <a:ext cx="3572256" cy="1926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8280920" cy="604867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Причина: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стремление занять более самостоятельную, </a:t>
            </a:r>
            <a:r>
              <a:rPr lang="ru-RU" sz="2400" b="1" i="1" dirty="0" smtClean="0">
                <a:solidFill>
                  <a:srgbClr val="7030A0"/>
                </a:solidFill>
                <a:latin typeface="Monotype Corsiva" pitchFamily="66" charset="0"/>
              </a:rPr>
              <a:t>более «взрослую»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позицию в жизни при отсутствии такой возможности.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Характеристика: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амбивалентность и парадоксальность рождающегося характера.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Противоречие, разрешаемое в кризисе: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выбор между способностью заботиться о другом человеке и делиться с ним всем существенным.</a:t>
            </a:r>
          </a:p>
          <a:p>
            <a:pPr algn="l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Новообразования к концу кризиса: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– профессиональное и личностное самоопределение;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– ценностно-смысловая саморегуляция поведения;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– складывается личная система ценностей;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– формирование логического интеллекта;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– гипотетико-дедуктивное мышление;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– задается личный стиль мышления;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– осознание своей индивидуальности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 smtClean="0"/>
              <a:t> </a:t>
            </a:r>
          </a:p>
          <a:p>
            <a:pPr algn="l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b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Картинки по запросу картинки про кризисы подросткового  возраста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230425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ртинки по запросу картинки с изображением подростков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71800" y="404664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Юношеский кризис 15 лет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20880" cy="64087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Минусы:</a:t>
            </a:r>
          </a:p>
          <a:p>
            <a:pPr algn="l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Младший школьник: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     • сочетание низкой познавательной активности и личностной незрелости, которые противоречат нарастающим требованиям к социальной роли школьника;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неуменьшающаяся моторная бестормозность, которая сочетается с эйфорическим настроением;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повышенная сенсорная жажда в виде стремления к острым ощущениям и бездумным впечатлениям;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акцентуация компонентов влечений: интерес к ситуациям, включающим агрессию, жестокость;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наличие немотивированных колебаний настроения, конфликтное(tm), взрывчатости, драчливости в ответ на незначительные требования либо запреты;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algn="l"/>
            <a:endParaRPr lang="ru-RU" sz="24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92888" cy="381642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  </a:t>
            </a: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• отрицательное отношение к занятиям, эпизодические прогулы отдельных "неинтересных" уроков; побеги из дома при угрозе наказания как защитная реакция;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 • реакции протеста;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• выявление к концу обучения в начальных классах массовой школы стойких пробелов по основным разделам программы; невозможность усвоения дальнейших разделов программы вследствие слабого интеллекта и отсутствия интереса к учебе;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l"/>
            <a:endParaRPr lang="ru-RU" sz="24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933056"/>
            <a:ext cx="60486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Monotype Corsiva" pitchFamily="66" charset="0"/>
              </a:rPr>
              <a:t> • нарастающее тяготение к асоциальным формам поведения под влиянием более старших детей и взрослых; </a:t>
            </a:r>
            <a:br>
              <a:rPr lang="ru-RU" sz="2600" dirty="0" smtClean="0">
                <a:latin typeface="Monotype Corsiva" pitchFamily="66" charset="0"/>
              </a:rPr>
            </a:br>
            <a:r>
              <a:rPr lang="ru-RU" sz="2600" dirty="0" smtClean="0">
                <a:latin typeface="Monotype Corsiva" pitchFamily="66" charset="0"/>
              </a:rPr>
              <a:t> • дефекты воспитания в виде бесконтрольности, безнадзорности, грубой авторитарности, асоциального поведения членов семьи. </a:t>
            </a:r>
            <a:endParaRPr lang="ru-RU" sz="2600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861048"/>
            <a:ext cx="2902886" cy="223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20880" cy="64087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Минусы: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Подросток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• инфантильность суждений, крайняя зависимость от ситуации, неспособность воздействовать на нее, склонность к уходу от трудных ситуаций, слабость реакции на порицание; неспособность к волевым усилиям, слабость функции самоконтроля и саморегуляции как проявление несформированности основных образований подросткового возраста;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сложности поведения, обусловленные сочетанием инфантильности с аффективной возбуждаемостью;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ранние проявления половых влечений, повышенный интерес к сексуальным проблемам; у мальчиков - склонность к алкоголизации, агрессии, бродяжничеству; </a:t>
            </a:r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>    </a:t>
            </a:r>
          </a:p>
          <a:p>
            <a:pPr algn="l"/>
            <a:endParaRPr lang="ru-RU" sz="1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20880" cy="3096344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     </a:t>
            </a: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 • сочетание указанных проявлений с невыраженностью школьных интересов, отрицательным отношением к учебе;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переориентация интересов на внешкольное окружение; стремление к имитации асоциальных форм взрослого образа жизни (ранние сексуальные эксцессы, упорное стремление к курению, алкоголизации и пр.);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      </a:t>
            </a:r>
            <a:b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     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algn="l"/>
            <a:endParaRPr lang="ru-RU" sz="1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3284984"/>
            <a:ext cx="486194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Monotype Corsiva" pitchFamily="66" charset="0"/>
              </a:rPr>
              <a:t>• неблагоприятные </a:t>
            </a:r>
            <a:r>
              <a:rPr lang="ru-RU" sz="2600" dirty="0" err="1" smtClean="0">
                <a:latin typeface="Monotype Corsiva" pitchFamily="66" charset="0"/>
              </a:rPr>
              <a:t>микросредовые</a:t>
            </a:r>
            <a:r>
              <a:rPr lang="ru-RU" sz="2600" dirty="0" smtClean="0">
                <a:latin typeface="Monotype Corsiva" pitchFamily="66" charset="0"/>
              </a:rPr>
              <a:t> условия (семейные), асоциальное поведение как основа реакции имитации либо протеста; </a:t>
            </a:r>
            <a:br>
              <a:rPr lang="ru-RU" sz="2600" dirty="0" smtClean="0">
                <a:latin typeface="Monotype Corsiva" pitchFamily="66" charset="0"/>
              </a:rPr>
            </a:br>
            <a:r>
              <a:rPr lang="ru-RU" sz="2600" dirty="0" smtClean="0">
                <a:latin typeface="Monotype Corsiva" pitchFamily="66" charset="0"/>
              </a:rPr>
              <a:t>      • неадекватные условия обучения, препятствующие усвоению программы.</a:t>
            </a:r>
            <a:endParaRPr lang="ru-RU" sz="2600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3501008"/>
            <a:ext cx="3610549" cy="240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20880" cy="64087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Плюсы: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Младший школьник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• ребенок переходит на качественно новый уровень произвольной регуляции поведения и деятельности. У младшего школьника формируются навыки самоконтроля, самоорганизации и саморегуляции, что принципиально изменяет его интеллект, личность, социальные отношения;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происходит перестройка всех познавательных процессов, возникают и развиваются рефлексия, анализ, внутренний план действий;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формируются устойчивые познавательные потребности и интересы, возникает новое познавательное отношение к действительности;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</a:t>
            </a:r>
            <a:endParaRPr lang="ru-RU" sz="26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l"/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>    </a:t>
            </a:r>
          </a:p>
          <a:p>
            <a:pPr algn="l"/>
            <a:endParaRPr lang="ru-RU" sz="1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20880" cy="640871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     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• формируется адекватная самооценка, развивается критичность к самому себе и окружающим;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приобретаются навыки общения со сверстниками, умения устанавливать дружеские контакты и отношения;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школьник овладевает </a:t>
            </a:r>
            <a:r>
              <a:rPr lang="ru-RU" sz="2600" b="1" dirty="0" smtClean="0">
                <a:solidFill>
                  <a:schemeClr val="tx1"/>
                </a:solidFill>
                <a:latin typeface="Monotype Corsiva" pitchFamily="66" charset="0"/>
              </a:rPr>
              <a:t>"умением учиться", </a:t>
            </a: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т. е. приобретает навыки и умения учебной работы;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раскрываются индивидуальные способности и возможности ребенка. </a:t>
            </a:r>
          </a:p>
          <a:p>
            <a:pPr algn="l"/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>    </a:t>
            </a:r>
          </a:p>
          <a:p>
            <a:pPr algn="l"/>
            <a:endParaRPr lang="ru-RU" sz="1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429000"/>
            <a:ext cx="4535996" cy="302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424936" cy="4248472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выраженные и устойчивые интересы, внимание к самому себе и к другому человеку как личности;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адекватные формы утверждения своей самостоятельности, личностной автономии, индивидуальности;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   • адекватная самооценка, высокий уровень притязания, развитое чувство собственного достоинства, внутренние критерии самооценки; </a:t>
            </a:r>
            <a:b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 </a:t>
            </a:r>
            <a:endParaRPr lang="ru-RU" sz="24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endParaRPr lang="ru-RU" sz="1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6672"/>
            <a:ext cx="554461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Плюсы:</a:t>
            </a:r>
          </a:p>
          <a:p>
            <a:r>
              <a:rPr lang="ru-RU" sz="2600" b="1" dirty="0" smtClean="0">
                <a:solidFill>
                  <a:srgbClr val="7030A0"/>
                </a:solidFill>
                <a:latin typeface="Monotype Corsiva" pitchFamily="66" charset="0"/>
              </a:rPr>
              <a:t>Подросток</a:t>
            </a:r>
          </a:p>
          <a:p>
            <a:r>
              <a:rPr lang="ru-RU" sz="2600" dirty="0" smtClean="0">
                <a:latin typeface="Monotype Corsiva" pitchFamily="66" charset="0"/>
              </a:rPr>
              <a:t>     • самостоятельность мышления, интеллектуальная активность, творческий подход к решению познавательных задач; это </a:t>
            </a:r>
            <a:r>
              <a:rPr lang="ru-RU" sz="2600" dirty="0" err="1" smtClean="0">
                <a:latin typeface="Monotype Corsiva" pitchFamily="66" charset="0"/>
              </a:rPr>
              <a:t>сензитивный</a:t>
            </a:r>
            <a:r>
              <a:rPr lang="ru-RU" sz="2600" dirty="0" smtClean="0">
                <a:latin typeface="Monotype Corsiva" pitchFamily="66" charset="0"/>
              </a:rPr>
              <a:t> период развития творческого мышления;</a:t>
            </a:r>
            <a:endParaRPr lang="ru-RU" sz="26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60648"/>
            <a:ext cx="35666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20880" cy="6408712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   • способность сознательно ставить перед собой цели, </a:t>
            </a:r>
            <a:r>
              <a:rPr lang="ru-RU" sz="2600" dirty="0" err="1" smtClean="0">
                <a:solidFill>
                  <a:schemeClr val="tx1"/>
                </a:solidFill>
                <a:latin typeface="Monotype Corsiva" pitchFamily="66" charset="0"/>
              </a:rPr>
              <a:t>переподчинять</a:t>
            </a: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 мотивы, принимать решения и быть ответственным за их последствия; 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• моральные и волевые качества, личностная рефлексия; </a:t>
            </a: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 • владение способами регуляции поведения, эмоциональных состояний, адекватными способами реагирования в различных жизненных ситуациях; </a:t>
            </a: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 • способность контролировать ситуацию, устойчивость к неблагоприятным воздействиям среды;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• положительное отношение к труду, ориентация на культурные, нравственные ценности и человеческие смыслы; 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 • владение навыками дружеского, избирательного общения со сверстниками; ориентация на социально положительного лидера в среде сверстников; адекватность поведения в школе и вне ее.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</a:t>
            </a:r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>      </a:t>
            </a:r>
            <a:b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>      </a:t>
            </a:r>
            <a:b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>     </a:t>
            </a:r>
          </a:p>
          <a:p>
            <a:pPr algn="l"/>
            <a:endParaRPr lang="ru-RU" sz="26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>    </a:t>
            </a:r>
          </a:p>
          <a:p>
            <a:pPr algn="l"/>
            <a:endParaRPr lang="ru-RU" sz="2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6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Спектрокарты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(ассоциативные фотографические карты)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1490942923_spektrokart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00364" y="1600200"/>
            <a:ext cx="75432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02624" cy="345638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>«Создание благоприятных условий развития на переходных и кризисных этапах обучения. Технологии работы»</a:t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872808" cy="201622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Если ты дашь проявиться тому, что есть в тебе, 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То, чему ты дашь проявиться, спасет тебя. 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Если ты не даешь проявиться тому, что есть в тебе, 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То, чему ты не даешь проявиться, разрушит тебя. 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                              Евангелие от Фомы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100811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Применение арт-терапии. Польза арт-терапии. Свойства арт-терапии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424936" cy="4824536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4700" b="1" dirty="0" smtClean="0">
                <a:solidFill>
                  <a:srgbClr val="7030A0"/>
                </a:solidFill>
                <a:latin typeface="Monotype Corsiva" pitchFamily="66" charset="0"/>
              </a:rPr>
              <a:t>Показания</a:t>
            </a:r>
            <a:endParaRPr lang="ru-RU" sz="47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5500" dirty="0" smtClean="0">
                <a:solidFill>
                  <a:schemeClr val="tx1"/>
                </a:solidFill>
                <a:latin typeface="Monotype Corsiva" pitchFamily="66" charset="0"/>
              </a:rPr>
              <a:t>внутри- и межличностные конфликты;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5500" dirty="0" smtClean="0">
                <a:solidFill>
                  <a:schemeClr val="tx1"/>
                </a:solidFill>
                <a:latin typeface="Monotype Corsiva" pitchFamily="66" charset="0"/>
              </a:rPr>
              <a:t>кризисные состояния;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5500" dirty="0" smtClean="0">
                <a:solidFill>
                  <a:schemeClr val="tx1"/>
                </a:solidFill>
                <a:latin typeface="Monotype Corsiva" pitchFamily="66" charset="0"/>
              </a:rPr>
              <a:t>экзистенциальные и возрастные кризисы;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5500" dirty="0" smtClean="0">
                <a:solidFill>
                  <a:schemeClr val="tx1"/>
                </a:solidFill>
                <a:latin typeface="Monotype Corsiva" pitchFamily="66" charset="0"/>
              </a:rPr>
              <a:t>травмы;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5500" dirty="0" smtClean="0">
                <a:solidFill>
                  <a:schemeClr val="tx1"/>
                </a:solidFill>
                <a:latin typeface="Monotype Corsiva" pitchFamily="66" charset="0"/>
              </a:rPr>
              <a:t>потери;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5500" dirty="0" smtClean="0">
                <a:solidFill>
                  <a:schemeClr val="tx1"/>
                </a:solidFill>
                <a:latin typeface="Monotype Corsiva" pitchFamily="66" charset="0"/>
              </a:rPr>
              <a:t>постстрессовые расстройства;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5500" dirty="0" smtClean="0">
                <a:solidFill>
                  <a:schemeClr val="tx1"/>
                </a:solidFill>
                <a:latin typeface="Monotype Corsiva" pitchFamily="66" charset="0"/>
              </a:rPr>
              <a:t>невротические расстройства;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5500" dirty="0" smtClean="0">
                <a:solidFill>
                  <a:schemeClr val="tx1"/>
                </a:solidFill>
                <a:latin typeface="Monotype Corsiva" pitchFamily="66" charset="0"/>
              </a:rPr>
              <a:t>психосоматические расстройства;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5500" dirty="0" smtClean="0">
                <a:solidFill>
                  <a:schemeClr val="tx1"/>
                </a:solidFill>
                <a:latin typeface="Monotype Corsiva" pitchFamily="66" charset="0"/>
              </a:rPr>
              <a:t>развитие креативности;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5500" dirty="0" smtClean="0">
                <a:solidFill>
                  <a:schemeClr val="tx1"/>
                </a:solidFill>
                <a:latin typeface="Monotype Corsiva" pitchFamily="66" charset="0"/>
              </a:rPr>
              <a:t>развитие целостности личности;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5500" dirty="0" smtClean="0">
                <a:solidFill>
                  <a:schemeClr val="tx1"/>
                </a:solidFill>
                <a:latin typeface="Monotype Corsiva" pitchFamily="66" charset="0"/>
              </a:rPr>
              <a:t>обнаружение личностных смыслов через творчество;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5500" dirty="0" smtClean="0">
                <a:solidFill>
                  <a:schemeClr val="tx1"/>
                </a:solidFill>
                <a:latin typeface="Monotype Corsiva" pitchFamily="66" charset="0"/>
              </a:rPr>
              <a:t>многое другое.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628800"/>
            <a:ext cx="3696072" cy="369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280920" cy="60486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В процессе арт-терапии с детьми, подростками и взрослыми достигаются следующие цели: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выражение эмоций и чувств, связанных с переживаниями своих проблем, самого себя;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активный поиск новых форм взаимодействия с миром;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подтверждение своей индивидуальности, неповторимости и значимости;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повышение адаптивности (гибкости) в постоянно меняющемся мире.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005064"/>
            <a:ext cx="4308479" cy="2444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80920" cy="93610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Сказкотерапия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5760640" cy="5616624"/>
          </a:xfrm>
        </p:spPr>
        <p:txBody>
          <a:bodyPr>
            <a:normAutofit/>
          </a:bodyPr>
          <a:lstStyle/>
          <a:p>
            <a:pPr algn="l"/>
            <a:r>
              <a:rPr lang="uk-UA" sz="2600" b="1" i="1" dirty="0" smtClean="0">
                <a:solidFill>
                  <a:srgbClr val="7030A0"/>
                </a:solidFill>
                <a:latin typeface="Monotype Corsiva" pitchFamily="66" charset="0"/>
              </a:rPr>
              <a:t>Сказкотерапия помагает:</a:t>
            </a:r>
            <a:endParaRPr lang="ru-RU" sz="2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Развитию понимания и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чувствования друг друга;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повышение самооценки;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развитию эмпатии;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формированию позитивного отношения к   себе, своей семье;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гармонизации эмоционального состояния;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отработке механизмов саморегуляции;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развитию уверенности в себе;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развитию навыков бесконфликтного общения;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4" descr="фотоапарат 555 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4514" y="4365104"/>
            <a:ext cx="322595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cc25d2ba861931e8dd6beba47313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836712"/>
            <a:ext cx="4308923" cy="245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80920" cy="5976664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коррекции нежелательных черт характера и поведения;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обучению отреагирования эмоций в конфликте;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развитию вариативности и оригинальности мышления;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активизации познавательного интереса и мыслительного процесса.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снижение уровня тревожности и агрессивности у детей.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развитие умения преодолевать трудности и страхи.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активизация в ребенке творческого, созидающего начала, раскрытие глубин собственного </a:t>
            </a:r>
          </a:p>
          <a:p>
            <a:pPr lvl="0" algn="l"/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внутреннего мира, развитие </a:t>
            </a:r>
          </a:p>
          <a:p>
            <a:pPr lvl="0" algn="l"/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его самосознания.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6" descr="E:\Открытое занятия Наташи Юрчак\DSC08820.JPG"/>
          <p:cNvPicPr>
            <a:picLocks noChangeAspect="1" noChangeArrowheads="1"/>
          </p:cNvPicPr>
          <p:nvPr/>
        </p:nvPicPr>
        <p:blipFill>
          <a:blip r:embed="rId4" cstate="print"/>
          <a:srcRect r="7692"/>
          <a:stretch>
            <a:fillRect/>
          </a:stretch>
        </p:blipFill>
        <p:spPr bwMode="auto">
          <a:xfrm>
            <a:off x="5004048" y="4221088"/>
            <a:ext cx="3528392" cy="234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79208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Изо -терапия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800" b="1" i="1" dirty="0" smtClean="0">
                <a:solidFill>
                  <a:srgbClr val="7030A0"/>
                </a:solidFill>
                <a:latin typeface="Monotype Corsiva" pitchFamily="66" charset="0"/>
              </a:rPr>
              <a:t>Изотерапия  дает  возможность:</a:t>
            </a:r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выход внутренним конфликтам;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помогает понять собственные </a:t>
            </a:r>
            <a:r>
              <a:rPr lang="uk-UA" sz="2800" dirty="0" err="1" smtClean="0">
                <a:solidFill>
                  <a:schemeClr val="tx1"/>
                </a:solidFill>
                <a:latin typeface="Monotype Corsiva" pitchFamily="66" charset="0"/>
              </a:rPr>
              <a:t>чувства</a:t>
            </a: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и переживания;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способствует повышению самооценки;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помогает в развитии творческих способностей.</a:t>
            </a:r>
            <a:endParaRPr lang="ru-RU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тренировку когнитивных навыков;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выражение широкого спектра переживаний;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корригирование взаимоотношений с окружающими;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рефлексию индивидуальных потребностей (анализ собственного психического состояния; размышление полное сомнений и противоречий);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развитие коммуникативных навыков.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8" descr="i?id=118546396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08720"/>
            <a:ext cx="2735511" cy="22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188640"/>
            <a:ext cx="8280920" cy="79208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Песочная терапия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24936" cy="5400600"/>
          </a:xfrm>
        </p:spPr>
        <p:txBody>
          <a:bodyPr>
            <a:normAutofit fontScale="55000" lnSpcReduction="20000"/>
          </a:bodyPr>
          <a:lstStyle/>
          <a:p>
            <a:pPr algn="l"/>
            <a:endParaRPr lang="ru-RU" sz="51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ru-RU" sz="4700" b="1" dirty="0" smtClean="0">
                <a:solidFill>
                  <a:srgbClr val="7030A0"/>
                </a:solidFill>
                <a:latin typeface="Monotype Corsiva" pitchFamily="66" charset="0"/>
              </a:rPr>
              <a:t>Данный метод позволяет:</a:t>
            </a:r>
            <a:endParaRPr lang="ru-RU" sz="47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Проработать психотравмирующую </a:t>
            </a:r>
          </a:p>
          <a:p>
            <a:pPr lvl="0" algn="l"/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ситуацию на символическом уровне.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Отреагировать негативный </a:t>
            </a:r>
          </a:p>
          <a:p>
            <a:pPr lvl="0" algn="l"/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эмоциональный опыт в процессе творческого самовыражения.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Изменить отношения к себе, к своему прошлому, настоящему и будущему, к значимым другим, в целом к своей судьбе.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Наладить коммуникации друг с другом.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И, конечно, тренировка мелкой моторики, раскрытие творческого потенциала, образно-логического мышления, пространственного воображения, коммуникации друг с другом.          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  <a:latin typeface="Monotype Corsiva" pitchFamily="66" charset="0"/>
              </a:rPr>
              <a:t>Служит дополнением к другим методам психотерапевтической работы.</a:t>
            </a:r>
          </a:p>
          <a:p>
            <a:endParaRPr lang="ru-RU" sz="47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4" descr="C:\Users\142453\Desktop\фото из песочной\DSC00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5" y="548680"/>
            <a:ext cx="3427057" cy="22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18722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«Психология  здоровья и развития в кризисные и переходные периоды с использованием техники «пластотерапии»»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4104456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Техника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Дом – Усадьба - Поселок</a:t>
            </a:r>
          </a:p>
          <a:p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      </a:t>
            </a:r>
            <a:r>
              <a:rPr lang="ru-RU" sz="3500" b="1" dirty="0" smtClean="0">
                <a:solidFill>
                  <a:srgbClr val="002060"/>
                </a:solidFill>
                <a:latin typeface="Monotype Corsiva" pitchFamily="66" charset="0"/>
              </a:rPr>
              <a:t>Я                          Семья                       Социум</a:t>
            </a:r>
          </a:p>
        </p:txBody>
      </p:sp>
      <p:pic>
        <p:nvPicPr>
          <p:cNvPr id="7" name="Рисунок 6" descr="Похожее изображение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52028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ртинки по запросу картинка деревенская усадьба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9169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артинки по запросу картинки с изображением поселка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44827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992888" cy="64807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Мандала – ресурс во мне!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920880" cy="15841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Преодоление кризисных ситуаций методом арт-терапии</a:t>
            </a:r>
          </a:p>
          <a:p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2060848"/>
            <a:ext cx="50405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Monotype Corsiva" pitchFamily="66" charset="0"/>
              </a:rPr>
              <a:t>«Мандала может восприниматься как капля взятой на анализ крови, по которой можно определить, что за изменения происходят в организме и каков эффект лечения.»</a:t>
            </a:r>
          </a:p>
          <a:p>
            <a:pPr algn="r"/>
            <a:r>
              <a:rPr lang="ru-RU" sz="2600" dirty="0" err="1" smtClean="0">
                <a:latin typeface="Monotype Corsiva" pitchFamily="66" charset="0"/>
              </a:rPr>
              <a:t>Joan</a:t>
            </a:r>
            <a:r>
              <a:rPr lang="ru-RU" sz="2600" dirty="0" smtClean="0">
                <a:latin typeface="Monotype Corsiva" pitchFamily="66" charset="0"/>
              </a:rPr>
              <a:t> </a:t>
            </a:r>
            <a:r>
              <a:rPr lang="ru-RU" sz="2600" dirty="0" err="1" smtClean="0">
                <a:latin typeface="Monotype Corsiva" pitchFamily="66" charset="0"/>
              </a:rPr>
              <a:t>Kellogg</a:t>
            </a:r>
            <a:endParaRPr lang="ru-RU" sz="2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3786810" cy="252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Терапия в жанре волшебства</a:t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Сказкотерапия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3124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Monotype Corsiva" pitchFamily="66" charset="0"/>
              </a:rPr>
              <a:t>«Духовная жизнь ребенка полноценна лишь тогда, когда он живет в мире игры, сказки, музыки, фантазии, творчества. Без этого он – засушенный цветок.»</a:t>
            </a:r>
          </a:p>
          <a:p>
            <a:pPr>
              <a:buNone/>
            </a:pPr>
            <a:r>
              <a:rPr lang="ru-RU" sz="2600" dirty="0" smtClean="0">
                <a:latin typeface="Monotype Corsiva" pitchFamily="66" charset="0"/>
              </a:rPr>
              <a:t>                             В.А.Сухомлинский</a:t>
            </a:r>
            <a:endParaRPr lang="ru-RU" sz="2600" dirty="0">
              <a:latin typeface="Monotype Corsiva" pitchFamily="66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1996" y="3717032"/>
            <a:ext cx="3603871" cy="270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prstDash val="solid"/>
                </a:ln>
                <a:solidFill>
                  <a:srgbClr val="7030A0"/>
                </a:solidFill>
                <a:latin typeface="Monotype Corsiva" pitchFamily="66" charset="0"/>
              </a:rPr>
              <a:t>И последний совет!</a:t>
            </a:r>
            <a:endParaRPr lang="ru-RU" sz="3200" b="1" dirty="0">
              <a:ln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1113" algn="ctr">
              <a:buNone/>
            </a:pPr>
            <a:r>
              <a:rPr lang="ru-RU" sz="2800" dirty="0" smtClean="0">
                <a:latin typeface="Monotype Corsiva" pitchFamily="66" charset="0"/>
              </a:rPr>
              <a:t>Возможно, что не все получится так, как запланируете. Но помните, то, что кажется невезением, зачастую оборачивается счастливым шансом. Как сказал Далай-лама: «Если вы не получили желаемое, это может оказаться удивительной удачей!»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221088"/>
            <a:ext cx="4940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Желаем удачи! 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96944" cy="136815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dirty="0"/>
              <a:t> 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Возрастные особенности развития. Понятие о кризисах и стабильных периодах. Их особенности.</a:t>
            </a:r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280920" cy="4392488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1.Границы</a:t>
            </a:r>
            <a:r>
              <a:rPr lang="ru-RU" sz="2800" b="1" i="1" dirty="0">
                <a:solidFill>
                  <a:schemeClr val="tx1"/>
                </a:solidFill>
                <a:latin typeface="Monotype Corsiva" pitchFamily="66" charset="0"/>
              </a:rPr>
              <a:t>, отделяющие начало и конец этих стадий от смежных периодов, крайне </a:t>
            </a: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неотчетливы.</a:t>
            </a:r>
          </a:p>
          <a:p>
            <a:pPr marL="514350" indent="-514350" algn="l"/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2</a:t>
            </a:r>
            <a:r>
              <a:rPr lang="ru-RU" sz="2800" b="1" i="1" dirty="0">
                <a:solidFill>
                  <a:schemeClr val="tx1"/>
                </a:solidFill>
                <a:latin typeface="Monotype Corsiva" pitchFamily="66" charset="0"/>
              </a:rPr>
              <a:t>. Трудновоспитуемость детей в критические </a:t>
            </a: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периоды.</a:t>
            </a:r>
          </a:p>
          <a:p>
            <a:pPr marL="514350" indent="-514350" algn="l"/>
            <a:r>
              <a:rPr lang="ru-RU" sz="2800" b="1" i="1" dirty="0">
                <a:solidFill>
                  <a:schemeClr val="tx1"/>
                </a:solidFill>
                <a:latin typeface="Monotype Corsiva" pitchFamily="66" charset="0"/>
              </a:rPr>
              <a:t>3. Негативный характер развития.</a:t>
            </a:r>
            <a:r>
              <a:rPr lang="ru-RU" sz="28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Картинки по запросу картинки про кризисы подросткового  возраста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2343150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Картинки по запросу картинки про кризисы подросткового  возраста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287141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Картинки по запросу картинки про кризисы подросткового  возраста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466975" cy="175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324036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Monotype Corsiva" pitchFamily="66" charset="0"/>
              </a:rPr>
              <a:t>Для детского возраста считается, что происходит чередование кризисов, связанных  с 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социализацией</a:t>
            </a:r>
            <a:r>
              <a:rPr lang="ru-RU" sz="3200" b="1" i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( 0 -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3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года, подростковый кризис 12 лет) </a:t>
            </a:r>
            <a:r>
              <a:rPr lang="ru-RU" sz="3200" b="1" i="1" dirty="0">
                <a:solidFill>
                  <a:srgbClr val="7030A0"/>
                </a:solidFill>
                <a:latin typeface="Monotype Corsiva" pitchFamily="66" charset="0"/>
              </a:rPr>
              <a:t>и 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саморегуляцией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(1 год, 7 лет, 15 лет).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89040"/>
            <a:ext cx="8496944" cy="26642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3 го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420888"/>
            <a:ext cx="345638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00_F_12014877_OvCzgvuXk2txOBZfrFcU5DY1s9X7LNg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636912"/>
            <a:ext cx="2406458" cy="339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05167778_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3861048"/>
            <a:ext cx="3593380" cy="239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02624" cy="388843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280920" cy="6120680"/>
          </a:xfrm>
        </p:spPr>
        <p:txBody>
          <a:bodyPr>
            <a:normAutofit fontScale="85000" lnSpcReduction="20000"/>
          </a:bodyPr>
          <a:lstStyle/>
          <a:p>
            <a:r>
              <a:rPr lang="ru-RU" sz="3500" b="1" dirty="0">
                <a:solidFill>
                  <a:srgbClr val="7030A0"/>
                </a:solidFill>
                <a:latin typeface="Monotype Corsiva" pitchFamily="66" charset="0"/>
              </a:rPr>
              <a:t>Младший школьный период: 7-12 </a:t>
            </a:r>
            <a:r>
              <a:rPr lang="ru-RU" sz="3500" b="1" dirty="0" smtClean="0">
                <a:solidFill>
                  <a:srgbClr val="7030A0"/>
                </a:solidFill>
                <a:latin typeface="Monotype Corsiva" pitchFamily="66" charset="0"/>
              </a:rPr>
              <a:t>лет</a:t>
            </a:r>
          </a:p>
          <a:p>
            <a:pPr algn="l"/>
            <a:r>
              <a:rPr lang="ru-RU" sz="3500" b="1" dirty="0" smtClean="0">
                <a:solidFill>
                  <a:srgbClr val="7030A0"/>
                </a:solidFill>
                <a:latin typeface="Monotype Corsiva" pitchFamily="66" charset="0"/>
              </a:rPr>
              <a:t>Основная деятельность</a:t>
            </a:r>
            <a:r>
              <a:rPr lang="ru-RU" sz="3500" b="1" dirty="0">
                <a:solidFill>
                  <a:srgbClr val="7030A0"/>
                </a:solidFill>
                <a:latin typeface="Monotype Corsiva" pitchFamily="66" charset="0"/>
              </a:rPr>
              <a:t>:</a:t>
            </a:r>
            <a:r>
              <a:rPr lang="ru-RU" sz="3500" dirty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3500" b="1" i="1" dirty="0" smtClean="0">
                <a:solidFill>
                  <a:srgbClr val="7030A0"/>
                </a:solidFill>
                <a:latin typeface="Monotype Corsiva" pitchFamily="66" charset="0"/>
              </a:rPr>
              <a:t>учебная.</a:t>
            </a:r>
            <a:r>
              <a:rPr lang="ru-RU" sz="35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</a:p>
          <a:p>
            <a:pPr algn="l"/>
            <a:r>
              <a:rPr lang="ru-RU" sz="3500" b="1" dirty="0">
                <a:solidFill>
                  <a:srgbClr val="7030A0"/>
                </a:solidFill>
                <a:latin typeface="Monotype Corsiva" pitchFamily="66" charset="0"/>
              </a:rPr>
              <a:t>Сфера деятельности:</a:t>
            </a:r>
            <a:r>
              <a:rPr lang="ru-RU" sz="3500" dirty="0">
                <a:solidFill>
                  <a:schemeClr val="tx1"/>
                </a:solidFill>
                <a:latin typeface="Monotype Corsiva" pitchFamily="66" charset="0"/>
              </a:rPr>
              <a:t> операционально-техническая.</a:t>
            </a:r>
            <a:br>
              <a:rPr lang="ru-RU" sz="35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500" b="1" dirty="0">
                <a:solidFill>
                  <a:srgbClr val="7030A0"/>
                </a:solidFill>
                <a:latin typeface="Monotype Corsiva" pitchFamily="66" charset="0"/>
              </a:rPr>
              <a:t>Стадия умственного развития:</a:t>
            </a:r>
            <a:r>
              <a:rPr lang="ru-RU" sz="3500" dirty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3500" dirty="0">
                <a:solidFill>
                  <a:schemeClr val="tx1"/>
                </a:solidFill>
                <a:latin typeface="Monotype Corsiva" pitchFamily="66" charset="0"/>
              </a:rPr>
              <a:t>стадия конкретных операций – возникновение элементарного логического рассуждения. Возможность понять, что другой видит мир иначе, чем я</a:t>
            </a:r>
            <a:r>
              <a:rPr lang="ru-RU" sz="35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algn="l"/>
            <a:r>
              <a:rPr lang="ru-RU" sz="3500" b="1" dirty="0">
                <a:solidFill>
                  <a:srgbClr val="7030A0"/>
                </a:solidFill>
                <a:latin typeface="Monotype Corsiva" pitchFamily="66" charset="0"/>
              </a:rPr>
              <a:t>Уровень нравственного сознания:</a:t>
            </a:r>
            <a:r>
              <a:rPr lang="ru-RU" sz="35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500" dirty="0">
                <a:solidFill>
                  <a:schemeClr val="tx1"/>
                </a:solidFill>
                <a:latin typeface="Monotype Corsiva" pitchFamily="66" charset="0"/>
              </a:rPr>
              <a:t>конвенциональная мораль. </a:t>
            </a:r>
            <a:r>
              <a:rPr lang="ru-RU" sz="3500" dirty="0">
                <a:solidFill>
                  <a:schemeClr val="tx1"/>
                </a:solidFill>
              </a:rPr>
              <a:t/>
            </a:r>
            <a:br>
              <a:rPr lang="ru-RU" sz="3500" dirty="0">
                <a:solidFill>
                  <a:schemeClr val="tx1"/>
                </a:solidFill>
              </a:rPr>
            </a:br>
            <a:r>
              <a:rPr lang="ru-RU" sz="3500" b="1" dirty="0">
                <a:solidFill>
                  <a:srgbClr val="7030A0"/>
                </a:solidFill>
                <a:latin typeface="Monotype Corsiva" pitchFamily="66" charset="0"/>
              </a:rPr>
              <a:t>Уровни привязанности:</a:t>
            </a:r>
            <a:r>
              <a:rPr lang="ru-RU" sz="3500" dirty="0">
                <a:solidFill>
                  <a:schemeClr val="tx1"/>
                </a:solidFill>
                <a:latin typeface="Monotype Corsiva" pitchFamily="66" charset="0"/>
              </a:rPr>
              <a:t> </a:t>
            </a:r>
            <a:r>
              <a:rPr lang="ru-RU" sz="3500" i="1" dirty="0">
                <a:solidFill>
                  <a:schemeClr val="tx1"/>
                </a:solidFill>
                <a:latin typeface="Monotype Corsiva" pitchFamily="66" charset="0"/>
              </a:rPr>
              <a:t>на уровне желания, чтобы тебя знали</a:t>
            </a:r>
            <a:r>
              <a:rPr lang="ru-RU" sz="35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35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algn="l"/>
            <a:r>
              <a:rPr lang="ru-RU" sz="3500" b="1" dirty="0">
                <a:solidFill>
                  <a:srgbClr val="7030A0"/>
                </a:solidFill>
                <a:latin typeface="Monotype Corsiva" pitchFamily="66" charset="0"/>
              </a:rPr>
              <a:t>Потребности:</a:t>
            </a:r>
            <a:r>
              <a:rPr lang="ru-RU" sz="3500" dirty="0">
                <a:solidFill>
                  <a:schemeClr val="tx1"/>
                </a:solidFill>
                <a:latin typeface="Monotype Corsiva" pitchFamily="66" charset="0"/>
              </a:rPr>
              <a:t> </a:t>
            </a:r>
            <a:r>
              <a:rPr lang="ru-RU" sz="3500" i="1" dirty="0">
                <a:solidFill>
                  <a:schemeClr val="tx1"/>
                </a:solidFill>
                <a:latin typeface="Monotype Corsiva" pitchFamily="66" charset="0"/>
              </a:rPr>
              <a:t>уважение.</a:t>
            </a:r>
            <a:r>
              <a:rPr lang="ru-RU" sz="35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35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l"/>
            <a:r>
              <a:rPr lang="ru-RU" sz="3500" b="1" dirty="0">
                <a:solidFill>
                  <a:srgbClr val="7030A0"/>
                </a:solidFill>
                <a:latin typeface="Monotype Corsiva" pitchFamily="66" charset="0"/>
              </a:rPr>
              <a:t>Результат к концу периода:</a:t>
            </a:r>
            <a:r>
              <a:rPr lang="ru-RU" sz="3500" dirty="0">
                <a:solidFill>
                  <a:schemeClr val="tx1"/>
                </a:solidFill>
                <a:latin typeface="Monotype Corsiva" pitchFamily="66" charset="0"/>
              </a:rPr>
              <a:t> собственная познавательная активность, умение кооперироваться со сверстниками, самоконтроль.</a:t>
            </a:r>
          </a:p>
          <a:p>
            <a:pPr algn="l"/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02624" cy="388843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5328592" cy="28083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Кризис 7 лет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35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Открытие значения новой социальной позиции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–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позиции школьника,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связанной с выполнением высоко ценимой взрослыми учебной работы. Формирование соответствующей внутренней позиции коренным образом меняет его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самосознание.</a:t>
            </a:r>
          </a:p>
          <a:p>
            <a:pPr algn="just"/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708921"/>
            <a:ext cx="8280920" cy="4062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Изменение самосознания приводит к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переоценке ценностей. </a:t>
            </a:r>
            <a:r>
              <a:rPr lang="ru-RU" sz="2400" dirty="0" smtClean="0">
                <a:latin typeface="Monotype Corsiva" pitchFamily="66" charset="0"/>
              </a:rPr>
              <a:t>Происходят глубокие изменения в плане переживаний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–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устойчивые аффективные комплексы.</a:t>
            </a:r>
            <a:r>
              <a:rPr lang="ru-RU" sz="2400" b="1" dirty="0" smtClean="0"/>
              <a:t>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Появляется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смысловая ориентировочная основа поступка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– </a:t>
            </a:r>
            <a:r>
              <a:rPr lang="ru-RU" sz="2400" dirty="0" smtClean="0">
                <a:latin typeface="Monotype Corsiva" pitchFamily="66" charset="0"/>
              </a:rPr>
              <a:t>звено между желанием что-то сделать и разворачивающимися действиями. Это интеллектуальный момент, позволяющий более или менее адекватно оценить будущий поступок с точки зрения его результатов и более отдаленных последствий.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Новообразование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– </a:t>
            </a:r>
            <a:r>
              <a:rPr lang="ru-RU" sz="2400" dirty="0" smtClean="0">
                <a:latin typeface="Monotype Corsiva" pitchFamily="66" charset="0"/>
              </a:rPr>
              <a:t>произвольность и осознанность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 психических процессов и их интеллектуализация.</a:t>
            </a:r>
          </a:p>
          <a:p>
            <a:endParaRPr lang="ru-RU" dirty="0"/>
          </a:p>
        </p:txBody>
      </p:sp>
      <p:pic>
        <p:nvPicPr>
          <p:cNvPr id="6" name="Рисунок 5" descr="Похожее изображение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88032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02624" cy="388843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24936" cy="3024336"/>
          </a:xfrm>
        </p:spPr>
        <p:txBody>
          <a:bodyPr>
            <a:normAutofit fontScale="25000" lnSpcReduction="20000"/>
          </a:bodyPr>
          <a:lstStyle/>
          <a:p>
            <a:r>
              <a:rPr lang="ru-RU" sz="10400" b="1" dirty="0" smtClean="0">
                <a:solidFill>
                  <a:srgbClr val="7030A0"/>
                </a:solidFill>
                <a:latin typeface="Monotype Corsiva" pitchFamily="66" charset="0"/>
              </a:rPr>
              <a:t>Подростковый период 12-15 лет</a:t>
            </a:r>
          </a:p>
          <a:p>
            <a:pPr algn="l"/>
            <a:r>
              <a:rPr lang="ru-RU" sz="10400" b="1" dirty="0" smtClean="0">
                <a:solidFill>
                  <a:srgbClr val="7030A0"/>
                </a:solidFill>
                <a:latin typeface="Monotype Corsiva" pitchFamily="66" charset="0"/>
              </a:rPr>
              <a:t>Основная деятельность:</a:t>
            </a:r>
            <a:r>
              <a:rPr lang="ru-RU" sz="10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10400" dirty="0" smtClean="0">
                <a:solidFill>
                  <a:schemeClr val="tx1"/>
                </a:solidFill>
                <a:latin typeface="Monotype Corsiva" pitchFamily="66" charset="0"/>
              </a:rPr>
              <a:t>интимно-личностное общение</a:t>
            </a:r>
          </a:p>
          <a:p>
            <a:pPr algn="l"/>
            <a:r>
              <a:rPr lang="ru-RU" sz="10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10400" b="1" dirty="0" smtClean="0">
                <a:solidFill>
                  <a:srgbClr val="7030A0"/>
                </a:solidFill>
                <a:latin typeface="Monotype Corsiva" pitchFamily="66" charset="0"/>
              </a:rPr>
              <a:t>Сфера деятельности:</a:t>
            </a:r>
            <a:r>
              <a:rPr lang="ru-RU" sz="104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10400" dirty="0" smtClean="0">
                <a:solidFill>
                  <a:schemeClr val="tx1"/>
                </a:solidFill>
                <a:latin typeface="Monotype Corsiva" pitchFamily="66" charset="0"/>
              </a:rPr>
              <a:t>мотивационно-потребностная.</a:t>
            </a:r>
            <a:r>
              <a:rPr lang="ru-RU" sz="10400" dirty="0" smtClean="0">
                <a:solidFill>
                  <a:srgbClr val="7030A0"/>
                </a:solidFill>
              </a:rPr>
              <a:t/>
            </a:r>
            <a:br>
              <a:rPr lang="ru-RU" sz="10400" dirty="0" smtClean="0">
                <a:solidFill>
                  <a:srgbClr val="7030A0"/>
                </a:solidFill>
              </a:rPr>
            </a:br>
            <a:r>
              <a:rPr lang="ru-RU" sz="10400" dirty="0" smtClean="0">
                <a:solidFill>
                  <a:srgbClr val="7030A0"/>
                </a:solidFill>
              </a:rPr>
              <a:t> </a:t>
            </a:r>
            <a:r>
              <a:rPr lang="ru-RU" sz="10400" b="1" dirty="0" smtClean="0">
                <a:solidFill>
                  <a:srgbClr val="7030A0"/>
                </a:solidFill>
                <a:latin typeface="Monotype Corsiva" pitchFamily="66" charset="0"/>
              </a:rPr>
              <a:t>Стадия умственного развития:</a:t>
            </a:r>
            <a:r>
              <a:rPr lang="ru-RU" sz="104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10400" dirty="0" smtClean="0">
                <a:solidFill>
                  <a:schemeClr val="tx1"/>
                </a:solidFill>
                <a:latin typeface="Monotype Corsiva" pitchFamily="66" charset="0"/>
              </a:rPr>
              <a:t>стадия формальных операций – формирование способности мыслить логически, пользоваться абстрактными понятиями, выполнять операции в уме.</a:t>
            </a:r>
            <a:r>
              <a:rPr lang="ru-RU" sz="104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10400" b="1" dirty="0" smtClean="0">
                <a:solidFill>
                  <a:srgbClr val="7030A0"/>
                </a:solidFill>
                <a:latin typeface="Monotype Corsiva" pitchFamily="66" charset="0"/>
              </a:rPr>
              <a:t>Уровень нравственного сознания:</a:t>
            </a:r>
            <a:r>
              <a:rPr lang="ru-RU" sz="10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10400" dirty="0" smtClean="0">
                <a:solidFill>
                  <a:schemeClr val="tx1"/>
                </a:solidFill>
                <a:latin typeface="Monotype Corsiva" pitchFamily="66" charset="0"/>
              </a:rPr>
              <a:t>зарождение автономной морали. </a:t>
            </a:r>
          </a:p>
          <a:p>
            <a:pPr algn="l"/>
            <a:r>
              <a:rPr lang="ru-RU" sz="7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7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7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br>
              <a:rPr lang="ru-RU" sz="7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7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11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1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11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vibormoi.ru/images/stories/otnosheniya/deti/podrostkiboys-krizi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24482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2924944"/>
            <a:ext cx="583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Уровни привязанности: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>углубление и развитие предшествующих уровней, начало сепарации.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Потребности: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>самоопределение себя в системе отношений с другими людьми, проявления потребности в уважении, доверии, признании, самостоятельности.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Результат к концу периода: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– развитие самосознания,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– развитие </a:t>
            </a:r>
            <a:r>
              <a:rPr lang="ru-RU" sz="2400" dirty="0" err="1" smtClean="0">
                <a:latin typeface="Monotype Corsiva" pitchFamily="66" charset="0"/>
              </a:rPr>
              <a:t>мировозрения</a:t>
            </a:r>
            <a:r>
              <a:rPr lang="ru-RU" sz="2400" dirty="0" smtClean="0">
                <a:latin typeface="Monotype Corsiva" pitchFamily="66" charset="0"/>
              </a:rPr>
              <a:t> и философского мышления,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4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02624" cy="388843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280920" cy="6120680"/>
          </a:xfrm>
        </p:spPr>
        <p:txBody>
          <a:bodyPr>
            <a:normAutofit fontScale="25000" lnSpcReduction="20000"/>
          </a:bodyPr>
          <a:lstStyle/>
          <a:p>
            <a:r>
              <a:rPr lang="ru-RU" sz="10400" b="1" dirty="0" smtClean="0">
                <a:solidFill>
                  <a:srgbClr val="7030A0"/>
                </a:solidFill>
                <a:latin typeface="Monotype Corsiva" pitchFamily="66" charset="0"/>
              </a:rPr>
              <a:t>Подростковый кризис 12 лет</a:t>
            </a:r>
          </a:p>
          <a:p>
            <a:pPr algn="l"/>
            <a:r>
              <a:rPr lang="ru-RU" sz="10400" b="1" dirty="0" smtClean="0">
                <a:solidFill>
                  <a:srgbClr val="7030A0"/>
                </a:solidFill>
                <a:latin typeface="Monotype Corsiva" pitchFamily="66" charset="0"/>
              </a:rPr>
              <a:t>Причина</a:t>
            </a:r>
            <a:r>
              <a:rPr lang="ru-RU" sz="10400" b="1" dirty="0">
                <a:solidFill>
                  <a:srgbClr val="7030A0"/>
                </a:solidFill>
                <a:latin typeface="Monotype Corsiva" pitchFamily="66" charset="0"/>
              </a:rPr>
              <a:t>:</a:t>
            </a:r>
            <a:r>
              <a:rPr lang="ru-RU" sz="10400" dirty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10400" dirty="0">
                <a:solidFill>
                  <a:schemeClr val="tx1"/>
                </a:solidFill>
                <a:latin typeface="Monotype Corsiva" pitchFamily="66" charset="0"/>
              </a:rPr>
              <a:t>выход в большой мир приводит к переоценке тех ценностей, которые были впитаны в семье и малом коллективе, происходит соотнесение себя и общества</a:t>
            </a:r>
            <a:r>
              <a:rPr lang="ru-RU" sz="104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algn="l"/>
            <a:r>
              <a:rPr lang="ru-RU" sz="10400" b="1" dirty="0">
                <a:solidFill>
                  <a:srgbClr val="7030A0"/>
                </a:solidFill>
                <a:latin typeface="Monotype Corsiva" pitchFamily="66" charset="0"/>
              </a:rPr>
              <a:t>Характеристика:</a:t>
            </a:r>
            <a:r>
              <a:rPr lang="ru-RU" sz="10400" dirty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10400" i="1" dirty="0">
                <a:solidFill>
                  <a:schemeClr val="tx1"/>
                </a:solidFill>
                <a:latin typeface="Monotype Corsiva" pitchFamily="66" charset="0"/>
              </a:rPr>
              <a:t>наблюдается снижение продуктивности и способности к учебной деятельности даже в той области, в которой ребенок одарен. Негативизм. Ребенок как бы отталкивается от среды, враждебен, склонен к ссорам, нарушениям дисциплины. </a:t>
            </a:r>
            <a:endParaRPr lang="ru-RU" sz="10400" i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l"/>
            <a:r>
              <a:rPr lang="ru-RU" sz="10400" b="1" dirty="0">
                <a:solidFill>
                  <a:srgbClr val="7030A0"/>
                </a:solidFill>
                <a:latin typeface="Monotype Corsiva" pitchFamily="66" charset="0"/>
              </a:rPr>
              <a:t>Противоречие, разрешаемое в кризисе:</a:t>
            </a:r>
            <a:r>
              <a:rPr lang="ru-RU" sz="10400" dirty="0">
                <a:solidFill>
                  <a:srgbClr val="7030A0"/>
                </a:solidFill>
                <a:latin typeface="Monotype Corsiva" pitchFamily="66" charset="0"/>
              </a:rPr>
              <a:t>  </a:t>
            </a:r>
            <a:r>
              <a:rPr lang="ru-RU" sz="10400" dirty="0" smtClean="0">
                <a:solidFill>
                  <a:schemeClr val="tx1"/>
                </a:solidFill>
                <a:latin typeface="Monotype Corsiva" pitchFamily="66" charset="0"/>
              </a:rPr>
              <a:t>при </a:t>
            </a:r>
            <a:r>
              <a:rPr lang="ru-RU" sz="10400" dirty="0">
                <a:solidFill>
                  <a:schemeClr val="tx1"/>
                </a:solidFill>
                <a:latin typeface="Monotype Corsiva" pitchFamily="66" charset="0"/>
              </a:rPr>
              <a:t>благополучном разрешении рождается верность</a:t>
            </a:r>
            <a:r>
              <a:rPr lang="ru-RU" sz="104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algn="l"/>
            <a:r>
              <a:rPr lang="ru-RU" sz="10400" b="1" dirty="0">
                <a:solidFill>
                  <a:srgbClr val="7030A0"/>
                </a:solidFill>
                <a:latin typeface="Monotype Corsiva" pitchFamily="66" charset="0"/>
              </a:rPr>
              <a:t>Новообразования к концу кризиса:</a:t>
            </a:r>
            <a:r>
              <a:rPr lang="ru-RU" sz="104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04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0400" dirty="0">
                <a:solidFill>
                  <a:schemeClr val="tx1"/>
                </a:solidFill>
                <a:latin typeface="Monotype Corsiva" pitchFamily="66" charset="0"/>
              </a:rPr>
              <a:t>– умение детей произвольно регулировать свое поведение и управлять им, что становится важным качеством личности ребенка;</a:t>
            </a:r>
            <a:br>
              <a:rPr lang="ru-RU" sz="104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10400" dirty="0">
                <a:solidFill>
                  <a:schemeClr val="tx1"/>
                </a:solidFill>
                <a:latin typeface="Monotype Corsiva" pitchFamily="66" charset="0"/>
              </a:rPr>
              <a:t>– чувство взрослости;</a:t>
            </a:r>
            <a:br>
              <a:rPr lang="ru-RU" sz="104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10400" dirty="0">
                <a:solidFill>
                  <a:schemeClr val="tx1"/>
                </a:solidFill>
                <a:latin typeface="Monotype Corsiva" pitchFamily="66" charset="0"/>
              </a:rPr>
              <a:t>– рефлексия.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Картинки по запросу картинки про кризисы подросткового  возраста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29200"/>
            <a:ext cx="208823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тинки по запросу картинки с изображением подростков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117090" cy="140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8280920" cy="64087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Юношеский период: 15-19 лет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Основная деятельность: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учебно-профессиональная деятельность.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Для этого периода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характерны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:</a:t>
            </a:r>
          </a:p>
          <a:p>
            <a:pPr algn="l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интерес к собственной личности;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– установка на обширные, большие масштабы, которые для него гораздо более субъективно приемлемы, чем ближние, текущие;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– тяга подростка к сопротивлению, преодолению,к волевым напряжениям;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– стремление подростка к неизвестному, рискованному, к приключениям, к героизму.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Сфера деятельности: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2400" dirty="0" err="1" smtClean="0">
                <a:solidFill>
                  <a:schemeClr val="tx1"/>
                </a:solidFill>
                <a:latin typeface="Monotype Corsiva" pitchFamily="66" charset="0"/>
              </a:rPr>
              <a:t>мотивационно-потребностная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Потребности: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рассматривать взрослого как старшего соратника. 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Результат к концу периода: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– самостоятельность, вступление во взрослую жизнь;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– контролирование своего поведения, проектирование его на основе моральных норм;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– нравственные убеждения.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845</TotalTime>
  <Words>856</Words>
  <Application>Microsoft Office PowerPoint</Application>
  <PresentationFormat>Экран (4:3)</PresentationFormat>
  <Paragraphs>177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Муниципальное учреждение Центр психолого-педагогической, медико-социальной помощи «Стимул» Тутаевского муниципального района</vt:lpstr>
      <vt:lpstr>«Создание благоприятных условий развития на переходных и кризисных этапах обучения. Технологии работы» </vt:lpstr>
      <vt:lpstr>  Возрастные особенности развития. Понятие о кризисах и стабильных периодах. Их особенности. </vt:lpstr>
      <vt:lpstr>Для детского возраста считается, что происходит чередование кризисов, связанных  с социализацией  ( 0 -3 года, подростковый кризис 12 лет) и саморегуляцией (1 год, 7 лет, 15 лет). 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Спектрокарты (ассоциативные фотографические карты)</vt:lpstr>
      <vt:lpstr>  Применение арт-терапии. Польза арт-терапии. Свойства арт-терапии </vt:lpstr>
      <vt:lpstr>Презентация PowerPoint</vt:lpstr>
      <vt:lpstr>  Сказкотерапия  </vt:lpstr>
      <vt:lpstr>Презентация PowerPoint</vt:lpstr>
      <vt:lpstr>  Изо -терапия </vt:lpstr>
      <vt:lpstr>  Песочная терапия </vt:lpstr>
      <vt:lpstr>«Психология  здоровья и развития в кризисные и переходные периоды с использованием техники «пластотерапии»» </vt:lpstr>
      <vt:lpstr> Мандала – ресурс во мне! </vt:lpstr>
      <vt:lpstr>Терапия в жанре волшебства Сказкотерапия</vt:lpstr>
      <vt:lpstr>И последний совет!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142453</dc:creator>
  <cp:lastModifiedBy>Елена Станиславовна Боярова</cp:lastModifiedBy>
  <cp:revision>93</cp:revision>
  <dcterms:created xsi:type="dcterms:W3CDTF">2017-04-13T07:31:44Z</dcterms:created>
  <dcterms:modified xsi:type="dcterms:W3CDTF">2017-04-21T06:43:01Z</dcterms:modified>
</cp:coreProperties>
</file>