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1" r:id="rId3"/>
    <p:sldId id="263" r:id="rId4"/>
    <p:sldId id="264" r:id="rId5"/>
    <p:sldId id="262" r:id="rId6"/>
    <p:sldId id="266" r:id="rId7"/>
    <p:sldId id="276" r:id="rId8"/>
    <p:sldId id="293" r:id="rId9"/>
    <p:sldId id="275" r:id="rId10"/>
    <p:sldId id="277" r:id="rId11"/>
    <p:sldId id="278" r:id="rId12"/>
    <p:sldId id="279" r:id="rId13"/>
    <p:sldId id="294" r:id="rId14"/>
    <p:sldId id="281" r:id="rId15"/>
    <p:sldId id="286" r:id="rId16"/>
    <p:sldId id="287" r:id="rId17"/>
    <p:sldId id="292" r:id="rId18"/>
    <p:sldId id="290" r:id="rId19"/>
    <p:sldId id="291" r:id="rId20"/>
    <p:sldId id="289" r:id="rId21"/>
    <p:sldId id="283" r:id="rId22"/>
    <p:sldId id="282" r:id="rId23"/>
    <p:sldId id="285" r:id="rId24"/>
    <p:sldId id="288" r:id="rId25"/>
    <p:sldId id="297" r:id="rId26"/>
    <p:sldId id="284" r:id="rId27"/>
    <p:sldId id="296" r:id="rId28"/>
    <p:sldId id="270" r:id="rId29"/>
    <p:sldId id="295" r:id="rId30"/>
    <p:sldId id="27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0" autoAdjust="0"/>
  </p:normalViewPr>
  <p:slideViewPr>
    <p:cSldViewPr>
      <p:cViewPr>
        <p:scale>
          <a:sx n="72" d="100"/>
          <a:sy n="72" d="100"/>
        </p:scale>
        <p:origin x="-2118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0C8B32-0285-43E3-A836-E1B0AAE0EE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7EDB6F-7E10-42C4-A8BD-CC10A93FDE4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i="1" dirty="0" smtClean="0"/>
            <a:t>“Чтобы узнать ребенка, надо хорошо знать его семью” В.А.Сухомлинский</a:t>
          </a:r>
          <a:endParaRPr lang="ru-RU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3D9FA9D-2217-4B85-A5ED-012D70EBDABB}" type="parTrans" cxnId="{2E83259A-5DAB-4B93-A4E9-CBCB9612DDB5}">
      <dgm:prSet/>
      <dgm:spPr/>
      <dgm:t>
        <a:bodyPr/>
        <a:lstStyle/>
        <a:p>
          <a:endParaRPr lang="ru-RU"/>
        </a:p>
      </dgm:t>
    </dgm:pt>
    <dgm:pt modelId="{D39E1066-9719-4FDB-A810-64A0D4058E96}" type="sibTrans" cxnId="{2E83259A-5DAB-4B93-A4E9-CBCB9612DDB5}">
      <dgm:prSet/>
      <dgm:spPr/>
      <dgm:t>
        <a:bodyPr/>
        <a:lstStyle/>
        <a:p>
          <a:endParaRPr lang="ru-RU"/>
        </a:p>
      </dgm:t>
    </dgm:pt>
    <dgm:pt modelId="{EAEBC8B8-280B-4514-903A-99466BCAC82B}" type="pres">
      <dgm:prSet presAssocID="{100C8B32-0285-43E3-A836-E1B0AAE0EE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C18DFA-C832-4416-A147-05C3D874AADA}" type="pres">
      <dgm:prSet presAssocID="{597EDB6F-7E10-42C4-A8BD-CC10A93FDE4B}" presName="parentText" presStyleLbl="node1" presStyleIdx="0" presStyleCnt="1" custScaleY="427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83259A-5DAB-4B93-A4E9-CBCB9612DDB5}" srcId="{100C8B32-0285-43E3-A836-E1B0AAE0EE46}" destId="{597EDB6F-7E10-42C4-A8BD-CC10A93FDE4B}" srcOrd="0" destOrd="0" parTransId="{43D9FA9D-2217-4B85-A5ED-012D70EBDABB}" sibTransId="{D39E1066-9719-4FDB-A810-64A0D4058E96}"/>
    <dgm:cxn modelId="{EC9E32DE-9D9D-4913-AB1C-871E351D449A}" type="presOf" srcId="{100C8B32-0285-43E3-A836-E1B0AAE0EE46}" destId="{EAEBC8B8-280B-4514-903A-99466BCAC82B}" srcOrd="0" destOrd="0" presId="urn:microsoft.com/office/officeart/2005/8/layout/vList2"/>
    <dgm:cxn modelId="{08EABA6D-57E1-49EF-8526-C2E4F6718DC5}" type="presOf" srcId="{597EDB6F-7E10-42C4-A8BD-CC10A93FDE4B}" destId="{2AC18DFA-C832-4416-A147-05C3D874AADA}" srcOrd="0" destOrd="0" presId="urn:microsoft.com/office/officeart/2005/8/layout/vList2"/>
    <dgm:cxn modelId="{EBEC3F88-58C1-4BCD-A558-E4F9D6AC6588}" type="presParOf" srcId="{EAEBC8B8-280B-4514-903A-99466BCAC82B}" destId="{2AC18DFA-C832-4416-A147-05C3D874AA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3F5DEA-795B-4B4E-B2D9-20280DDD9B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B65001-BCA9-48FA-A0F9-A312315BBFC8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000" dirty="0" smtClean="0">
              <a:solidFill>
                <a:schemeClr val="accent6"/>
              </a:solidFill>
            </a:rPr>
            <a:t>СОТРУДНИЧЕСТВО</a:t>
          </a:r>
          <a:r>
            <a:rPr lang="ru-RU" sz="1700" dirty="0" smtClean="0">
              <a:solidFill>
                <a:schemeClr val="accent6"/>
              </a:solidFill>
            </a:rPr>
            <a:t> </a:t>
          </a:r>
          <a:r>
            <a:rPr lang="ru-RU" sz="1700" dirty="0" smtClean="0"/>
            <a:t>— </a:t>
          </a:r>
          <a:r>
            <a:rPr lang="ru-RU" sz="1800" dirty="0" smtClean="0"/>
            <a:t>разрешение проблем, при котором учитываются потребности и интересы каждой из сторон, и находится взаимно удовлетворяющее решение.</a:t>
          </a:r>
          <a:endParaRPr lang="ru-RU" sz="1800" dirty="0"/>
        </a:p>
      </dgm:t>
    </dgm:pt>
    <dgm:pt modelId="{AE5C129B-2493-4844-9533-82819BD0D2FE}" type="parTrans" cxnId="{534066E7-38A7-4A8D-BD31-86A05A0422D9}">
      <dgm:prSet/>
      <dgm:spPr/>
      <dgm:t>
        <a:bodyPr/>
        <a:lstStyle/>
        <a:p>
          <a:endParaRPr lang="ru-RU"/>
        </a:p>
      </dgm:t>
    </dgm:pt>
    <dgm:pt modelId="{90D61F8E-5238-4757-B14D-E7981388C18F}" type="sibTrans" cxnId="{534066E7-38A7-4A8D-BD31-86A05A0422D9}">
      <dgm:prSet/>
      <dgm:spPr/>
      <dgm:t>
        <a:bodyPr/>
        <a:lstStyle/>
        <a:p>
          <a:endParaRPr lang="ru-RU"/>
        </a:p>
      </dgm:t>
    </dgm:pt>
    <dgm:pt modelId="{D3A6172F-0A66-448E-ABD7-A7831540CC09}" type="pres">
      <dgm:prSet presAssocID="{5E3F5DEA-795B-4B4E-B2D9-20280DDD9B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A4425E-084D-42FC-BCFF-4212DF23D4F1}" type="pres">
      <dgm:prSet presAssocID="{D7B65001-BCA9-48FA-A0F9-A312315BBFC8}" presName="parentText" presStyleLbl="node1" presStyleIdx="0" presStyleCnt="1" custLinFactNeighborY="-46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4066E7-38A7-4A8D-BD31-86A05A0422D9}" srcId="{5E3F5DEA-795B-4B4E-B2D9-20280DDD9B40}" destId="{D7B65001-BCA9-48FA-A0F9-A312315BBFC8}" srcOrd="0" destOrd="0" parTransId="{AE5C129B-2493-4844-9533-82819BD0D2FE}" sibTransId="{90D61F8E-5238-4757-B14D-E7981388C18F}"/>
    <dgm:cxn modelId="{0487DA8A-544F-46B8-B302-53E107373DBF}" type="presOf" srcId="{D7B65001-BCA9-48FA-A0F9-A312315BBFC8}" destId="{68A4425E-084D-42FC-BCFF-4212DF23D4F1}" srcOrd="0" destOrd="0" presId="urn:microsoft.com/office/officeart/2005/8/layout/vList2"/>
    <dgm:cxn modelId="{16FC5832-EA78-4709-9A92-044B6511BF4C}" type="presOf" srcId="{5E3F5DEA-795B-4B4E-B2D9-20280DDD9B40}" destId="{D3A6172F-0A66-448E-ABD7-A7831540CC09}" srcOrd="0" destOrd="0" presId="urn:microsoft.com/office/officeart/2005/8/layout/vList2"/>
    <dgm:cxn modelId="{FD974806-4498-40A2-8E0D-50D79528E457}" type="presParOf" srcId="{D3A6172F-0A66-448E-ABD7-A7831540CC09}" destId="{68A4425E-084D-42FC-BCFF-4212DF23D4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83E2B7-6246-49BB-A9AE-18588AFE8B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AC3346-C0FF-4864-9E63-9CE8C6090FB2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000" dirty="0" smtClean="0">
              <a:solidFill>
                <a:schemeClr val="accent6"/>
              </a:solidFill>
            </a:rPr>
            <a:t>СОТРУДНИЧЕСТВО</a:t>
          </a:r>
          <a:r>
            <a:rPr lang="ru-RU" sz="1700" dirty="0" smtClean="0"/>
            <a:t> - </a:t>
          </a:r>
          <a:r>
            <a:rPr lang="ru-RU" sz="1800" dirty="0" smtClean="0"/>
            <a:t>способность людей вместе работать для достижения общих целей.</a:t>
          </a:r>
          <a:endParaRPr lang="ru-RU" sz="1800" dirty="0"/>
        </a:p>
      </dgm:t>
    </dgm:pt>
    <dgm:pt modelId="{7228086B-8B85-4E11-9D35-0F56EF022D1E}" type="parTrans" cxnId="{7FB1D8CD-54E6-4935-9A80-47932E13D09E}">
      <dgm:prSet/>
      <dgm:spPr/>
      <dgm:t>
        <a:bodyPr/>
        <a:lstStyle/>
        <a:p>
          <a:endParaRPr lang="ru-RU"/>
        </a:p>
      </dgm:t>
    </dgm:pt>
    <dgm:pt modelId="{FA81B672-DE17-4114-A52D-85CCF6851EC2}" type="sibTrans" cxnId="{7FB1D8CD-54E6-4935-9A80-47932E13D09E}">
      <dgm:prSet/>
      <dgm:spPr/>
      <dgm:t>
        <a:bodyPr/>
        <a:lstStyle/>
        <a:p>
          <a:endParaRPr lang="ru-RU"/>
        </a:p>
      </dgm:t>
    </dgm:pt>
    <dgm:pt modelId="{EB799EA1-5483-46DC-9FF0-65C79516264D}" type="pres">
      <dgm:prSet presAssocID="{6083E2B7-6246-49BB-A9AE-18588AFE8B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3D41A-179B-4F84-ABE8-B507491EB14D}" type="pres">
      <dgm:prSet presAssocID="{DEAC3346-C0FF-4864-9E63-9CE8C6090FB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0717D5-31E8-4EA9-99F5-6FAE0AF44560}" type="presOf" srcId="{DEAC3346-C0FF-4864-9E63-9CE8C6090FB2}" destId="{20A3D41A-179B-4F84-ABE8-B507491EB14D}" srcOrd="0" destOrd="0" presId="urn:microsoft.com/office/officeart/2005/8/layout/vList2"/>
    <dgm:cxn modelId="{7FB1D8CD-54E6-4935-9A80-47932E13D09E}" srcId="{6083E2B7-6246-49BB-A9AE-18588AFE8B3A}" destId="{DEAC3346-C0FF-4864-9E63-9CE8C6090FB2}" srcOrd="0" destOrd="0" parTransId="{7228086B-8B85-4E11-9D35-0F56EF022D1E}" sibTransId="{FA81B672-DE17-4114-A52D-85CCF6851EC2}"/>
    <dgm:cxn modelId="{C7344FFE-14B8-43A0-8C5C-2000D4C6A460}" type="presOf" srcId="{6083E2B7-6246-49BB-A9AE-18588AFE8B3A}" destId="{EB799EA1-5483-46DC-9FF0-65C79516264D}" srcOrd="0" destOrd="0" presId="urn:microsoft.com/office/officeart/2005/8/layout/vList2"/>
    <dgm:cxn modelId="{CCB133E9-BB5A-4F9C-80A0-4862A3674053}" type="presParOf" srcId="{EB799EA1-5483-46DC-9FF0-65C79516264D}" destId="{20A3D41A-179B-4F84-ABE8-B507491EB1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CCB483-45CF-4834-B2E6-C6EE23A6B5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993931-2BFF-4A77-AFA1-A7E07705031D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000" dirty="0" smtClean="0">
              <a:solidFill>
                <a:schemeClr val="accent6"/>
              </a:solidFill>
            </a:rPr>
            <a:t>СОТРУДНИЧЕСТВО</a:t>
          </a:r>
          <a:r>
            <a:rPr lang="ru-RU" sz="2000" dirty="0" smtClean="0"/>
            <a:t> - </a:t>
          </a:r>
          <a:r>
            <a:rPr lang="ru-RU" sz="1800" dirty="0" smtClean="0"/>
            <a:t>стремление человека к согласованной, слаженной работе с людьми. Готовность поддержать и оказать им помощь.  </a:t>
          </a:r>
          <a:endParaRPr lang="ru-RU" sz="1800" dirty="0"/>
        </a:p>
      </dgm:t>
    </dgm:pt>
    <dgm:pt modelId="{2DEC836D-C44A-4D08-9B2B-A8FE4817210C}" type="parTrans" cxnId="{0090C972-556B-481E-9234-5523EFB0E574}">
      <dgm:prSet/>
      <dgm:spPr/>
      <dgm:t>
        <a:bodyPr/>
        <a:lstStyle/>
        <a:p>
          <a:endParaRPr lang="ru-RU"/>
        </a:p>
      </dgm:t>
    </dgm:pt>
    <dgm:pt modelId="{75A8CABE-3962-4DE3-B92C-D33EB24B631D}" type="sibTrans" cxnId="{0090C972-556B-481E-9234-5523EFB0E574}">
      <dgm:prSet/>
      <dgm:spPr/>
      <dgm:t>
        <a:bodyPr/>
        <a:lstStyle/>
        <a:p>
          <a:endParaRPr lang="ru-RU"/>
        </a:p>
      </dgm:t>
    </dgm:pt>
    <dgm:pt modelId="{25F153EB-0299-4E0E-9B9F-46C2DC1AFE2A}" type="pres">
      <dgm:prSet presAssocID="{1DCCB483-45CF-4834-B2E6-C6EE23A6B5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944B58-455F-43EC-9B57-BA826D290D17}" type="pres">
      <dgm:prSet presAssocID="{3C993931-2BFF-4A77-AFA1-A7E07705031D}" presName="parentText" presStyleLbl="node1" presStyleIdx="0" presStyleCnt="1" custLinFactNeighborY="30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90C972-556B-481E-9234-5523EFB0E574}" srcId="{1DCCB483-45CF-4834-B2E6-C6EE23A6B5C0}" destId="{3C993931-2BFF-4A77-AFA1-A7E07705031D}" srcOrd="0" destOrd="0" parTransId="{2DEC836D-C44A-4D08-9B2B-A8FE4817210C}" sibTransId="{75A8CABE-3962-4DE3-B92C-D33EB24B631D}"/>
    <dgm:cxn modelId="{C93F4FD0-55E5-44C2-AED9-87B564F169C9}" type="presOf" srcId="{1DCCB483-45CF-4834-B2E6-C6EE23A6B5C0}" destId="{25F153EB-0299-4E0E-9B9F-46C2DC1AFE2A}" srcOrd="0" destOrd="0" presId="urn:microsoft.com/office/officeart/2005/8/layout/vList2"/>
    <dgm:cxn modelId="{6C4622D8-6FEC-424E-A9A4-1525FB0B6B0C}" type="presOf" srcId="{3C993931-2BFF-4A77-AFA1-A7E07705031D}" destId="{8A944B58-455F-43EC-9B57-BA826D290D17}" srcOrd="0" destOrd="0" presId="urn:microsoft.com/office/officeart/2005/8/layout/vList2"/>
    <dgm:cxn modelId="{54ECBBE8-4C2A-46B9-9F09-73874168DCA8}" type="presParOf" srcId="{25F153EB-0299-4E0E-9B9F-46C2DC1AFE2A}" destId="{8A944B58-455F-43EC-9B57-BA826D290D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600BBF-A0F4-4A10-9584-A27DF6992B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79E8BC-B8BC-417B-A38F-C63217ABB0A8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000" i="1" dirty="0" smtClean="0">
              <a:solidFill>
                <a:schemeClr val="accent6"/>
              </a:solidFill>
            </a:rPr>
            <a:t>сотрудничество предполагает единство цели, равные права и обязанности, взаимопомощь и поддержку.</a:t>
          </a:r>
          <a:endParaRPr lang="ru-RU" sz="2000" i="1" dirty="0">
            <a:solidFill>
              <a:schemeClr val="accent6"/>
            </a:solidFill>
          </a:endParaRPr>
        </a:p>
      </dgm:t>
    </dgm:pt>
    <dgm:pt modelId="{27A4F686-F07F-45EF-A9DB-143828503A79}" type="parTrans" cxnId="{F48BCA05-F77F-48C9-B76A-085259B48CD1}">
      <dgm:prSet/>
      <dgm:spPr/>
      <dgm:t>
        <a:bodyPr/>
        <a:lstStyle/>
        <a:p>
          <a:endParaRPr lang="ru-RU"/>
        </a:p>
      </dgm:t>
    </dgm:pt>
    <dgm:pt modelId="{3FED3CC6-7B49-49FB-9254-7A9E188D2A5E}" type="sibTrans" cxnId="{F48BCA05-F77F-48C9-B76A-085259B48CD1}">
      <dgm:prSet/>
      <dgm:spPr/>
      <dgm:t>
        <a:bodyPr/>
        <a:lstStyle/>
        <a:p>
          <a:endParaRPr lang="ru-RU"/>
        </a:p>
      </dgm:t>
    </dgm:pt>
    <dgm:pt modelId="{3103CF60-EB4A-4359-802E-3A9E85508AB2}" type="pres">
      <dgm:prSet presAssocID="{BF600BBF-A0F4-4A10-9584-A27DF6992B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90FB51-B37C-4029-83D2-C3B323153D44}" type="pres">
      <dgm:prSet presAssocID="{1579E8BC-B8BC-417B-A38F-C63217ABB0A8}" presName="parentText" presStyleLbl="node1" presStyleIdx="0" presStyleCnt="1" custScaleY="698979" custLinFactNeighborX="3030" custLinFactNeighborY="22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FE89C3-E8D2-4748-8F1E-5C233979EF29}" type="presOf" srcId="{1579E8BC-B8BC-417B-A38F-C63217ABB0A8}" destId="{AE90FB51-B37C-4029-83D2-C3B323153D44}" srcOrd="0" destOrd="0" presId="urn:microsoft.com/office/officeart/2005/8/layout/vList2"/>
    <dgm:cxn modelId="{F48BCA05-F77F-48C9-B76A-085259B48CD1}" srcId="{BF600BBF-A0F4-4A10-9584-A27DF6992B04}" destId="{1579E8BC-B8BC-417B-A38F-C63217ABB0A8}" srcOrd="0" destOrd="0" parTransId="{27A4F686-F07F-45EF-A9DB-143828503A79}" sibTransId="{3FED3CC6-7B49-49FB-9254-7A9E188D2A5E}"/>
    <dgm:cxn modelId="{ED8C07E7-505C-4FA5-8FF0-512EF4135880}" type="presOf" srcId="{BF600BBF-A0F4-4A10-9584-A27DF6992B04}" destId="{3103CF60-EB4A-4359-802E-3A9E85508AB2}" srcOrd="0" destOrd="0" presId="urn:microsoft.com/office/officeart/2005/8/layout/vList2"/>
    <dgm:cxn modelId="{1E45D602-63A6-48F0-B70C-9FF5CB8F75BB}" type="presParOf" srcId="{3103CF60-EB4A-4359-802E-3A9E85508AB2}" destId="{AE90FB51-B37C-4029-83D2-C3B323153D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629B00-AFED-4DE6-B349-A7DD7CD81E4A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01D2BB6-A06C-48C9-BFFA-221D05227C25}">
      <dgm:prSet custT="1"/>
      <dgm:spPr/>
      <dgm:t>
        <a:bodyPr/>
        <a:lstStyle/>
        <a:p>
          <a:pPr algn="ctr" rtl="0"/>
          <a:r>
            <a:rPr lang="ru-RU" sz="2800" dirty="0" smtClean="0">
              <a:solidFill>
                <a:schemeClr val="accent6">
                  <a:lumMod val="50000"/>
                </a:schemeClr>
              </a:solidFill>
            </a:rPr>
            <a:t>Результативность работы проявляется в различных аспектах:</a:t>
          </a:r>
          <a:endParaRPr lang="ru-RU" sz="2800" dirty="0">
            <a:solidFill>
              <a:schemeClr val="accent6">
                <a:lumMod val="50000"/>
              </a:schemeClr>
            </a:solidFill>
          </a:endParaRPr>
        </a:p>
      </dgm:t>
    </dgm:pt>
    <dgm:pt modelId="{758E8DF6-EE25-477A-91B5-739B606665A4}" type="parTrans" cxnId="{AD45E938-0529-48A6-8F35-47F23F366E69}">
      <dgm:prSet/>
      <dgm:spPr/>
      <dgm:t>
        <a:bodyPr/>
        <a:lstStyle/>
        <a:p>
          <a:endParaRPr lang="ru-RU"/>
        </a:p>
      </dgm:t>
    </dgm:pt>
    <dgm:pt modelId="{1FD85247-2FF6-4D0C-A5F6-D41EB260BDF2}" type="sibTrans" cxnId="{AD45E938-0529-48A6-8F35-47F23F366E69}">
      <dgm:prSet/>
      <dgm:spPr/>
      <dgm:t>
        <a:bodyPr/>
        <a:lstStyle/>
        <a:p>
          <a:endParaRPr lang="ru-RU"/>
        </a:p>
      </dgm:t>
    </dgm:pt>
    <dgm:pt modelId="{CAAB0DE2-2D15-43C3-ABBE-9AFAF0270D39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- в улучшении отношений с ребенком, во взаимопонимании;</a:t>
          </a:r>
          <a:endParaRPr lang="ru-RU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B2700FD-FABB-4D32-9B0A-DAD1635EBD9B}" type="parTrans" cxnId="{256CA05A-F8EB-45E0-A001-BB8A31067EB9}">
      <dgm:prSet/>
      <dgm:spPr/>
      <dgm:t>
        <a:bodyPr/>
        <a:lstStyle/>
        <a:p>
          <a:endParaRPr lang="ru-RU"/>
        </a:p>
      </dgm:t>
    </dgm:pt>
    <dgm:pt modelId="{731EE083-9A41-47A6-94E9-1DF7CBFF3450}" type="sibTrans" cxnId="{256CA05A-F8EB-45E0-A001-BB8A31067EB9}">
      <dgm:prSet/>
      <dgm:spPr/>
      <dgm:t>
        <a:bodyPr/>
        <a:lstStyle/>
        <a:p>
          <a:endParaRPr lang="ru-RU"/>
        </a:p>
      </dgm:t>
    </dgm:pt>
    <dgm:pt modelId="{12DFDD4D-B31D-4612-A8AA-5F93DC96B1C7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- в том, какое место занимает ребенок в жизни родителей, чувствует ли он себя защищенным и находится в безопасности;</a:t>
          </a:r>
          <a:endParaRPr lang="ru-RU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8FB2336-E436-4D06-B9BA-1E06032AB3A4}" type="parTrans" cxnId="{281C5A1A-0A6A-4FD9-9E8A-EA0705683723}">
      <dgm:prSet/>
      <dgm:spPr/>
      <dgm:t>
        <a:bodyPr/>
        <a:lstStyle/>
        <a:p>
          <a:endParaRPr lang="ru-RU"/>
        </a:p>
      </dgm:t>
    </dgm:pt>
    <dgm:pt modelId="{CA7411B7-77DD-469C-83C9-058E80747F01}" type="sibTrans" cxnId="{281C5A1A-0A6A-4FD9-9E8A-EA0705683723}">
      <dgm:prSet/>
      <dgm:spPr/>
      <dgm:t>
        <a:bodyPr/>
        <a:lstStyle/>
        <a:p>
          <a:endParaRPr lang="ru-RU"/>
        </a:p>
      </dgm:t>
    </dgm:pt>
    <dgm:pt modelId="{D9A72441-196C-4F88-BA5B-6E2FCD1872BC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- в осознании родителем значимости своей роли мамы или папы, а затем своей деятельности, родительской ответственности;</a:t>
          </a:r>
          <a:endParaRPr lang="ru-RU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6A548F4-7199-4496-A163-0B29F4AD1FDD}" type="parTrans" cxnId="{B2890D63-4E6C-4347-8F86-00385CCD2D88}">
      <dgm:prSet/>
      <dgm:spPr/>
      <dgm:t>
        <a:bodyPr/>
        <a:lstStyle/>
        <a:p>
          <a:endParaRPr lang="ru-RU"/>
        </a:p>
      </dgm:t>
    </dgm:pt>
    <dgm:pt modelId="{EC6C61C3-75E2-4F71-B805-241D27F42B28}" type="sibTrans" cxnId="{B2890D63-4E6C-4347-8F86-00385CCD2D88}">
      <dgm:prSet/>
      <dgm:spPr/>
      <dgm:t>
        <a:bodyPr/>
        <a:lstStyle/>
        <a:p>
          <a:endParaRPr lang="ru-RU"/>
        </a:p>
      </dgm:t>
    </dgm:pt>
    <dgm:pt modelId="{5264DCAC-8E1E-40D1-9A30-B2F99C021E27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- в проявлении родительской солидарности, сплоченности, активности в </a:t>
          </a:r>
          <a:r>
            <a:rPr lang="ru-RU" sz="18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учебно</a:t>
          </a:r>
          <a:r>
            <a:rPr lang="ru-RU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 – воспитательном процессе. </a:t>
          </a:r>
          <a:endParaRPr lang="ru-RU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0D98B6-8B63-4977-A690-8575139EDD89}" type="parTrans" cxnId="{736BA866-65D5-43BE-B0B2-DC64A007A733}">
      <dgm:prSet/>
      <dgm:spPr/>
      <dgm:t>
        <a:bodyPr/>
        <a:lstStyle/>
        <a:p>
          <a:endParaRPr lang="ru-RU"/>
        </a:p>
      </dgm:t>
    </dgm:pt>
    <dgm:pt modelId="{E64EC058-D962-4C41-86C9-D222A74ADDC3}" type="sibTrans" cxnId="{736BA866-65D5-43BE-B0B2-DC64A007A733}">
      <dgm:prSet/>
      <dgm:spPr/>
      <dgm:t>
        <a:bodyPr/>
        <a:lstStyle/>
        <a:p>
          <a:endParaRPr lang="ru-RU"/>
        </a:p>
      </dgm:t>
    </dgm:pt>
    <dgm:pt modelId="{AFF8DBE1-3B57-4F34-AD9D-E91D7AA5368A}" type="pres">
      <dgm:prSet presAssocID="{60629B00-AFED-4DE6-B349-A7DD7CD81E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386E8B-AC49-4C08-88CA-4C521514ECBC}" type="pres">
      <dgm:prSet presAssocID="{D01D2BB6-A06C-48C9-BFFA-221D05227C2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61CC9-A0B8-40ED-A288-F55CE80AA705}" type="pres">
      <dgm:prSet presAssocID="{1FD85247-2FF6-4D0C-A5F6-D41EB260BDF2}" presName="spacer" presStyleCnt="0"/>
      <dgm:spPr/>
    </dgm:pt>
    <dgm:pt modelId="{AB8FB20C-3A4B-4A5C-B6FB-D13E5AEBF8C4}" type="pres">
      <dgm:prSet presAssocID="{CAAB0DE2-2D15-43C3-ABBE-9AFAF0270D3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8E433-A3DF-4785-A0CF-E61D9DFF80B8}" type="pres">
      <dgm:prSet presAssocID="{731EE083-9A41-47A6-94E9-1DF7CBFF3450}" presName="spacer" presStyleCnt="0"/>
      <dgm:spPr/>
    </dgm:pt>
    <dgm:pt modelId="{B0F28D86-1EC3-4DFD-A037-C150371BABC4}" type="pres">
      <dgm:prSet presAssocID="{12DFDD4D-B31D-4612-A8AA-5F93DC96B1C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5D076-6CAA-45EB-B234-20D41663BE33}" type="pres">
      <dgm:prSet presAssocID="{CA7411B7-77DD-469C-83C9-058E80747F01}" presName="spacer" presStyleCnt="0"/>
      <dgm:spPr/>
    </dgm:pt>
    <dgm:pt modelId="{DD340BD7-9353-4F59-93DE-B8FB21B4A4ED}" type="pres">
      <dgm:prSet presAssocID="{D9A72441-196C-4F88-BA5B-6E2FCD1872B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80EDC-3C49-4733-A87E-238CC5E5D908}" type="pres">
      <dgm:prSet presAssocID="{EC6C61C3-75E2-4F71-B805-241D27F42B28}" presName="spacer" presStyleCnt="0"/>
      <dgm:spPr/>
    </dgm:pt>
    <dgm:pt modelId="{030A49B2-89C5-4378-94E7-E0C4132202F4}" type="pres">
      <dgm:prSet presAssocID="{5264DCAC-8E1E-40D1-9A30-B2F99C021E2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6BA866-65D5-43BE-B0B2-DC64A007A733}" srcId="{60629B00-AFED-4DE6-B349-A7DD7CD81E4A}" destId="{5264DCAC-8E1E-40D1-9A30-B2F99C021E27}" srcOrd="4" destOrd="0" parTransId="{BD0D98B6-8B63-4977-A690-8575139EDD89}" sibTransId="{E64EC058-D962-4C41-86C9-D222A74ADDC3}"/>
    <dgm:cxn modelId="{6E150882-6C88-4EA6-9CF1-0905B6637161}" type="presOf" srcId="{60629B00-AFED-4DE6-B349-A7DD7CD81E4A}" destId="{AFF8DBE1-3B57-4F34-AD9D-E91D7AA5368A}" srcOrd="0" destOrd="0" presId="urn:microsoft.com/office/officeart/2005/8/layout/vList2"/>
    <dgm:cxn modelId="{93714912-51E8-4F5B-B02A-7A5973F5033B}" type="presOf" srcId="{5264DCAC-8E1E-40D1-9A30-B2F99C021E27}" destId="{030A49B2-89C5-4378-94E7-E0C4132202F4}" srcOrd="0" destOrd="0" presId="urn:microsoft.com/office/officeart/2005/8/layout/vList2"/>
    <dgm:cxn modelId="{B2890D63-4E6C-4347-8F86-00385CCD2D88}" srcId="{60629B00-AFED-4DE6-B349-A7DD7CD81E4A}" destId="{D9A72441-196C-4F88-BA5B-6E2FCD1872BC}" srcOrd="3" destOrd="0" parTransId="{96A548F4-7199-4496-A163-0B29F4AD1FDD}" sibTransId="{EC6C61C3-75E2-4F71-B805-241D27F42B28}"/>
    <dgm:cxn modelId="{96ABCDD5-7D7E-418E-ADBA-5C823783DAA2}" type="presOf" srcId="{12DFDD4D-B31D-4612-A8AA-5F93DC96B1C7}" destId="{B0F28D86-1EC3-4DFD-A037-C150371BABC4}" srcOrd="0" destOrd="0" presId="urn:microsoft.com/office/officeart/2005/8/layout/vList2"/>
    <dgm:cxn modelId="{281C5A1A-0A6A-4FD9-9E8A-EA0705683723}" srcId="{60629B00-AFED-4DE6-B349-A7DD7CD81E4A}" destId="{12DFDD4D-B31D-4612-A8AA-5F93DC96B1C7}" srcOrd="2" destOrd="0" parTransId="{08FB2336-E436-4D06-B9BA-1E06032AB3A4}" sibTransId="{CA7411B7-77DD-469C-83C9-058E80747F01}"/>
    <dgm:cxn modelId="{267D8158-B01F-4A8E-9340-7D5B3358892C}" type="presOf" srcId="{D01D2BB6-A06C-48C9-BFFA-221D05227C25}" destId="{E9386E8B-AC49-4C08-88CA-4C521514ECBC}" srcOrd="0" destOrd="0" presId="urn:microsoft.com/office/officeart/2005/8/layout/vList2"/>
    <dgm:cxn modelId="{AD45E938-0529-48A6-8F35-47F23F366E69}" srcId="{60629B00-AFED-4DE6-B349-A7DD7CD81E4A}" destId="{D01D2BB6-A06C-48C9-BFFA-221D05227C25}" srcOrd="0" destOrd="0" parTransId="{758E8DF6-EE25-477A-91B5-739B606665A4}" sibTransId="{1FD85247-2FF6-4D0C-A5F6-D41EB260BDF2}"/>
    <dgm:cxn modelId="{256CA05A-F8EB-45E0-A001-BB8A31067EB9}" srcId="{60629B00-AFED-4DE6-B349-A7DD7CD81E4A}" destId="{CAAB0DE2-2D15-43C3-ABBE-9AFAF0270D39}" srcOrd="1" destOrd="0" parTransId="{AB2700FD-FABB-4D32-9B0A-DAD1635EBD9B}" sibTransId="{731EE083-9A41-47A6-94E9-1DF7CBFF3450}"/>
    <dgm:cxn modelId="{96FDA904-C8A1-4C1A-8D3F-F80D284C706E}" type="presOf" srcId="{D9A72441-196C-4F88-BA5B-6E2FCD1872BC}" destId="{DD340BD7-9353-4F59-93DE-B8FB21B4A4ED}" srcOrd="0" destOrd="0" presId="urn:microsoft.com/office/officeart/2005/8/layout/vList2"/>
    <dgm:cxn modelId="{ADF8FFD4-09D7-4C7C-828D-028FE8BB1402}" type="presOf" srcId="{CAAB0DE2-2D15-43C3-ABBE-9AFAF0270D39}" destId="{AB8FB20C-3A4B-4A5C-B6FB-D13E5AEBF8C4}" srcOrd="0" destOrd="0" presId="urn:microsoft.com/office/officeart/2005/8/layout/vList2"/>
    <dgm:cxn modelId="{1C00C053-EF8C-48D4-A8DA-F1B7902DFA0E}" type="presParOf" srcId="{AFF8DBE1-3B57-4F34-AD9D-E91D7AA5368A}" destId="{E9386E8B-AC49-4C08-88CA-4C521514ECBC}" srcOrd="0" destOrd="0" presId="urn:microsoft.com/office/officeart/2005/8/layout/vList2"/>
    <dgm:cxn modelId="{BE53CFAE-44A8-4464-B3C0-C1FE069A0183}" type="presParOf" srcId="{AFF8DBE1-3B57-4F34-AD9D-E91D7AA5368A}" destId="{C4561CC9-A0B8-40ED-A288-F55CE80AA705}" srcOrd="1" destOrd="0" presId="urn:microsoft.com/office/officeart/2005/8/layout/vList2"/>
    <dgm:cxn modelId="{52845251-1F17-4F25-B2A4-6A978242A1EE}" type="presParOf" srcId="{AFF8DBE1-3B57-4F34-AD9D-E91D7AA5368A}" destId="{AB8FB20C-3A4B-4A5C-B6FB-D13E5AEBF8C4}" srcOrd="2" destOrd="0" presId="urn:microsoft.com/office/officeart/2005/8/layout/vList2"/>
    <dgm:cxn modelId="{210EB423-AA5F-47A5-95F6-506F7745521F}" type="presParOf" srcId="{AFF8DBE1-3B57-4F34-AD9D-E91D7AA5368A}" destId="{35F8E433-A3DF-4785-A0CF-E61D9DFF80B8}" srcOrd="3" destOrd="0" presId="urn:microsoft.com/office/officeart/2005/8/layout/vList2"/>
    <dgm:cxn modelId="{AC175C53-6FD6-4BB0-A08F-0EC05D6E5DEC}" type="presParOf" srcId="{AFF8DBE1-3B57-4F34-AD9D-E91D7AA5368A}" destId="{B0F28D86-1EC3-4DFD-A037-C150371BABC4}" srcOrd="4" destOrd="0" presId="urn:microsoft.com/office/officeart/2005/8/layout/vList2"/>
    <dgm:cxn modelId="{238DD4F5-1050-41B5-B442-DD38CE7BB5A2}" type="presParOf" srcId="{AFF8DBE1-3B57-4F34-AD9D-E91D7AA5368A}" destId="{55C5D076-6CAA-45EB-B234-20D41663BE33}" srcOrd="5" destOrd="0" presId="urn:microsoft.com/office/officeart/2005/8/layout/vList2"/>
    <dgm:cxn modelId="{26A9D910-90F9-4E97-A30E-BDA7486BBD8A}" type="presParOf" srcId="{AFF8DBE1-3B57-4F34-AD9D-E91D7AA5368A}" destId="{DD340BD7-9353-4F59-93DE-B8FB21B4A4ED}" srcOrd="6" destOrd="0" presId="urn:microsoft.com/office/officeart/2005/8/layout/vList2"/>
    <dgm:cxn modelId="{7F5D995E-6DA0-4244-8EC9-6A9543E83A09}" type="presParOf" srcId="{AFF8DBE1-3B57-4F34-AD9D-E91D7AA5368A}" destId="{FF380EDC-3C49-4733-A87E-238CC5E5D908}" srcOrd="7" destOrd="0" presId="urn:microsoft.com/office/officeart/2005/8/layout/vList2"/>
    <dgm:cxn modelId="{F6068C2F-1FE9-4FA0-8EC2-9AAFAD54C6B2}" type="presParOf" srcId="{AFF8DBE1-3B57-4F34-AD9D-E91D7AA5368A}" destId="{030A49B2-89C5-4378-94E7-E0C4132202F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18DFA-C832-4416-A147-05C3D874AADA}">
      <dsp:nvSpPr>
        <dsp:cNvPr id="0" name=""/>
        <dsp:cNvSpPr/>
      </dsp:nvSpPr>
      <dsp:spPr>
        <a:xfrm>
          <a:off x="0" y="275884"/>
          <a:ext cx="7560840" cy="2125886"/>
        </a:xfrm>
        <a:prstGeom prst="round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i="1" kern="1200" dirty="0" smtClean="0"/>
            <a:t>“Чтобы узнать ребенка, надо хорошо знать его семью” В.А.Сухомлинский</a:t>
          </a:r>
          <a:endParaRPr lang="ru-RU" sz="40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03777" y="379661"/>
        <a:ext cx="7353286" cy="1918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4425E-084D-42FC-BCFF-4212DF23D4F1}">
      <dsp:nvSpPr>
        <dsp:cNvPr id="0" name=""/>
        <dsp:cNvSpPr/>
      </dsp:nvSpPr>
      <dsp:spPr>
        <a:xfrm>
          <a:off x="0" y="0"/>
          <a:ext cx="4572000" cy="1476530"/>
        </a:xfrm>
        <a:prstGeom prst="round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6"/>
              </a:solidFill>
            </a:rPr>
            <a:t>СОТРУДНИЧЕСТВО</a:t>
          </a:r>
          <a:r>
            <a:rPr lang="ru-RU" sz="1700" kern="1200" dirty="0" smtClean="0">
              <a:solidFill>
                <a:schemeClr val="accent6"/>
              </a:solidFill>
            </a:rPr>
            <a:t> </a:t>
          </a:r>
          <a:r>
            <a:rPr lang="ru-RU" sz="1700" kern="1200" dirty="0" smtClean="0"/>
            <a:t>— </a:t>
          </a:r>
          <a:r>
            <a:rPr lang="ru-RU" sz="1800" kern="1200" dirty="0" smtClean="0"/>
            <a:t>разрешение проблем, при котором учитываются потребности и интересы каждой из сторон, и находится взаимно удовлетворяющее решение.</a:t>
          </a:r>
          <a:endParaRPr lang="ru-RU" sz="1800" kern="1200" dirty="0"/>
        </a:p>
      </dsp:txBody>
      <dsp:txXfrm>
        <a:off x="72078" y="72078"/>
        <a:ext cx="4427844" cy="1332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3D41A-179B-4F84-ABE8-B507491EB14D}">
      <dsp:nvSpPr>
        <dsp:cNvPr id="0" name=""/>
        <dsp:cNvSpPr/>
      </dsp:nvSpPr>
      <dsp:spPr>
        <a:xfrm>
          <a:off x="0" y="326"/>
          <a:ext cx="4355976" cy="922677"/>
        </a:xfrm>
        <a:prstGeom prst="round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6"/>
              </a:solidFill>
            </a:rPr>
            <a:t>СОТРУДНИЧЕСТВО</a:t>
          </a:r>
          <a:r>
            <a:rPr lang="ru-RU" sz="1700" kern="1200" dirty="0" smtClean="0"/>
            <a:t> - </a:t>
          </a:r>
          <a:r>
            <a:rPr lang="ru-RU" sz="1800" kern="1200" dirty="0" smtClean="0"/>
            <a:t>способность людей вместе работать для достижения общих целей.</a:t>
          </a:r>
          <a:endParaRPr lang="ru-RU" sz="1800" kern="1200" dirty="0"/>
        </a:p>
      </dsp:txBody>
      <dsp:txXfrm>
        <a:off x="45041" y="45367"/>
        <a:ext cx="4265894" cy="8325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44B58-455F-43EC-9B57-BA826D290D17}">
      <dsp:nvSpPr>
        <dsp:cNvPr id="0" name=""/>
        <dsp:cNvSpPr/>
      </dsp:nvSpPr>
      <dsp:spPr>
        <a:xfrm>
          <a:off x="0" y="269988"/>
          <a:ext cx="4435376" cy="1292850"/>
        </a:xfrm>
        <a:prstGeom prst="round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6"/>
              </a:solidFill>
            </a:rPr>
            <a:t>СОТРУДНИЧЕСТВО</a:t>
          </a:r>
          <a:r>
            <a:rPr lang="ru-RU" sz="2000" kern="1200" dirty="0" smtClean="0"/>
            <a:t> - </a:t>
          </a:r>
          <a:r>
            <a:rPr lang="ru-RU" sz="1800" kern="1200" dirty="0" smtClean="0"/>
            <a:t>стремление человека к согласованной, слаженной работе с людьми. Готовность поддержать и оказать им помощь.  </a:t>
          </a:r>
          <a:endParaRPr lang="ru-RU" sz="1800" kern="1200" dirty="0"/>
        </a:p>
      </dsp:txBody>
      <dsp:txXfrm>
        <a:off x="63112" y="333100"/>
        <a:ext cx="4309152" cy="11666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0FB51-B37C-4029-83D2-C3B323153D44}">
      <dsp:nvSpPr>
        <dsp:cNvPr id="0" name=""/>
        <dsp:cNvSpPr/>
      </dsp:nvSpPr>
      <dsp:spPr>
        <a:xfrm>
          <a:off x="0" y="2194"/>
          <a:ext cx="2520280" cy="2244574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accent3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accent6"/>
              </a:solidFill>
            </a:rPr>
            <a:t>сотрудничество предполагает единство цели, равные права и обязанности, взаимопомощь и поддержку.</a:t>
          </a:r>
          <a:endParaRPr lang="ru-RU" sz="2000" i="1" kern="1200" dirty="0">
            <a:solidFill>
              <a:schemeClr val="accent6"/>
            </a:solidFill>
          </a:endParaRPr>
        </a:p>
      </dsp:txBody>
      <dsp:txXfrm>
        <a:off x="109571" y="111765"/>
        <a:ext cx="2301138" cy="20254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A0DC-A80E-440E-83F3-813CE54AF381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13EA-FF5B-42CE-BEB3-1E1B315C2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A0DC-A80E-440E-83F3-813CE54AF381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13EA-FF5B-42CE-BEB3-1E1B315C2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A0DC-A80E-440E-83F3-813CE54AF381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13EA-FF5B-42CE-BEB3-1E1B315C2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A0DC-A80E-440E-83F3-813CE54AF381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13EA-FF5B-42CE-BEB3-1E1B315C2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A0DC-A80E-440E-83F3-813CE54AF381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13EA-FF5B-42CE-BEB3-1E1B315C2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A0DC-A80E-440E-83F3-813CE54AF381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13EA-FF5B-42CE-BEB3-1E1B315C2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A0DC-A80E-440E-83F3-813CE54AF381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13EA-FF5B-42CE-BEB3-1E1B315C2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A0DC-A80E-440E-83F3-813CE54AF381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13EA-FF5B-42CE-BEB3-1E1B315C2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A0DC-A80E-440E-83F3-813CE54AF381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13EA-FF5B-42CE-BEB3-1E1B315C2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A0DC-A80E-440E-83F3-813CE54AF381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13EA-FF5B-42CE-BEB3-1E1B315C2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A0DC-A80E-440E-83F3-813CE54AF381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13EA-FF5B-42CE-BEB3-1E1B315C2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C1A0DC-A80E-440E-83F3-813CE54AF381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F513EA-FF5B-42CE-BEB3-1E1B315C2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929617" cy="2428868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/>
              <a:t>«Вовлечение родителей в образовательный процесс. Основные направления и формы взаимодействия»</a:t>
            </a:r>
            <a:endParaRPr lang="ru-RU" sz="4000" dirty="0"/>
          </a:p>
        </p:txBody>
      </p:sp>
      <p:pic>
        <p:nvPicPr>
          <p:cNvPr id="3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2928934"/>
            <a:ext cx="5643602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15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Фото Родители\_MG_14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7"/>
            <a:ext cx="8496944" cy="61926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Фото Родители\_MG_15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2646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Фото Родители\_MG_15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1926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День матери\IMG_08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464496" cy="4608512"/>
          </a:xfrm>
          <a:prstGeom prst="rect">
            <a:avLst/>
          </a:prstGeom>
          <a:noFill/>
        </p:spPr>
      </p:pic>
      <p:pic>
        <p:nvPicPr>
          <p:cNvPr id="5123" name="Picture 3" descr="Z:\День матери\IMG_08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4104456" cy="41044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260648"/>
            <a:ext cx="82089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Художественно - эстетическое 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Фото Родители\IMG_18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80920" cy="59766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:\День матери\IMG_08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707088" cy="3611144"/>
          </a:xfrm>
          <a:prstGeom prst="rect">
            <a:avLst/>
          </a:prstGeom>
          <a:noFill/>
        </p:spPr>
      </p:pic>
      <p:pic>
        <p:nvPicPr>
          <p:cNvPr id="3" name="Picture 2" descr="Z:\День матери\IMG_08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3960440" cy="29442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Z:\День матери\IMG_08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5112568"/>
          </a:xfrm>
          <a:prstGeom prst="rect">
            <a:avLst/>
          </a:prstGeom>
          <a:noFill/>
        </p:spPr>
      </p:pic>
      <p:pic>
        <p:nvPicPr>
          <p:cNvPr id="4" name="Picture 2" descr="Z:\День матери\IMG_08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953344"/>
            <a:ext cx="4499992" cy="59046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День матери\IMG_09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57232"/>
            <a:ext cx="4248472" cy="3795904"/>
          </a:xfrm>
          <a:prstGeom prst="rect">
            <a:avLst/>
          </a:prstGeom>
          <a:noFill/>
        </p:spPr>
      </p:pic>
      <p:pic>
        <p:nvPicPr>
          <p:cNvPr id="3075" name="Picture 3" descr="Z:\День матери\IMG_09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571744"/>
            <a:ext cx="4320480" cy="38576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Z:\День матери\IMG_09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42918"/>
            <a:ext cx="4176464" cy="3938210"/>
          </a:xfrm>
          <a:prstGeom prst="rect">
            <a:avLst/>
          </a:prstGeom>
          <a:noFill/>
        </p:spPr>
      </p:pic>
      <p:pic>
        <p:nvPicPr>
          <p:cNvPr id="1026" name="Picture 2" descr="Z:\День матери\IMG_09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357430"/>
            <a:ext cx="4320480" cy="40358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День матери\IMG_09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357430"/>
            <a:ext cx="4032448" cy="3857652"/>
          </a:xfrm>
          <a:prstGeom prst="rect">
            <a:avLst/>
          </a:prstGeom>
          <a:noFill/>
        </p:spPr>
      </p:pic>
      <p:pic>
        <p:nvPicPr>
          <p:cNvPr id="2051" name="Picture 3" descr="Z:\День матери\IMG_09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71480"/>
            <a:ext cx="4392488" cy="40096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26789926"/>
              </p:ext>
            </p:extLst>
          </p:nvPr>
        </p:nvGraphicFramePr>
        <p:xfrm>
          <a:off x="827584" y="44624"/>
          <a:ext cx="7560840" cy="267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4293096"/>
            <a:ext cx="83529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9" y="4732323"/>
            <a:ext cx="83529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2633311"/>
            <a:ext cx="7620000" cy="40719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6143644"/>
            <a:ext cx="86439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есть семья для ребенка?</a:t>
            </a:r>
            <a:endParaRPr lang="ru-RU" sz="40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62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:\День матери\IMG_08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6" cy="61926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Z:\Фото Родители\IMG_17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640960" cy="62373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Фото Родители\IMG_17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78904" y="1435088"/>
            <a:ext cx="6021288" cy="3816424"/>
          </a:xfrm>
          <a:prstGeom prst="rect">
            <a:avLst/>
          </a:prstGeom>
          <a:noFill/>
        </p:spPr>
      </p:pic>
      <p:pic>
        <p:nvPicPr>
          <p:cNvPr id="3" name="Picture 2" descr="Z:\Фото Родители\IMG_17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671900" y="1160748"/>
            <a:ext cx="5976664" cy="43204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Z:\День матери\IMG_08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496944" cy="56886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Профориентация 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Z:\День матери\IMG_08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65081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MG_05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888432" cy="4536504"/>
          </a:xfrm>
          <a:prstGeom prst="rect">
            <a:avLst/>
          </a:prstGeom>
          <a:noFill/>
        </p:spPr>
      </p:pic>
      <p:pic>
        <p:nvPicPr>
          <p:cNvPr id="1027" name="Picture 3" descr="F:\IMG_05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941763" cy="45091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208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Интеллектуальное 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:\Фото Родители\IMG_13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4824536" cy="4437112"/>
          </a:xfrm>
          <a:prstGeom prst="rect">
            <a:avLst/>
          </a:prstGeom>
          <a:noFill/>
        </p:spPr>
      </p:pic>
      <p:pic>
        <p:nvPicPr>
          <p:cNvPr id="3" name="Picture 2" descr="Z:\Фото Родители\IMG_13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7440" y="0"/>
            <a:ext cx="4526560" cy="42930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188640"/>
            <a:ext cx="8136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Патриотическое 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SC048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81000"/>
            <a:ext cx="8208912" cy="6096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7326767"/>
              </p:ext>
            </p:extLst>
          </p:nvPr>
        </p:nvGraphicFramePr>
        <p:xfrm>
          <a:off x="323528" y="1028343"/>
          <a:ext cx="8352928" cy="489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590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60648"/>
            <a:ext cx="835292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«Наша миссия – оберегать детское сердце от горечи, бед и страданий»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В. А. Сухомлинский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7" y="1916833"/>
            <a:ext cx="820891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Педагоги + дети + родители =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частливое детство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C:\Users\user\Desktop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509120"/>
            <a:ext cx="3816424" cy="21345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0800000" flipV="1">
            <a:off x="2987824" y="4581128"/>
            <a:ext cx="331236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ФФ</a:t>
            </a:r>
            <a:r>
              <a:rPr lang="ru-RU" dirty="0" err="1" smtClean="0">
                <a:solidFill>
                  <a:schemeClr val="tx1"/>
                </a:solidFill>
              </a:rPr>
              <a:t>Формула</a:t>
            </a:r>
            <a:r>
              <a:rPr lang="ru-RU" dirty="0" smtClean="0">
                <a:solidFill>
                  <a:schemeClr val="tx1"/>
                </a:solidFill>
              </a:rPr>
              <a:t> взаимодействия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898858500"/>
              </p:ext>
            </p:extLst>
          </p:nvPr>
        </p:nvGraphicFramePr>
        <p:xfrm>
          <a:off x="251520" y="665340"/>
          <a:ext cx="4572000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987139514"/>
              </p:ext>
            </p:extLst>
          </p:nvPr>
        </p:nvGraphicFramePr>
        <p:xfrm>
          <a:off x="323528" y="2872865"/>
          <a:ext cx="4355976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219207163"/>
              </p:ext>
            </p:extLst>
          </p:nvPr>
        </p:nvGraphicFramePr>
        <p:xfrm>
          <a:off x="251520" y="4293096"/>
          <a:ext cx="4435376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587636040"/>
              </p:ext>
            </p:extLst>
          </p:nvPr>
        </p:nvGraphicFramePr>
        <p:xfrm>
          <a:off x="5940152" y="2636912"/>
          <a:ext cx="2520280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5" name="Нашивка 14"/>
          <p:cNvSpPr/>
          <p:nvPr/>
        </p:nvSpPr>
        <p:spPr>
          <a:xfrm rot="1300278">
            <a:off x="4998124" y="1557139"/>
            <a:ext cx="484632" cy="484632"/>
          </a:xfrm>
          <a:prstGeom prst="chevr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4946020" y="3140968"/>
            <a:ext cx="484632" cy="484632"/>
          </a:xfrm>
          <a:prstGeom prst="chevr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rot="20153959">
            <a:off x="4970451" y="4658952"/>
            <a:ext cx="484632" cy="484632"/>
          </a:xfrm>
          <a:prstGeom prst="chevr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C:\Users\user\Desktop\3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0"/>
            <a:ext cx="3571868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1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Graphic spid="20" grpId="0">
        <p:bldAsOne/>
      </p:bldGraphic>
      <p:bldGraphic spid="21" grpId="0">
        <p:bldAsOne/>
      </p:bldGraphic>
      <p:bldGraphic spid="18" grpId="0">
        <p:bldAsOne/>
      </p:bldGraphic>
      <p:bldP spid="15" grpId="0" animBg="1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иша\Desktop\фоны для презентаций\spravka-opekunst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052736"/>
            <a:ext cx="734481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</a:t>
            </a:r>
            <a:endParaRPr lang="ru-RU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59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967335"/>
            <a:ext cx="8568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9320" y="21362"/>
            <a:ext cx="864096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Направления совместной деятельности учащихся и родителей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2216" y="1720840"/>
            <a:ext cx="8735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71472" y="1928802"/>
            <a:ext cx="807249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спортивное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художественно – эстетическое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профориентация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интеллектуальное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духовно - нравственное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патриотическое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user\Desktop\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4076698"/>
            <a:ext cx="4429156" cy="2781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098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14291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Формы сотворчества и сотрудничества учащихся и родителей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285860"/>
            <a:ext cx="85011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дни творчества детей и их родителей, мастер - классы от мам и бабушек;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открытые уроки, праздники,  конкурсные программы, внеклассные мероприятия с участием родителей;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совместные проекты, творческие выставки поделок  родителей детей;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круглые столы, вечера вопросов и ответов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участием мам и пап;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помощь в организации и проведении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совместных школьных дел;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родительские уроки в классе;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уроки в семейном гнезде;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совместные поездки родителей,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учащихся и педагогов.</a:t>
            </a:r>
          </a:p>
          <a:p>
            <a:pPr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user\Desktop\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3929062"/>
            <a:ext cx="3643306" cy="2928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625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509" y="116632"/>
            <a:ext cx="82089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Тематический период 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«Я и моя семья» 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428736"/>
            <a:ext cx="82868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уроки в семейном гнезде для начальной школы;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"Древо мудрости";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круглый стол  "Дочки - матери";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час вопросов и ответов "Совет отца";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проект "Идеальная семья;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"Семейная лыжня";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масленичные гуляния;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гала - концерт родителей и детей к 8 Марта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"Весенняя         капель"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C:\Users\user\Desktop\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4357694"/>
            <a:ext cx="3357554" cy="2500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745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509" y="116632"/>
            <a:ext cx="82089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Спортивное направление 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8675" name="Picture 3" descr="F:\Files\Фото Родители\_MG_14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909" y="1142984"/>
            <a:ext cx="4143404" cy="3726176"/>
          </a:xfrm>
          <a:prstGeom prst="rect">
            <a:avLst/>
          </a:prstGeom>
          <a:noFill/>
        </p:spPr>
      </p:pic>
      <p:pic>
        <p:nvPicPr>
          <p:cNvPr id="28678" name="Picture 6" descr="F:\Files\Фото Родители\_MG_14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006072"/>
            <a:ext cx="4000528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745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День матери\IMG_09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4022504" cy="3506162"/>
          </a:xfrm>
          <a:prstGeom prst="rect">
            <a:avLst/>
          </a:prstGeom>
          <a:noFill/>
        </p:spPr>
      </p:pic>
      <p:pic>
        <p:nvPicPr>
          <p:cNvPr id="4099" name="Picture 3" descr="Z:\День матери\IMG_09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104456" cy="33123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Фото Родители\_MG_14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10041" cy="63367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796</TotalTime>
  <Words>392</Words>
  <Application>Microsoft Office PowerPoint</Application>
  <PresentationFormat>Экран (4:3)</PresentationFormat>
  <Paragraphs>57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Воздушный поток</vt:lpstr>
      <vt:lpstr>«Вовлечение родителей в образовательный процесс. Основные направления и формы взаимодействия»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Социальное  сотрудничество с семьей»</dc:title>
  <dc:creator>миша</dc:creator>
  <cp:lastModifiedBy>Татьяна Михайловна Тупина</cp:lastModifiedBy>
  <cp:revision>118</cp:revision>
  <dcterms:created xsi:type="dcterms:W3CDTF">2014-04-02T11:13:35Z</dcterms:created>
  <dcterms:modified xsi:type="dcterms:W3CDTF">2017-05-26T11:31:26Z</dcterms:modified>
</cp:coreProperties>
</file>