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71" r:id="rId3"/>
    <p:sldId id="272" r:id="rId4"/>
    <p:sldId id="273" r:id="rId5"/>
    <p:sldId id="261" r:id="rId6"/>
    <p:sldId id="274" r:id="rId7"/>
    <p:sldId id="275" r:id="rId8"/>
    <p:sldId id="276" r:id="rId9"/>
    <p:sldId id="277" r:id="rId10"/>
    <p:sldId id="278" r:id="rId11"/>
    <p:sldId id="279" r:id="rId12"/>
    <p:sldId id="280" r:id="rId13"/>
    <p:sldId id="281" r:id="rId14"/>
    <p:sldId id="282" r:id="rId15"/>
    <p:sldId id="283" r:id="rId16"/>
    <p:sldId id="28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2587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9289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2588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20982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73604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8503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02258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27989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5700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5263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0139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1811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00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891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659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356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6718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118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methodological_terms.academic.ru/2083/%D1%82%D0%BE%D0%BB%D0%B5%D1%80%D0%B0%D0%BD%D1%82%D0%BD%D0%BE%D1%81%D1%82%D1%8C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96752"/>
            <a:ext cx="7475168" cy="2664296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с</a:t>
            </a: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емейных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ценностей в поли</a:t>
            </a: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культурном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пространстве</a:t>
            </a:r>
            <a:endParaRPr lang="ru-RU" sz="4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355976" y="4725144"/>
            <a:ext cx="4316016" cy="1509712"/>
          </a:xfrm>
        </p:spPr>
        <p:txBody>
          <a:bodyPr>
            <a:normAutofit/>
          </a:bodyPr>
          <a:lstStyle/>
          <a:p>
            <a:pPr algn="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Медведева Светлана Александровна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Ценности (по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Б.С.Ерасову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u="sng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Витальные (материальные</a:t>
            </a:r>
            <a:r>
              <a:rPr lang="ru-RU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ценности жизнь, здоровье, безопасность, благосостояние </a:t>
            </a:r>
          </a:p>
          <a:p>
            <a:r>
              <a:rPr lang="ru-RU" b="1" u="sng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Социальные</a:t>
            </a:r>
            <a:r>
              <a:rPr lang="ru-RU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семья, дисциплина, трудолюбие, </a:t>
            </a:r>
          </a:p>
          <a:p>
            <a:r>
              <a:rPr lang="ru-RU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предприимчивость, богатство, равенство, патриотизм </a:t>
            </a:r>
          </a:p>
          <a:p>
            <a:r>
              <a:rPr lang="ru-RU" b="1" u="sng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Политические</a:t>
            </a:r>
            <a:r>
              <a:rPr lang="ru-RU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гражданские свободы, законность, </a:t>
            </a:r>
          </a:p>
          <a:p>
            <a:r>
              <a:rPr lang="ru-RU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онституция</a:t>
            </a:r>
            <a:r>
              <a:rPr lang="ru-RU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мир </a:t>
            </a:r>
          </a:p>
          <a:p>
            <a:r>
              <a:rPr lang="ru-RU" b="1" u="sng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Моральные</a:t>
            </a:r>
            <a:r>
              <a:rPr lang="ru-RU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добро, любовь, честь, порядочность, </a:t>
            </a:r>
          </a:p>
          <a:p>
            <a:r>
              <a:rPr lang="ru-RU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уважение к старшим, любовь к детям </a:t>
            </a:r>
          </a:p>
          <a:p>
            <a:r>
              <a:rPr lang="ru-RU" b="1" u="sng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Религиозные:</a:t>
            </a:r>
            <a:r>
              <a:rPr lang="ru-RU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Бог, Священное Писание, вера и пр</a:t>
            </a:r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solidFill>
                <a:schemeClr val="accent1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u="sng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Эстетические</a:t>
            </a:r>
            <a:r>
              <a:rPr lang="ru-RU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красота, стиль, гармония 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868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и социализация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Семейные </a:t>
            </a:r>
            <a:r>
              <a:rPr lang="ru-RU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духовно - нравственные ценности определяются </a:t>
            </a:r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мировоззренческие представления и нравственные установки, основанные на понимании института семьи, 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отношений людей в семье, ответственного брачного и 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семейного поведения индивида в традиционной духовно -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нравственной культуре народов России</a:t>
            </a:r>
          </a:p>
        </p:txBody>
      </p:sp>
    </p:spTree>
    <p:extLst>
      <p:ext uri="{BB962C8B-B14F-4D97-AF65-F5344CB8AC3E}">
        <p14:creationId xmlns:p14="http://schemas.microsoft.com/office/powerpoint/2010/main" val="2483244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Селевко Г.К.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ru-RU" sz="12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высшие духовные потребности человека в познании, самоутверждении, самовыражении, самоопределении, самоактуализации обуславливают стремление ребёнка к осуществлению деятельности по самовоспитанию, самосовершенствованию, </a:t>
            </a:r>
            <a:r>
              <a:rPr lang="ru-RU" sz="12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саморазвитию</a:t>
            </a:r>
          </a:p>
          <a:p>
            <a:r>
              <a:rPr lang="ru-RU" sz="12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Доминанта на самовоспитание и самосовершенствование как установка на осознанное и целенаправленное улучшение личностью самой себя может быть сформирована на основе потребностей </a:t>
            </a:r>
            <a:r>
              <a:rPr lang="ru-RU" sz="12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саморазвития</a:t>
            </a:r>
          </a:p>
          <a:p>
            <a:r>
              <a:rPr lang="ru-RU" sz="12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Важнейшей предпосылкой реализации технологии самовоспитания личности в практике воспитательной деятельности является гуманизация </a:t>
            </a:r>
            <a:r>
              <a:rPr lang="ru-RU" sz="12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</a:t>
            </a:r>
          </a:p>
          <a:p>
            <a:r>
              <a:rPr lang="ru-RU" sz="12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Демократизация учебно-воспитательного процесса выступает необходимым условием саморазвития личности </a:t>
            </a:r>
            <a:r>
              <a:rPr lang="ru-RU" sz="12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воспитуемых</a:t>
            </a:r>
          </a:p>
          <a:p>
            <a:r>
              <a:rPr lang="ru-RU" sz="12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двуединство, синтез процессов воспитания и самовоспитания, равноценность воспитательной и образовательной сфер в развитии личности при ведущей роли ВОСПИТАНИЯ</a:t>
            </a:r>
          </a:p>
          <a:p>
            <a:pPr lvl="0"/>
            <a:r>
              <a:rPr lang="ru-RU" sz="13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Внеурочная сфера жизнедеятельности учащегося должна рассматриваться как пространство деятельностного формирования у ребенка умений и навыков самосовершенствования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0193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</a:t>
            </a:r>
            <a:r>
              <a:rPr lang="ru-RU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известных культурно-образовательных систем </a:t>
            </a:r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вальдорфской</a:t>
            </a:r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педагогики, школ М. </a:t>
            </a:r>
            <a:r>
              <a:rPr lang="ru-RU" b="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Монтессори</a:t>
            </a:r>
            <a:r>
              <a:rPr lang="ru-RU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С. </a:t>
            </a:r>
            <a:r>
              <a:rPr lang="ru-RU" b="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Френе</a:t>
            </a:r>
            <a:r>
              <a:rPr lang="ru-RU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</a:t>
            </a:r>
            <a:r>
              <a:rPr lang="ru-RU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показывает, что важными компонентами содержания там являются особое устройство  учебно-воспитательного  процесса, особый стиль, особые ценности, которые закреплены в организации </a:t>
            </a:r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взаимодействия </a:t>
            </a:r>
            <a:r>
              <a:rPr lang="ru-RU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Лесгафта, Макаренко, Сухомлинсого можно найти рассуждения о духе школы, духе класса, стиле отношений, отличающий один коллектив от другого</a:t>
            </a:r>
          </a:p>
        </p:txBody>
      </p:sp>
    </p:spTree>
    <p:extLst>
      <p:ext uri="{BB962C8B-B14F-4D97-AF65-F5344CB8AC3E}">
        <p14:creationId xmlns:p14="http://schemas.microsoft.com/office/powerpoint/2010/main" val="1465244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Поликультурное образовательное пространство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Поликультурная образовательная среда -  диалог между представителями различных этнических культур, усиление чувства солидарности и равенства между людьми, использование языков науки, культуры и искусства как средств формирования этнокультурной компетентности учащихся, развития их творческого потенциала</a:t>
            </a:r>
          </a:p>
        </p:txBody>
      </p:sp>
    </p:spTree>
    <p:extLst>
      <p:ext uri="{BB962C8B-B14F-4D97-AF65-F5344CB8AC3E}">
        <p14:creationId xmlns:p14="http://schemas.microsoft.com/office/powerpoint/2010/main" val="1746863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Поликультурная образовательная среда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Поликультурная образовательная среда, должна   создавать условия для развития личностных качеств обучающихся в совокупности с осознанием им этнической принадлежности, способствовать диалогу между разными этническими общностями и стремящаяся к эффективному межнациональному взаимодействию и  общению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708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ГАУ ЯО ДПО Институт развития образования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Кафедра общей педагогики и психологии</a:t>
            </a:r>
          </a:p>
          <a:p>
            <a:pPr marL="0" indent="0" algn="ctr">
              <a:buNone/>
            </a:pPr>
            <a:r>
              <a:rPr lang="ru-RU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48 60 23</a:t>
            </a:r>
            <a:endParaRPr lang="ru-RU" sz="2800" b="1" dirty="0">
              <a:solidFill>
                <a:schemeClr val="accent1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6474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Поликультурное образование и воспитание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построенное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идеях подготовки подрастающего поколения к жизни в условиях многонациональной и поликультурной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среды 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5650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Поликультурное образование и воспитание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788024" y="2598209"/>
            <a:ext cx="4335278" cy="2339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6501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обучения 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воспитания, которая учитывает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культурную, этническую 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религиозную </a:t>
            </a:r>
            <a:r>
              <a:rPr lang="ru-RU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специфику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развивает у них </a:t>
            </a: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толерантность</a:t>
            </a: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уважение к представителям иной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лингвокультурной</a:t>
            </a: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общности </a:t>
            </a:r>
            <a:endParaRPr lang="ru-RU" alt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794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Поликультурное образование как отражение тенденций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76056" y="1196752"/>
            <a:ext cx="3125721" cy="4081180"/>
          </a:xfrm>
        </p:spPr>
        <p:txBody>
          <a:bodyPr>
            <a:normAutofit lnSpcReduction="10000"/>
          </a:bodyPr>
          <a:lstStyle/>
          <a:p>
            <a:pPr marL="171450" indent="-171450">
              <a:buFontTx/>
              <a:buChar char="-"/>
            </a:pPr>
            <a:endPara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Tx/>
              <a:buChar char="-"/>
            </a:pP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Tx/>
              <a:buChar char="-"/>
            </a:pPr>
            <a:endPara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Tx/>
              <a:buChar char="-"/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актуализация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рост разнообразия культурного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взаимодействия </a:t>
            </a:r>
          </a:p>
          <a:p>
            <a:pPr marL="171450" indent="-171450">
              <a:buFontTx/>
              <a:buChar char="-"/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рост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ценности личности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каждого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отдельного человека с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признанием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его культурных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особенностей</a:t>
            </a:r>
          </a:p>
          <a:p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  появление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расширение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влияния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идей </a:t>
            </a:r>
            <a:endPara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мультикультурализма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рамках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которого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культурное многообразие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рассматривается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богатство и ресурс социально-экономического развития</a:t>
            </a:r>
          </a:p>
          <a:p>
            <a:pPr marL="171450" indent="-171450">
              <a:buFontTx/>
              <a:buChar char="-"/>
            </a:pP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Tx/>
              <a:buChar char="-"/>
            </a:pP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976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/>
          <p:cNvSpPr/>
          <p:nvPr/>
        </p:nvSpPr>
        <p:spPr>
          <a:xfrm>
            <a:off x="571472" y="1000108"/>
            <a:ext cx="8143932" cy="550072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Поликультурное воспитание предназначено для создания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психологически комфортного и плодотворного взаимообогащения малой и ведущей культур, в результате чего происходит самоопределение и развитие личности</a:t>
            </a:r>
            <a:endParaRPr lang="ru-RU" sz="3200" b="1" dirty="0">
              <a:solidFill>
                <a:schemeClr val="accent1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Задачи, стоящие перед ОО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</a:t>
            </a:r>
            <a:r>
              <a:rPr lang="ru-RU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ответственного гражданина, способного самостоятельно мыслить и оценивать происходящее, строить свою жизнь и деятельность в соответствии с собственными интересами и с учётом интересов и требований окружающих его людей и общества в </a:t>
            </a:r>
            <a:r>
              <a:rPr lang="ru-RU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целом</a:t>
            </a:r>
            <a:endParaRPr lang="ru-RU" sz="2400" b="1" dirty="0">
              <a:solidFill>
                <a:schemeClr val="accent1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488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Межэтническая толерантность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Именно </a:t>
            </a:r>
            <a:r>
              <a:rPr lang="ru-RU" sz="2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она выступает основой межнационального общения, так как каждый народ имеет право на сохранение и развитие своей национальной культуры, с одной стороны, как основного фактора самобытности, с другой, как органической части общечеловеческой культуры с учетом сохранения баланса во взаимоотношениях между </a:t>
            </a:r>
            <a:r>
              <a:rPr lang="ru-RU" sz="2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народами</a:t>
            </a:r>
            <a:endParaRPr lang="ru-RU" sz="2000" b="1" dirty="0">
              <a:solidFill>
                <a:schemeClr val="accent1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859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Эффективные механизмы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</a:t>
            </a:r>
            <a:r>
              <a:rPr lang="ru-RU" sz="2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является   одним из ведущих механизмов преодоления деструктивных процессов в социальной жизни, формирования гармоничных межкультурных отношений в обществе, толерантного взаимодействия с представителями других этносов и </a:t>
            </a:r>
            <a:r>
              <a:rPr lang="ru-RU" sz="2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</a:t>
            </a:r>
            <a:endParaRPr lang="ru-RU" sz="2000" b="1" dirty="0">
              <a:solidFill>
                <a:schemeClr val="accent1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651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среда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marL="0" indent="0" algn="ctr">
              <a:buNone/>
            </a:pP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среда сегодня отличается этническим, конфессиональным, социально-политическим и культурным разнообразием, отражающая поликультурное пространство жизни России и мира, что необходимо учитывать в процессе учебной и воспитательной </a:t>
            </a:r>
            <a:r>
              <a:rPr lang="ru-RU" sz="2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  <a:endParaRPr lang="ru-RU" sz="2000" b="1" dirty="0">
              <a:solidFill>
                <a:schemeClr val="accent1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294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Ион (конференц-зал)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Ион (конференц-зал)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 (конференц-зал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433</TotalTime>
  <Words>668</Words>
  <Application>Microsoft Office PowerPoint</Application>
  <PresentationFormat>Экран (4:3)</PresentationFormat>
  <Paragraphs>72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Century Gothic</vt:lpstr>
      <vt:lpstr>Times New Roman</vt:lpstr>
      <vt:lpstr>Wingdings 3</vt:lpstr>
      <vt:lpstr>Ион (конференц-зал)</vt:lpstr>
      <vt:lpstr>Формирование семейных ценностей в поликультурном пространстве</vt:lpstr>
      <vt:lpstr>Поликультурное образование и воспитание</vt:lpstr>
      <vt:lpstr>Поликультурное образование и воспитание</vt:lpstr>
      <vt:lpstr>Поликультурное образование как отражение тенденций</vt:lpstr>
      <vt:lpstr>Презентация PowerPoint</vt:lpstr>
      <vt:lpstr>Задачи, стоящие перед ОО</vt:lpstr>
      <vt:lpstr>Межэтническая толерантность</vt:lpstr>
      <vt:lpstr>Эффективные механизмы</vt:lpstr>
      <vt:lpstr>Образовательная среда</vt:lpstr>
      <vt:lpstr>Ценности (по Б.С.Ерасову)</vt:lpstr>
      <vt:lpstr>Воспитание и социализация</vt:lpstr>
      <vt:lpstr>Селевко Г.К.</vt:lpstr>
      <vt:lpstr>Ценности</vt:lpstr>
      <vt:lpstr>Поликультурное образовательное пространство</vt:lpstr>
      <vt:lpstr>Поликультурная образовательная среда</vt:lpstr>
      <vt:lpstr>ГАУ ЯО ДПО Институт развития образования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Сущность поликультурного воспитания: цели, принципы, функции</dc:title>
  <dc:creator>Мади</dc:creator>
  <cp:lastModifiedBy>Светлана Александровна Медведева</cp:lastModifiedBy>
  <cp:revision>42</cp:revision>
  <dcterms:created xsi:type="dcterms:W3CDTF">2014-03-15T17:39:36Z</dcterms:created>
  <dcterms:modified xsi:type="dcterms:W3CDTF">2016-01-19T09:44:51Z</dcterms:modified>
</cp:coreProperties>
</file>