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74" r:id="rId4"/>
    <p:sldId id="275" r:id="rId5"/>
    <p:sldId id="257" r:id="rId6"/>
    <p:sldId id="258" r:id="rId7"/>
    <p:sldId id="281" r:id="rId8"/>
    <p:sldId id="293" r:id="rId9"/>
    <p:sldId id="284" r:id="rId10"/>
    <p:sldId id="286" r:id="rId11"/>
    <p:sldId id="287" r:id="rId12"/>
    <p:sldId id="294" r:id="rId13"/>
    <p:sldId id="295" r:id="rId14"/>
    <p:sldId id="298" r:id="rId15"/>
    <p:sldId id="296" r:id="rId16"/>
    <p:sldId id="297" r:id="rId17"/>
    <p:sldId id="25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Инновации в коррекционной школе в контексте задачи управления качеством образования</a:t>
            </a:r>
            <a:endParaRPr lang="ru-RU" sz="4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4149080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Музыка Юлия Викторовна, учитель начальных </a:t>
            </a:r>
            <a:r>
              <a:rPr lang="ru-RU" sz="2400" dirty="0" smtClean="0"/>
              <a:t>классов, </a:t>
            </a:r>
            <a:r>
              <a:rPr lang="ru-RU" sz="2400" dirty="0" smtClean="0"/>
              <a:t>ГБОУ АО СКОШ № 31, </a:t>
            </a:r>
            <a:endParaRPr lang="ru-RU" sz="2400" dirty="0" smtClean="0"/>
          </a:p>
          <a:p>
            <a:r>
              <a:rPr lang="ru-RU" sz="2400" dirty="0" smtClean="0"/>
              <a:t>г</a:t>
            </a:r>
            <a:r>
              <a:rPr lang="ru-RU" sz="2400" dirty="0" smtClean="0"/>
              <a:t>. Архангельск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Аудитории</a:t>
            </a:r>
            <a:endParaRPr lang="ru-RU" dirty="0"/>
          </a:p>
        </p:txBody>
      </p:sp>
      <p:pic>
        <p:nvPicPr>
          <p:cNvPr id="7170" name="Picture 2" descr="C:\Users\Юля\Desktop\СКОШ 31\выступления\10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5"/>
            <a:ext cx="2308755" cy="4104455"/>
          </a:xfrm>
          <a:prstGeom prst="rect">
            <a:avLst/>
          </a:prstGeom>
          <a:noFill/>
        </p:spPr>
      </p:pic>
      <p:pic>
        <p:nvPicPr>
          <p:cNvPr id="7171" name="Picture 3" descr="C:\Users\Юля\Desktop\СКОШ 31\выступления\10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40768"/>
            <a:ext cx="2160240" cy="3840427"/>
          </a:xfrm>
          <a:prstGeom prst="rect">
            <a:avLst/>
          </a:prstGeom>
          <a:noFill/>
        </p:spPr>
      </p:pic>
      <p:pic>
        <p:nvPicPr>
          <p:cNvPr id="7172" name="Picture 4" descr="C:\Users\Юля\Desktop\СКОШ 31\выступления\101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12976"/>
            <a:ext cx="2050326" cy="3645024"/>
          </a:xfrm>
          <a:prstGeom prst="rect">
            <a:avLst/>
          </a:prstGeom>
          <a:noFill/>
        </p:spPr>
      </p:pic>
      <p:pic>
        <p:nvPicPr>
          <p:cNvPr id="7173" name="Picture 5" descr="C:\Users\Юля\Desktop\СКОШ 31\выступления\тренаж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60648"/>
            <a:ext cx="2187243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Аудитории</a:t>
            </a:r>
            <a:endParaRPr lang="ru-RU" dirty="0"/>
          </a:p>
        </p:txBody>
      </p:sp>
      <p:pic>
        <p:nvPicPr>
          <p:cNvPr id="8194" name="Picture 2" descr="C:\Users\Юля\Desktop\СКОШ 31\выступления\у стл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2880320" cy="5120569"/>
          </a:xfrm>
          <a:prstGeom prst="rect">
            <a:avLst/>
          </a:prstGeom>
          <a:noFill/>
        </p:spPr>
      </p:pic>
      <p:pic>
        <p:nvPicPr>
          <p:cNvPr id="8195" name="Picture 3" descr="C:\Users\Юля\Desktop\СКОШ 31\выступления\сто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408" y="1268761"/>
            <a:ext cx="3509205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Аудитории</a:t>
            </a:r>
            <a:endParaRPr lang="ru-RU" dirty="0"/>
          </a:p>
        </p:txBody>
      </p:sp>
      <p:pic>
        <p:nvPicPr>
          <p:cNvPr id="6146" name="Picture 2" descr="C:\Users\Юля\Desktop\СКОШ 31\выступления\з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545854" cy="4525963"/>
          </a:xfrm>
          <a:prstGeom prst="rect">
            <a:avLst/>
          </a:prstGeom>
          <a:noFill/>
        </p:spPr>
      </p:pic>
      <p:pic>
        <p:nvPicPr>
          <p:cNvPr id="6147" name="Picture 3" descr="C:\Users\Юля\Desktop\СКОШ 31\выступления\зал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2520280" cy="4480497"/>
          </a:xfrm>
          <a:prstGeom prst="rect">
            <a:avLst/>
          </a:prstGeom>
          <a:noFill/>
        </p:spPr>
      </p:pic>
      <p:pic>
        <p:nvPicPr>
          <p:cNvPr id="6148" name="Picture 4" descr="C:\Users\Юля\Desktop\СКОШ 31\выступления\музы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2520280" cy="4480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ГБОУ АО СКОШ № 31</a:t>
            </a:r>
            <a:endParaRPr lang="ru-RU" dirty="0"/>
          </a:p>
        </p:txBody>
      </p:sp>
      <p:pic>
        <p:nvPicPr>
          <p:cNvPr id="1026" name="Picture 2" descr="C:\Users\Юля\Desktop\СКОШ 31\выступления\физи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2664296" cy="4525963"/>
          </a:xfrm>
          <a:prstGeom prst="rect">
            <a:avLst/>
          </a:prstGeom>
          <a:noFill/>
        </p:spPr>
      </p:pic>
      <p:pic>
        <p:nvPicPr>
          <p:cNvPr id="1027" name="Picture 3" descr="C:\Users\Юля\Desktop\СКОШ 31\выступления\1 э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628800"/>
            <a:ext cx="2520280" cy="4480499"/>
          </a:xfrm>
          <a:prstGeom prst="rect">
            <a:avLst/>
          </a:prstGeom>
          <a:noFill/>
        </p:spPr>
      </p:pic>
      <p:pic>
        <p:nvPicPr>
          <p:cNvPr id="1028" name="Picture 4" descr="C:\Users\Юля\Desktop\СКОШ 31\выступления\1 э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520280" cy="4480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МЕДИЦИНСКОЕ 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Педиатр</a:t>
            </a:r>
          </a:p>
          <a:p>
            <a:r>
              <a:rPr lang="ru-RU" dirty="0" smtClean="0"/>
              <a:t>Психиатр</a:t>
            </a:r>
          </a:p>
          <a:p>
            <a:r>
              <a:rPr lang="ru-RU" dirty="0" smtClean="0"/>
              <a:t>Ортопед</a:t>
            </a:r>
          </a:p>
          <a:p>
            <a:r>
              <a:rPr lang="ru-RU" dirty="0" err="1" smtClean="0"/>
              <a:t>Мед.сестра</a:t>
            </a:r>
            <a:r>
              <a:rPr lang="ru-RU" dirty="0" smtClean="0"/>
              <a:t> кабинета </a:t>
            </a:r>
            <a:r>
              <a:rPr lang="ru-RU" dirty="0" err="1" smtClean="0"/>
              <a:t>физиопроцедур</a:t>
            </a:r>
            <a:endParaRPr lang="ru-RU" dirty="0" smtClean="0"/>
          </a:p>
          <a:p>
            <a:r>
              <a:rPr lang="ru-RU" dirty="0" smtClean="0"/>
              <a:t>Массажист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Формы обучения - очная, индивидуальное посещение на дому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Нормативные сроки обучения:</a:t>
            </a:r>
            <a:endParaRPr lang="ru-RU" dirty="0" smtClean="0"/>
          </a:p>
          <a:p>
            <a:r>
              <a:rPr lang="ru-RU" b="1" dirty="0" smtClean="0"/>
              <a:t> </a:t>
            </a:r>
            <a:r>
              <a:rPr lang="ru-RU" b="1" i="1" dirty="0" smtClean="0"/>
              <a:t>I-IV - начальные классы</a:t>
            </a:r>
            <a:endParaRPr lang="ru-RU" dirty="0" smtClean="0"/>
          </a:p>
          <a:p>
            <a:r>
              <a:rPr lang="ru-RU" b="1" i="1" dirty="0" smtClean="0"/>
              <a:t>V-IX - среднее звено</a:t>
            </a:r>
            <a:endParaRPr lang="ru-RU" dirty="0" smtClean="0"/>
          </a:p>
          <a:p>
            <a:r>
              <a:rPr lang="ru-RU" b="1" i="1" dirty="0" smtClean="0"/>
              <a:t>X-XII - классы с углублённой трудовой подготовкой / социально-бытовой ориентировкой в обществе</a:t>
            </a:r>
            <a:endParaRPr lang="ru-RU" dirty="0" smtClean="0"/>
          </a:p>
          <a:p>
            <a:r>
              <a:rPr lang="ru-RU" dirty="0" smtClean="0"/>
              <a:t>Продолжительность учебного года 33 недели для 1 класса и 34 недели, для остальных. Продолжительность учебных занятий – 40 минут.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Обучение детей со сложными нарушениями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0-4 классы -  формирование простейших видов учебной деятельности, соблюдению режима (наглядно-практические и игровые приемы)</a:t>
            </a:r>
          </a:p>
          <a:p>
            <a:r>
              <a:rPr lang="ru-RU" dirty="0" smtClean="0"/>
              <a:t>5-9 класс - выработка социально-значимых умений с помощью чтения, письма, счета, </a:t>
            </a:r>
            <a:r>
              <a:rPr lang="ru-RU" dirty="0" err="1" smtClean="0"/>
              <a:t>природопонимания</a:t>
            </a:r>
            <a:r>
              <a:rPr lang="ru-RU" dirty="0" smtClean="0"/>
              <a:t> и безопасной жизнедеятельности, а также формирование основ трудовой деятельности</a:t>
            </a:r>
          </a:p>
          <a:p>
            <a:r>
              <a:rPr lang="ru-RU" dirty="0" smtClean="0"/>
              <a:t>10-12 классы - преодоление социальной инвалидности и обеспечение социальной интеграции обучающихся в общество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Исследовательская деятельность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поиск </a:t>
            </a:r>
            <a:r>
              <a:rPr lang="ru-RU" dirty="0" smtClean="0"/>
              <a:t>и изучение новых подходов к обучению и воспитанию особого ребенка, формирование знаний необходимых, для самостоятельной жизни в обществе </a:t>
            </a:r>
            <a:r>
              <a:rPr lang="ru-RU" dirty="0" smtClean="0"/>
              <a:t>людей</a:t>
            </a:r>
          </a:p>
          <a:p>
            <a:r>
              <a:rPr lang="ru-RU" dirty="0" smtClean="0"/>
              <a:t>м</a:t>
            </a:r>
            <a:r>
              <a:rPr lang="ru-RU" dirty="0" smtClean="0"/>
              <a:t>етодическая площадка</a:t>
            </a:r>
            <a:endParaRPr lang="ru-RU" dirty="0" smtClean="0"/>
          </a:p>
          <a:p>
            <a:r>
              <a:rPr lang="ru-RU" dirty="0" smtClean="0"/>
              <a:t>ресурсный центр </a:t>
            </a:r>
            <a:r>
              <a:rPr lang="ru-RU" dirty="0" smtClean="0"/>
              <a:t>сопровождения инклюзивного образования</a:t>
            </a:r>
          </a:p>
          <a:p>
            <a:r>
              <a:rPr lang="ru-RU" dirty="0" smtClean="0"/>
              <a:t>площадка </a:t>
            </a:r>
            <a:r>
              <a:rPr lang="ru-RU" dirty="0" smtClean="0"/>
              <a:t>по введению федерального государственного образовательного стандарта образования обучающихся с умственной отсталостью (интеллектуальными нарушениями)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/>
          </a:p>
        </p:txBody>
      </p:sp>
      <p:pic>
        <p:nvPicPr>
          <p:cNvPr id="10242" name="Picture 2" descr="C:\Users\Юля\Desktop\СКОШ 31\выступления\2748695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40481"/>
            <a:ext cx="6984775" cy="4700035"/>
          </a:xfrm>
          <a:prstGeom prst="rect">
            <a:avLst/>
          </a:prstGeom>
          <a:noFill/>
        </p:spPr>
      </p:pic>
      <p:pic>
        <p:nvPicPr>
          <p:cNvPr id="2051" name="Picture 3" descr="C:\Users\Юля\Desktop\СКОШ 31\выступления\кубк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8915">
            <a:off x="7452320" y="236644"/>
            <a:ext cx="1512168" cy="2688299"/>
          </a:xfrm>
          <a:prstGeom prst="rect">
            <a:avLst/>
          </a:prstGeom>
          <a:noFill/>
        </p:spPr>
      </p:pic>
      <p:pic>
        <p:nvPicPr>
          <p:cNvPr id="2052" name="Picture 4" descr="C:\Users\Юля\Desktop\СКОШ 31\выступления\19281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1081">
            <a:off x="3300343" y="5092738"/>
            <a:ext cx="2417340" cy="1611560"/>
          </a:xfrm>
          <a:prstGeom prst="rect">
            <a:avLst/>
          </a:prstGeom>
          <a:noFill/>
        </p:spPr>
      </p:pic>
      <p:pic>
        <p:nvPicPr>
          <p:cNvPr id="2053" name="Picture 5" descr="C:\Users\Юля\Desktop\СКОШ 31\выступления\514cafa3c71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86443">
            <a:off x="187044" y="1155349"/>
            <a:ext cx="1977112" cy="1385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Государственное бюджетное общеобразовательное учреждение «Специальная (коррекционная) общеобразовательная школа № 31»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города Архангельска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Юля\Desktop\СКОШ 31\выступления\720_KwSiQd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60849"/>
            <a:ext cx="6858000" cy="3800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Исследовательская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поиск </a:t>
            </a:r>
            <a:r>
              <a:rPr lang="ru-RU" dirty="0" smtClean="0"/>
              <a:t>и изучение новых подходов к обучению и воспитанию особого ребенка, формирование знаний необходимых, для самостоятельной жизни в обществе людей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Основная задача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dirty="0" smtClean="0"/>
              <a:t>дать </a:t>
            </a:r>
            <a:r>
              <a:rPr lang="ru-RU" dirty="0" smtClean="0"/>
              <a:t>каждому ребенку, с учетом его психофизических возможностей, тот уровень образования и воспитания, который поможет ему не потеряться в обществе, найти свое место в жизни, а так же развить свои потенциальные возможности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Состав учащихся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270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человек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умеренной, тяжелой, глубокой умственной отсталостью (интеллектуальными нарушениями), </a:t>
            </a:r>
          </a:p>
          <a:p>
            <a:r>
              <a:rPr lang="ru-RU" dirty="0" smtClean="0"/>
              <a:t>тяжелыми </a:t>
            </a:r>
            <a:r>
              <a:rPr lang="ru-RU" dirty="0" smtClean="0"/>
              <a:t>множественными </a:t>
            </a:r>
            <a:r>
              <a:rPr lang="ru-RU" dirty="0" smtClean="0"/>
              <a:t>нарушениями развития, </a:t>
            </a:r>
          </a:p>
          <a:p>
            <a:r>
              <a:rPr lang="ru-RU" dirty="0" smtClean="0"/>
              <a:t>расстройствами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(</a:t>
            </a:r>
            <a:r>
              <a:rPr lang="ru-RU" dirty="0" smtClean="0"/>
              <a:t>56</a:t>
            </a:r>
            <a:r>
              <a:rPr lang="ru-RU" dirty="0" smtClean="0"/>
              <a:t> </a:t>
            </a:r>
            <a:r>
              <a:rPr lang="ru-RU" dirty="0" smtClean="0"/>
              <a:t>человек)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Педагогический коллектив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65 </a:t>
            </a:r>
            <a:r>
              <a:rPr lang="ru-RU" dirty="0" smtClean="0"/>
              <a:t>человек, из них 50 человек имеют дефектологическое образование</a:t>
            </a:r>
          </a:p>
          <a:p>
            <a:r>
              <a:rPr lang="ru-RU" dirty="0" smtClean="0"/>
              <a:t>служба </a:t>
            </a:r>
            <a:r>
              <a:rPr lang="ru-RU" dirty="0" smtClean="0"/>
              <a:t>сопровождения: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педагоги-психологи – 2 чел.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социальный педагог – 1 чел.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учителя-логопеды</a:t>
            </a:r>
            <a:r>
              <a:rPr lang="ru-RU" dirty="0" smtClean="0"/>
              <a:t> – 3 чел.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т</a:t>
            </a:r>
            <a:r>
              <a:rPr lang="ru-RU" dirty="0" err="1" smtClean="0"/>
              <a:t>ьюторы</a:t>
            </a:r>
            <a:r>
              <a:rPr lang="ru-RU" dirty="0" smtClean="0"/>
              <a:t> – 8 чел.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</a:t>
            </a:r>
            <a:r>
              <a:rPr lang="ru-RU" dirty="0" smtClean="0"/>
              <a:t>оспитатели – 3 чел.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медицинские работники – 5 чел.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педагоги </a:t>
            </a:r>
            <a:r>
              <a:rPr lang="ru-RU" dirty="0" smtClean="0"/>
              <a:t>дополнительного </a:t>
            </a:r>
            <a:r>
              <a:rPr lang="ru-RU" dirty="0" smtClean="0"/>
              <a:t>образования – 4 чел.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Материально-техническое обеспечение</a:t>
            </a:r>
            <a:endParaRPr lang="ru-RU" dirty="0"/>
          </a:p>
        </p:txBody>
      </p:sp>
      <p:pic>
        <p:nvPicPr>
          <p:cNvPr id="2050" name="Picture 2" descr="C:\Users\Юля\Desktop\СКОШ 31\выступления\07730f4fda1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30922"/>
            <a:ext cx="7848872" cy="4796533"/>
          </a:xfrm>
          <a:prstGeom prst="rect">
            <a:avLst/>
          </a:prstGeom>
          <a:noFill/>
        </p:spPr>
      </p:pic>
      <p:pic>
        <p:nvPicPr>
          <p:cNvPr id="2052" name="Picture 4" descr="C:\Users\Юля\Desktop\СКОШ 31\выступления\каб3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37720"/>
            <a:ext cx="1417658" cy="2520280"/>
          </a:xfrm>
          <a:prstGeom prst="rect">
            <a:avLst/>
          </a:prstGeom>
          <a:noFill/>
        </p:spPr>
      </p:pic>
      <p:pic>
        <p:nvPicPr>
          <p:cNvPr id="2053" name="Picture 5" descr="C:\Users\Юля\Desktop\СКОШ 31\выступления\10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553745"/>
            <a:ext cx="1296144" cy="2304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Аудитории</a:t>
            </a:r>
            <a:endParaRPr lang="ru-RU" dirty="0"/>
          </a:p>
        </p:txBody>
      </p:sp>
      <p:pic>
        <p:nvPicPr>
          <p:cNvPr id="9218" name="Picture 2" descr="C:\Users\Юля\Desktop\СКОШ 31\выступления\сп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545854" cy="4525963"/>
          </a:xfrm>
          <a:prstGeom prst="rect">
            <a:avLst/>
          </a:prstGeom>
          <a:noFill/>
        </p:spPr>
      </p:pic>
      <p:pic>
        <p:nvPicPr>
          <p:cNvPr id="9219" name="Picture 3" descr="C:\Users\Юля\Desktop\СКОШ 31\выступления\песоч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00808"/>
            <a:ext cx="2202647" cy="3915816"/>
          </a:xfrm>
          <a:prstGeom prst="rect">
            <a:avLst/>
          </a:prstGeom>
          <a:noFill/>
        </p:spPr>
      </p:pic>
      <p:pic>
        <p:nvPicPr>
          <p:cNvPr id="9220" name="Picture 4" descr="C:\Users\Юля\Desktop\СКОШ 31\выступления\1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2673297" cy="4752528"/>
          </a:xfrm>
          <a:prstGeom prst="rect">
            <a:avLst/>
          </a:prstGeom>
          <a:noFill/>
        </p:spPr>
      </p:pic>
      <p:pic>
        <p:nvPicPr>
          <p:cNvPr id="9221" name="Picture 5" descr="C:\Users\Юля\Desktop\СКОШ 31\выступления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41686"/>
            <a:ext cx="2088232" cy="281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Аудитории</a:t>
            </a:r>
            <a:endParaRPr lang="ru-RU" dirty="0"/>
          </a:p>
        </p:txBody>
      </p:sp>
      <p:pic>
        <p:nvPicPr>
          <p:cNvPr id="4098" name="Picture 2" descr="C:\Users\Юля\Desktop\СКОШ 31\выступления\каб 3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425055" cy="4311209"/>
          </a:xfrm>
          <a:prstGeom prst="rect">
            <a:avLst/>
          </a:prstGeom>
          <a:noFill/>
        </p:spPr>
      </p:pic>
      <p:pic>
        <p:nvPicPr>
          <p:cNvPr id="4099" name="Picture 3" descr="C:\Users\Юля\Desktop\СКОШ 31\выступления\каб 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2430270" cy="4320480"/>
          </a:xfrm>
          <a:prstGeom prst="rect">
            <a:avLst/>
          </a:prstGeom>
          <a:noFill/>
        </p:spPr>
      </p:pic>
      <p:pic>
        <p:nvPicPr>
          <p:cNvPr id="4101" name="Picture 5" descr="C:\Users\Юля\Desktop\СКОШ 31\выступления\каб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84784"/>
            <a:ext cx="2457273" cy="4368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284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Государственное бюджетное общеобразовательное учреждение «Специальная (коррекционная) общеобразовательная школа № 31» города Архангельска</vt:lpstr>
      <vt:lpstr>Исследовательская деятельность</vt:lpstr>
      <vt:lpstr>Основная задача образования</vt:lpstr>
      <vt:lpstr>Состав учащихся – 270 человек</vt:lpstr>
      <vt:lpstr>Педагогический коллектив </vt:lpstr>
      <vt:lpstr>Материально-техническое обеспечение</vt:lpstr>
      <vt:lpstr>Аудитории</vt:lpstr>
      <vt:lpstr>Аудитории</vt:lpstr>
      <vt:lpstr>Аудитории</vt:lpstr>
      <vt:lpstr>Аудитории</vt:lpstr>
      <vt:lpstr>Аудитории</vt:lpstr>
      <vt:lpstr>ГБОУ АО СКОШ № 31</vt:lpstr>
      <vt:lpstr>МЕДИЦИНСКОЕ СОПРОВОЖДЕНИЕ</vt:lpstr>
      <vt:lpstr>Формы обучения - очная, индивидуальное посещение на дому</vt:lpstr>
      <vt:lpstr>Обучение детей со сложными нарушениями </vt:lpstr>
      <vt:lpstr>Исследовательская деятельность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«Специальная (коррекционная) общеобразовательная школа № 31» города Архангельска</dc:title>
  <dc:creator>Юля</dc:creator>
  <cp:lastModifiedBy>Юля</cp:lastModifiedBy>
  <cp:revision>20</cp:revision>
  <dcterms:created xsi:type="dcterms:W3CDTF">2019-04-23T19:42:18Z</dcterms:created>
  <dcterms:modified xsi:type="dcterms:W3CDTF">2019-11-11T22:30:06Z</dcterms:modified>
</cp:coreProperties>
</file>