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sldIdLst>
    <p:sldId id="256" r:id="rId2"/>
    <p:sldId id="274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69" r:id="rId12"/>
    <p:sldId id="272" r:id="rId13"/>
    <p:sldId id="277" r:id="rId14"/>
    <p:sldId id="276" r:id="rId15"/>
    <p:sldId id="278" r:id="rId16"/>
    <p:sldId id="280" r:id="rId17"/>
    <p:sldId id="282" r:id="rId18"/>
    <p:sldId id="284" r:id="rId19"/>
    <p:sldId id="283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71;&#1048;&#1056;&#1054;\&#1096;&#1082;&#1086;&#1083;&#1100;&#1085;&#1099;&#1081;%20&#1089;&#1087;&#1086;&#1088;&#1090;&#1080;&#1074;&#1085;&#1099;&#1081;%20&#1082;&#1083;&#1091;&#1073;\&#1087;&#1077;&#1088;&#1077;&#1095;&#1077;&#1085;&#1100;%20&#1082;&#1083;&#1091;&#1073;&#1086;&#1074;\&#1076;&#1080;&#1072;&#1075;&#1088;&#1072;&#1084;&#1084;&#1072;%20&#1082;&#1083;&#1091;&#1073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1"/>
  <c:style val="2"/>
  <c:chart>
    <c:autoTitleDeleted val="1"/>
    <c:plotArea>
      <c:layout/>
      <c:barChart>
        <c:barDir val="bar"/>
        <c:grouping val="clustered"/>
        <c:varyColors val="1"/>
        <c:ser>
          <c:idx val="0"/>
          <c:order val="0"/>
          <c:invertIfNegative val="1"/>
          <c:dLbls>
            <c:spPr>
              <a:noFill/>
              <a:ln>
                <a:noFill/>
              </a:ln>
              <a:effectLst/>
            </c:spPr>
            <c:dLblPos val="outEnd"/>
            <c:showLegendKey val="1"/>
            <c:showVal val="1"/>
            <c:showCatName val="1"/>
            <c:showSerName val="1"/>
            <c:showPercent val="1"/>
            <c:showBubbleSize val="1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Лист1!$A$1:$B$15</c:f>
              <c:multiLvlStrCache>
                <c:ptCount val="15"/>
                <c:lvl>
                  <c:pt idx="0">
                    <c:v>Брейтовский</c:v>
                  </c:pt>
                  <c:pt idx="1">
                    <c:v>Гаврилов-Ямский</c:v>
                  </c:pt>
                  <c:pt idx="2">
                    <c:v>Даниловский</c:v>
                  </c:pt>
                  <c:pt idx="3">
                    <c:v>Некоузский</c:v>
                  </c:pt>
                  <c:pt idx="4">
                    <c:v>Некрасовский</c:v>
                  </c:pt>
                  <c:pt idx="5">
                    <c:v>Переславский</c:v>
                  </c:pt>
                  <c:pt idx="6">
                    <c:v>Пошехонский</c:v>
                  </c:pt>
                  <c:pt idx="7">
                    <c:v>Ростовский</c:v>
                  </c:pt>
                  <c:pt idx="8">
                    <c:v>Рыбинский</c:v>
                  </c:pt>
                  <c:pt idx="9">
                    <c:v>Тутаевский</c:v>
                  </c:pt>
                  <c:pt idx="10">
                    <c:v>Угличский</c:v>
                  </c:pt>
                  <c:pt idx="11">
                    <c:v>Ярославский</c:v>
                  </c:pt>
                  <c:pt idx="12">
                    <c:v>г. Переславль Залесский</c:v>
                  </c:pt>
                  <c:pt idx="13">
                    <c:v>г. Рыбинск</c:v>
                  </c:pt>
                  <c:pt idx="14">
                    <c:v>г. Ярославль</c:v>
                  </c:pt>
                </c:lvl>
                <c:lvl>
                  <c:pt idx="0">
                    <c:v>муниципальные районы</c:v>
                  </c:pt>
                  <c:pt idx="12">
                    <c:v>города</c:v>
                  </c:pt>
                </c:lvl>
              </c:multiLvlStrCache>
            </c:multiLvlStrRef>
          </c:cat>
          <c:val>
            <c:numRef>
              <c:f>Лист1!$C$1:$C$15</c:f>
              <c:numCache>
                <c:formatCode>General</c:formatCode>
                <c:ptCount val="15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3</c:v>
                </c:pt>
                <c:pt idx="7">
                  <c:v>1</c:v>
                </c:pt>
                <c:pt idx="8">
                  <c:v>3</c:v>
                </c:pt>
                <c:pt idx="9">
                  <c:v>17</c:v>
                </c:pt>
                <c:pt idx="10">
                  <c:v>3</c:v>
                </c:pt>
                <c:pt idx="11">
                  <c:v>3</c:v>
                </c:pt>
                <c:pt idx="12">
                  <c:v>4</c:v>
                </c:pt>
                <c:pt idx="13">
                  <c:v>7</c:v>
                </c:pt>
                <c:pt idx="1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1-4A9B-AEF3-77A8BEE848C3}"/>
            </c:ext>
          </c:extLst>
        </c:ser>
        <c:dLbls>
          <c:showLegendKey val="1"/>
          <c:showVal val="1"/>
          <c:showCatName val="1"/>
          <c:showSerName val="1"/>
          <c:showPercent val="1"/>
          <c:showBubbleSize val="1"/>
        </c:dLbls>
        <c:gapWidth val="150"/>
        <c:axId val="55234944"/>
        <c:axId val="55236480"/>
      </c:barChart>
      <c:catAx>
        <c:axId val="55234944"/>
        <c:scaling>
          <c:orientation val="minMax"/>
        </c:scaling>
        <c:delete val="1"/>
        <c:axPos val="l"/>
        <c:numFmt formatCode="General" sourceLinked="0"/>
        <c:majorTickMark val="cross"/>
        <c:minorTickMark val="cross"/>
        <c:tickLblPos val="nextTo"/>
        <c:crossAx val="55236480"/>
        <c:crosses val="autoZero"/>
        <c:auto val="1"/>
        <c:lblAlgn val="ctr"/>
        <c:lblOffset val="100"/>
        <c:noMultiLvlLbl val="1"/>
      </c:catAx>
      <c:valAx>
        <c:axId val="55236480"/>
        <c:scaling>
          <c:orientation val="minMax"/>
        </c:scaling>
        <c:delete val="1"/>
        <c:axPos val="b"/>
        <c:majorGridlines/>
        <c:numFmt formatCode="General" sourceLinked="1"/>
        <c:majorTickMark val="cross"/>
        <c:minorTickMark val="cross"/>
        <c:tickLblPos val="nextTo"/>
        <c:crossAx val="55234944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externalData r:id="rId1">
    <c:autoUpdate val="1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ro.yar.ru/index.php?id=1710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«Модернизация технологий </a:t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содержания предметной области «Физическая культура» </a:t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ФГОС»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57166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Государственное автономное учреждение </a:t>
            </a:r>
          </a:p>
          <a:p>
            <a:r>
              <a:rPr lang="ru-RU" sz="1700" dirty="0" smtClean="0"/>
              <a:t>дополнительного профессионального образования Ярославской области</a:t>
            </a:r>
          </a:p>
          <a:p>
            <a:r>
              <a:rPr lang="ru-RU" sz="2400" dirty="0" smtClean="0"/>
              <a:t>Институт развития образования</a:t>
            </a:r>
            <a:endParaRPr lang="ru-RU" sz="2400" dirty="0"/>
          </a:p>
        </p:txBody>
      </p:sp>
      <p:pic>
        <p:nvPicPr>
          <p:cNvPr id="5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143008" cy="1143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786322"/>
            <a:ext cx="70723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/>
              <a:t>зав. кафедрой физической культуры и безопасности жизнедеятельности,</a:t>
            </a:r>
          </a:p>
          <a:p>
            <a:pPr algn="r"/>
            <a:r>
              <a:rPr lang="ru-RU" sz="1700" dirty="0" smtClean="0"/>
              <a:t>канд. </a:t>
            </a:r>
            <a:r>
              <a:rPr lang="ru-RU" sz="1700" dirty="0" err="1" smtClean="0"/>
              <a:t>пед</a:t>
            </a:r>
            <a:r>
              <a:rPr lang="ru-RU" sz="1700" dirty="0" smtClean="0"/>
              <a:t>. наук, доцент </a:t>
            </a:r>
          </a:p>
          <a:p>
            <a:pPr algn="r"/>
            <a:r>
              <a:rPr lang="ru-RU" sz="1700" dirty="0" smtClean="0"/>
              <a:t>Щербак Александр 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личностных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428596" y="1285860"/>
          <a:ext cx="835824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9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подструктур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Подструктуры подструктур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Соотношение социального и биологического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Специфические виды формирования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Направленность личности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Убеждения</a:t>
                      </a:r>
                    </a:p>
                    <a:p>
                      <a:r>
                        <a:rPr lang="ru-RU" sz="1400" dirty="0" smtClean="0"/>
                        <a:t>Мировоззрение</a:t>
                      </a:r>
                    </a:p>
                    <a:p>
                      <a:r>
                        <a:rPr lang="ru-RU" sz="1400" dirty="0" smtClean="0"/>
                        <a:t>Идеалы</a:t>
                      </a:r>
                    </a:p>
                    <a:p>
                      <a:r>
                        <a:rPr lang="ru-RU" sz="1400" dirty="0" smtClean="0"/>
                        <a:t>Стремления</a:t>
                      </a:r>
                    </a:p>
                    <a:p>
                      <a:r>
                        <a:rPr lang="ru-RU" sz="1400" dirty="0" smtClean="0"/>
                        <a:t>Интересы</a:t>
                      </a:r>
                    </a:p>
                    <a:p>
                      <a:r>
                        <a:rPr lang="ru-RU" sz="1400" dirty="0" smtClean="0"/>
                        <a:t>Желания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Биологического почти нет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Воспитание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Опыт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Привычки</a:t>
                      </a:r>
                    </a:p>
                    <a:p>
                      <a:r>
                        <a:rPr lang="ru-RU" sz="1400" dirty="0" smtClean="0"/>
                        <a:t>Умения</a:t>
                      </a:r>
                    </a:p>
                    <a:p>
                      <a:r>
                        <a:rPr lang="ru-RU" sz="1400" dirty="0" smtClean="0"/>
                        <a:t>Навыки</a:t>
                      </a:r>
                    </a:p>
                    <a:p>
                      <a:r>
                        <a:rPr lang="ru-RU" sz="1400" dirty="0" smtClean="0"/>
                        <a:t>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Значительно больше социального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Обучение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Особенности психических процессов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Внимание</a:t>
                      </a:r>
                    </a:p>
                    <a:p>
                      <a:r>
                        <a:rPr lang="ru-RU" sz="1400" dirty="0" smtClean="0"/>
                        <a:t>Воля</a:t>
                      </a:r>
                    </a:p>
                    <a:p>
                      <a:r>
                        <a:rPr lang="ru-RU" sz="1400" dirty="0" smtClean="0"/>
                        <a:t>Чувства</a:t>
                      </a:r>
                    </a:p>
                    <a:p>
                      <a:r>
                        <a:rPr lang="ru-RU" sz="1400" dirty="0" smtClean="0"/>
                        <a:t>Восприятие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Больше социального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Упражнение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Биопсихические свойства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Память</a:t>
                      </a:r>
                    </a:p>
                    <a:p>
                      <a:r>
                        <a:rPr lang="ru-RU" sz="1400" dirty="0" smtClean="0"/>
                        <a:t>Темперамент</a:t>
                      </a:r>
                    </a:p>
                    <a:p>
                      <a:r>
                        <a:rPr lang="ru-RU" sz="1400" dirty="0" smtClean="0"/>
                        <a:t>Половые, возрастные, фармакологически</a:t>
                      </a:r>
                      <a:r>
                        <a:rPr lang="ru-RU" sz="1400" baseline="0" dirty="0" smtClean="0"/>
                        <a:t> обусловленные свойства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Социального почти 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Тренировка</a:t>
                      </a:r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личностных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2844" y="1214422"/>
            <a:ext cx="837247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Категории учебных целей в эмоционально-ценностной области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71612"/>
            <a:ext cx="55721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ВОСПРИЯТИЕ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РЕАГИРОВАНИЕ (ОТКЛИК)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УСВОЕНИЕ ЦЕННОСТНОЙ ОРИЕНТАЦИИ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40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ЦЕННОСТНЫХ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ОРИЕНТАЦИЙ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РАСПРОСТРАНЕНИЕ ЦЕННОСТНОЙ ОРИЕНТАЦИИ НА ДЕЯТЕЛЬНОСТЬ</a:t>
            </a:r>
          </a:p>
        </p:txBody>
      </p:sp>
      <p:pic>
        <p:nvPicPr>
          <p:cNvPr id="25602" name="Picture 2" descr="http://xn--80aaygb6acgd.kz/uploads/7/8/6/raskraska-shkola16994.jpg"/>
          <p:cNvPicPr>
            <a:picLocks noChangeAspect="1" noChangeArrowheads="1"/>
          </p:cNvPicPr>
          <p:nvPr/>
        </p:nvPicPr>
        <p:blipFill>
          <a:blip r:embed="rId2"/>
          <a:srcRect l="28404" t="18606" r="39166" b="4642"/>
          <a:stretch>
            <a:fillRect/>
          </a:stretch>
        </p:blipFill>
        <p:spPr bwMode="auto">
          <a:xfrm>
            <a:off x="5715008" y="1714488"/>
            <a:ext cx="2561344" cy="471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и личностных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0" y="1357298"/>
            <a:ext cx="3943320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повышения квалификации</a:t>
            </a:r>
          </a:p>
          <a:p>
            <a:r>
              <a:rPr lang="ru-RU" sz="2400" b="1" i="1" dirty="0" smtClean="0"/>
              <a:t>Срок обучения</a:t>
            </a:r>
            <a:r>
              <a:rPr lang="ru-RU" sz="2400" dirty="0" smtClean="0"/>
              <a:t>:  36 часов</a:t>
            </a:r>
          </a:p>
          <a:p>
            <a:r>
              <a:rPr lang="ru-RU" sz="2400" b="1" i="1" dirty="0" smtClean="0"/>
              <a:t>Форма обучения:</a:t>
            </a:r>
            <a:r>
              <a:rPr lang="ru-RU" sz="2400" dirty="0" smtClean="0"/>
              <a:t>  очная</a:t>
            </a:r>
          </a:p>
          <a:p>
            <a:r>
              <a:rPr lang="ru-RU" sz="2400" dirty="0" smtClean="0"/>
              <a:t>Программа носит практико-ориентированный характер (лекции - 16 часов, практических занятий - 20 часов). Предполагается собеседование, тестирование и выполнение пяти практических работ слушателями курсов. Итоговая аттестация  по данной программе проходит в форме круглого стола.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35547" t="17361" r="35156" b="9027"/>
          <a:stretch>
            <a:fillRect/>
          </a:stretch>
        </p:blipFill>
        <p:spPr bwMode="auto">
          <a:xfrm>
            <a:off x="714348" y="1500174"/>
            <a:ext cx="3296274" cy="465873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предметных результатов 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http://www.nekouz.ru/tinybrowser/images/image/gto/gto-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5"/>
            <a:ext cx="7720028" cy="1249787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58" y="3286124"/>
            <a:ext cx="828680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механизмом учёта результатов выполнения нормативов Всероссийского физкультурно-спортивного комплекса "Готов к труду и обороне" (ГТО) при осуществлении текущего контроля и промежуточной аттестации обучающихся по учебному предмету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Физическая культура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можно познакомиться 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методических рекомендациях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направленные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Минобрнауки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России от 2 декабря 2015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08-1447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357166"/>
            <a:ext cx="8643998" cy="40005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00108"/>
            <a:ext cx="81439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Школьный спортивный клуб как форма внеурочной деятельности учащихся по физкультурно-спортивному направлению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" name="Picture 1" descr="D:\ЯИРО\школьный спортивный клуб\эмблемы\Тутаев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976" y="4357694"/>
            <a:ext cx="1219628" cy="1176941"/>
          </a:xfrm>
          <a:prstGeom prst="rect">
            <a:avLst/>
          </a:prstGeom>
          <a:noFill/>
        </p:spPr>
      </p:pic>
      <p:pic>
        <p:nvPicPr>
          <p:cNvPr id="6" name="Picture 2" descr="D:\ЯИРО\школьный спортивный клуб\эмблемы\Рыбинск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14950"/>
            <a:ext cx="1557221" cy="1319208"/>
          </a:xfrm>
          <a:prstGeom prst="rect">
            <a:avLst/>
          </a:prstGeom>
          <a:noFill/>
        </p:spPr>
      </p:pic>
      <p:pic>
        <p:nvPicPr>
          <p:cNvPr id="7" name="Picture 3" descr="D:\ЯИРО\школьный спортивный клуб\эмблемы\Рыбинск 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429132"/>
            <a:ext cx="1214446" cy="1233927"/>
          </a:xfrm>
          <a:prstGeom prst="rect">
            <a:avLst/>
          </a:prstGeom>
          <a:noFill/>
        </p:spPr>
      </p:pic>
      <p:pic>
        <p:nvPicPr>
          <p:cNvPr id="8" name="Picture 6" descr="D:\ЯИРО\школьный спортивный клуб\эмблемы\Ярославль 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5313602"/>
            <a:ext cx="1214446" cy="1225322"/>
          </a:xfrm>
          <a:prstGeom prst="rect">
            <a:avLst/>
          </a:prstGeom>
          <a:noFill/>
        </p:spPr>
      </p:pic>
      <p:pic>
        <p:nvPicPr>
          <p:cNvPr id="10" name="Picture 7" descr="D:\ЯИРО\школьный спортивный клуб\эмблемы\Ниноровская Углич. МР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4500570"/>
            <a:ext cx="1214445" cy="1228008"/>
          </a:xfrm>
          <a:prstGeom prst="rect">
            <a:avLst/>
          </a:prstGeom>
          <a:noFill/>
        </p:spPr>
      </p:pic>
      <p:pic>
        <p:nvPicPr>
          <p:cNvPr id="11" name="Picture 4" descr="D:\ЯИРО\школьный спортивный клуб\эмблемы\Ченцевская Тут. М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5286388"/>
            <a:ext cx="1238889" cy="1190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69294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785786" y="1857364"/>
          <a:ext cx="7715304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428604"/>
            <a:ext cx="72152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Региональный проект:</a:t>
            </a:r>
          </a:p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 «Лига школьных спортивных клубов </a:t>
            </a:r>
            <a:r>
              <a:rPr lang="ru-RU" sz="3200" dirty="0" err="1" smtClean="0">
                <a:solidFill>
                  <a:schemeClr val="accent2">
                    <a:lumMod val="75000"/>
                  </a:schemeClr>
                </a:solidFill>
              </a:rPr>
              <a:t>Ярославии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688" y="1928802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  <a:p>
            <a:pPr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сети школьных спортивных клубов для развития школьного спорта с учетом его социальной и образовательной функций, а также специфики его структуры, основанной на добровольной деятельности субъектов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vr76.ru/wp-content/uploads/2015/12/yaroslavskaya_coa_b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1432771" cy="1428760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85688" y="3786190"/>
            <a:ext cx="8858312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реализации проекта</a:t>
            </a:r>
          </a:p>
          <a:p>
            <a:pPr lvl="0" indent="457200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Разработка нормативно-правовых актов по созданию школьных спортивных клубов (ШСК) в системе образования в ЯО.</a:t>
            </a:r>
          </a:p>
          <a:p>
            <a:pPr lvl="0"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Вовлечение обучающихся в занятия физической культурой и спортом, развитие и популяризация школьного спорта.</a:t>
            </a:r>
          </a:p>
          <a:p>
            <a:pPr indent="4572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Создание системы сетевого взаимодействия школьных спортивных клубов Ярославской области.</a:t>
            </a:r>
            <a:endParaRPr kumimoji="0" lang="ru-RU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7422" t="12500" r="9375" b="4166"/>
          <a:stretch>
            <a:fillRect/>
          </a:stretch>
        </p:blipFill>
        <p:spPr bwMode="auto">
          <a:xfrm>
            <a:off x="714348" y="0"/>
            <a:ext cx="4857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ЯИРО\школьный спортивный клуб\эмблемы\эмблема ШС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496"/>
            <a:ext cx="3071834" cy="1146706"/>
          </a:xfrm>
          <a:prstGeom prst="rect">
            <a:avLst/>
          </a:prstGeom>
          <a:noFill/>
        </p:spPr>
      </p:pic>
      <p:pic>
        <p:nvPicPr>
          <p:cNvPr id="4" name="Picture 4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4" cstate="print"/>
          <a:srcRect l="12477"/>
          <a:stretch>
            <a:fillRect/>
          </a:stretch>
        </p:blipFill>
        <p:spPr bwMode="auto">
          <a:xfrm>
            <a:off x="5806484" y="268604"/>
            <a:ext cx="3123234" cy="2374578"/>
          </a:xfrm>
          <a:prstGeom prst="rect">
            <a:avLst/>
          </a:prstGeom>
          <a:noFill/>
        </p:spPr>
      </p:pic>
      <p:pic>
        <p:nvPicPr>
          <p:cNvPr id="5" name="Picture 2" descr="В Ярославле прошел форум «Детский спорт» "/>
          <p:cNvPicPr>
            <a:picLocks noChangeAspect="1" noChangeArrowheads="1"/>
          </p:cNvPicPr>
          <p:nvPr/>
        </p:nvPicPr>
        <p:blipFill>
          <a:blip r:embed="rId5" cstate="print"/>
          <a:srcRect l="13747"/>
          <a:stretch>
            <a:fillRect/>
          </a:stretch>
        </p:blipFill>
        <p:spPr bwMode="auto">
          <a:xfrm>
            <a:off x="5855159" y="4214818"/>
            <a:ext cx="3145998" cy="242712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58" y="4714884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Методические рекомендации можно скачать по ссылке: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http://www.iro.yar.ru/index.php?id=1710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42852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План мероприятий ГАУ ДПО ЯО ИРО по реализации проекта </a:t>
            </a:r>
          </a:p>
          <a:p>
            <a:pPr algn="ctr"/>
            <a:r>
              <a:rPr lang="ru-RU" b="1" dirty="0" smtClean="0"/>
              <a:t>«Лига школьных спортивных клубов </a:t>
            </a:r>
            <a:r>
              <a:rPr lang="ru-RU" b="1" dirty="0" err="1" smtClean="0"/>
              <a:t>Ярославии</a:t>
            </a:r>
            <a:r>
              <a:rPr lang="ru-RU" b="1" dirty="0" smtClean="0"/>
              <a:t>»</a:t>
            </a:r>
            <a:endParaRPr lang="ru-RU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857232"/>
          <a:ext cx="8715436" cy="5625719"/>
        </p:xfrm>
        <a:graphic>
          <a:graphicData uri="http://schemas.openxmlformats.org/drawingml/2006/table">
            <a:tbl>
              <a:tblPr/>
              <a:tblGrid>
                <a:gridCol w="3007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3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50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Деятельность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Содержание деятельности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Организационная деятельность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34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Веб-совещание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решение организационно-педагогических вопросов функционирования школьных спортивных клубов</a:t>
                      </a:r>
                      <a:endParaRPr lang="ru-RU" sz="13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ежеквартально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535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нормативно-правовой базы ШСК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обеспечение единства нормативной правовой базы во всех образовательных учреждениях Ярославской области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второй квартал </a:t>
                      </a:r>
                      <a:endParaRPr lang="ru-RU" sz="13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 </a:t>
                      </a: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634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кадрами ШСК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обучение педагогических кадров ШСК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2016-2018 гг.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Методическая деятельность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методического обеспечения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публикация передового опыта организации школьного спортивного клуба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2017-2018 гг.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634">
                <a:tc>
                  <a:txBody>
                    <a:bodyPr/>
                    <a:lstStyle/>
                    <a:p>
                      <a:pPr marL="4699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Семинары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проведение методических мероприятий с целью обмена опытом</a:t>
                      </a:r>
                      <a:endParaRPr lang="ru-RU" sz="13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ежемесячно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4634">
                <a:tc>
                  <a:txBody>
                    <a:bodyPr/>
                    <a:lstStyle/>
                    <a:p>
                      <a:pPr marL="4699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проведение смотра-конкурса ШСК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разработка механизма проведения смотра-конкурса;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подготовка пакета документов для участников конкурса;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выбор места проведения смотра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второе полугодие 2018 г.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Межведомственное взаимодействие (социальное партнерство)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Связь между образовательными организациями 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обмен информацией с руководителями ШСК других общеобразовательных организаций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2016-2018 гг.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Осуществление контроля над работой ШСК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947"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Контроль ведения отчетной документации специалистами, работающими в ШСК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анализ деятельности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 окончанию учебного года</a:t>
                      </a:r>
                      <a:endParaRPr lang="ru-RU" sz="13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00066" cy="500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Реализация инновационной модели содержания и структуры школьного физкультурного образования в рамках школьного спортивного клуба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214422"/>
            <a:ext cx="8643998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57686" y="1357298"/>
            <a:ext cx="4157634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повышения квалификации</a:t>
            </a:r>
          </a:p>
          <a:p>
            <a:r>
              <a:rPr lang="ru-RU" sz="2400" i="1" dirty="0" smtClean="0"/>
              <a:t>Срок обучения</a:t>
            </a:r>
            <a:r>
              <a:rPr lang="ru-RU" sz="2400" dirty="0" smtClean="0"/>
              <a:t>:  36 часов</a:t>
            </a:r>
          </a:p>
          <a:p>
            <a:r>
              <a:rPr lang="ru-RU" sz="2400" i="1" dirty="0" smtClean="0"/>
              <a:t>Форма обучения:</a:t>
            </a:r>
            <a:r>
              <a:rPr lang="ru-RU" sz="2400" dirty="0" smtClean="0"/>
              <a:t>  заочная</a:t>
            </a:r>
          </a:p>
          <a:p>
            <a:endParaRPr lang="ru-RU" sz="2400" dirty="0" smtClean="0"/>
          </a:p>
          <a:p>
            <a:r>
              <a:rPr lang="ru-RU" sz="2400" dirty="0" smtClean="0"/>
              <a:t>Итоговая аттестация по данной программе – выполнение итоговой аттестационной работы (план работы школьного спортивного клуба на учебный год по реализации основных инновационных направлений физкультурного образования).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38672" t="17361" r="34765" b="11111"/>
          <a:stretch>
            <a:fillRect/>
          </a:stretch>
        </p:blipFill>
        <p:spPr bwMode="auto">
          <a:xfrm>
            <a:off x="857224" y="1357298"/>
            <a:ext cx="3348585" cy="507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03" t="4166" r="21875" b="22222"/>
          <a:stretch>
            <a:fillRect/>
          </a:stretch>
        </p:blipFill>
        <p:spPr bwMode="auto">
          <a:xfrm>
            <a:off x="0" y="585886"/>
            <a:ext cx="9144000" cy="541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2844" y="214290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http://www.predmetconcept.ru/subject-form/physical-culture</a:t>
            </a:r>
            <a:endParaRPr lang="ru-RU" dirty="0"/>
          </a:p>
        </p:txBody>
      </p:sp>
      <p:pic>
        <p:nvPicPr>
          <p:cNvPr id="1028" name="Picture 4" descr="http://predmetconcept.ru/public/f48/img/img_fizku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143512"/>
            <a:ext cx="1906398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85720" y="357166"/>
            <a:ext cx="8643998" cy="350046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00108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034" y="571480"/>
            <a:ext cx="8643966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ФГОС НОО обучающихся с ОВЗ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dirty="0" smtClean="0">
                <a:latin typeface="+mj-lt"/>
                <a:ea typeface="+mj-ea"/>
                <a:cs typeface="+mj-cs"/>
              </a:rPr>
              <a:t>и ФГОС образования обучающихся с умственной отсталостью (интеллектуальными нарушениями) предполагают занятия </a:t>
            </a:r>
            <a:r>
              <a:rPr lang="ru-RU" sz="2200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адаптивной физической культурой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Для глухих обучающихся (вариант 1.4)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Для слепых обучающихся (вариант 3.4.)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Для обучающихся с нарушениями опорно-двигательного аппарата (вариант 6.3. и 6.4.)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Для обучающихся с расстройствами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спектра (вариант 8.2., 8.3. и 8.4)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Для обучающихся с умственной отсталостью (вариант 1 и 2)</a:t>
            </a: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63550"/>
            <a:ext cx="184731" cy="4051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429264"/>
            <a:ext cx="528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История адаптивной физической культуры и спорта : учеб. пособие / сост. А. П. Щербак. — Ярославль: ГАУ ДПО ЯО ИРО, 2016. — 56 с. — (Инклюзивное образование)</a:t>
            </a:r>
            <a:endParaRPr lang="ru-RU" sz="1200" dirty="0" smtClean="0"/>
          </a:p>
        </p:txBody>
      </p:sp>
      <p:pic>
        <p:nvPicPr>
          <p:cNvPr id="2053" name="Picture 5" descr="http://www.iro.yar.ru/fileadmin/_processed_/5/3/csm_2017_scherbar_ist_adapt_326a6fdc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3963356"/>
            <a:ext cx="1857378" cy="2637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Реализация адаптированной программы по физической культуре в рамках ФГОС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20" y="1214422"/>
            <a:ext cx="8643998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57686" y="1357298"/>
            <a:ext cx="4157634" cy="4929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Программа повышения квалификации</a:t>
            </a:r>
          </a:p>
          <a:p>
            <a:r>
              <a:rPr lang="ru-RU" sz="2400" i="1" dirty="0" smtClean="0"/>
              <a:t>Срок обучения</a:t>
            </a:r>
            <a:r>
              <a:rPr lang="ru-RU" sz="2400" dirty="0" smtClean="0"/>
              <a:t>:  36 часов</a:t>
            </a:r>
          </a:p>
          <a:p>
            <a:r>
              <a:rPr lang="ru-RU" sz="2400" i="1" dirty="0" smtClean="0"/>
              <a:t>Форма обучения:</a:t>
            </a:r>
            <a:r>
              <a:rPr lang="ru-RU" sz="2400" dirty="0" smtClean="0"/>
              <a:t>  заочная</a:t>
            </a:r>
          </a:p>
          <a:p>
            <a:endParaRPr lang="ru-RU" sz="2400" dirty="0" smtClean="0"/>
          </a:p>
          <a:p>
            <a:r>
              <a:rPr lang="ru-RU" sz="2400" dirty="0" smtClean="0"/>
              <a:t>Итоговая аттестация по данной программе – выполнение итоговой аттестационной работы (рабочей адаптированной образовательной программы по физической культуре для учащихся (возраст определяется слушателем самостоятельно) с одним из следующих нарушений: слуха, зрения, психического развития, интеллектуального развития, опорно-двигательного аппарата)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 l="38281" t="16667" r="35156" b="9027"/>
          <a:stretch>
            <a:fillRect/>
          </a:stretch>
        </p:blipFill>
        <p:spPr bwMode="auto">
          <a:xfrm>
            <a:off x="857224" y="1500174"/>
            <a:ext cx="3071834" cy="483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357430"/>
            <a:ext cx="7772400" cy="1470025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«Модернизация технологий </a:t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 содержания предметной области «Физическая культура» </a:t>
            </a:r>
            <a:b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4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соответствии с ФГОС»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357166"/>
            <a:ext cx="707236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Государственное автономное учреждение </a:t>
            </a:r>
          </a:p>
          <a:p>
            <a:r>
              <a:rPr lang="ru-RU" sz="1700" dirty="0" smtClean="0"/>
              <a:t>дополнительного профессионального образования Ярославской области</a:t>
            </a:r>
          </a:p>
          <a:p>
            <a:r>
              <a:rPr lang="ru-RU" sz="2400" dirty="0" smtClean="0"/>
              <a:t>Институт развития образования</a:t>
            </a:r>
            <a:endParaRPr lang="ru-RU" sz="2400" dirty="0"/>
          </a:p>
        </p:txBody>
      </p:sp>
      <p:pic>
        <p:nvPicPr>
          <p:cNvPr id="5" name="Picture 2" descr="http://www.iro.yar.ru/fileadmin/iro/shabl/images/iro__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143008" cy="11430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4786322"/>
            <a:ext cx="70723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700" dirty="0" smtClean="0"/>
              <a:t>зав. кафедрой физической культуры и безопасности жизнедеятельности,</a:t>
            </a:r>
          </a:p>
          <a:p>
            <a:pPr algn="r"/>
            <a:r>
              <a:rPr lang="ru-RU" sz="1700" dirty="0" smtClean="0"/>
              <a:t>канд. </a:t>
            </a:r>
            <a:r>
              <a:rPr lang="ru-RU" sz="1700" dirty="0" err="1" smtClean="0"/>
              <a:t>пед</a:t>
            </a:r>
            <a:r>
              <a:rPr lang="ru-RU" sz="1700" dirty="0" smtClean="0"/>
              <a:t>. наук, доцент </a:t>
            </a:r>
          </a:p>
          <a:p>
            <a:pPr algn="r"/>
            <a:r>
              <a:rPr lang="ru-RU" sz="1700" dirty="0" smtClean="0"/>
              <a:t>Щербак Александр Павлович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личностных,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и предметных результатов 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5156" t="17361" r="35156" b="8333"/>
          <a:stretch>
            <a:fillRect/>
          </a:stretch>
        </p:blipFill>
        <p:spPr bwMode="auto">
          <a:xfrm>
            <a:off x="571472" y="1285860"/>
            <a:ext cx="20296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5547" t="16667" r="35156" b="8333"/>
          <a:stretch>
            <a:fillRect/>
          </a:stretch>
        </p:blipFill>
        <p:spPr bwMode="auto">
          <a:xfrm>
            <a:off x="2928926" y="1285860"/>
            <a:ext cx="198439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5156" t="16667" r="35156" b="9027"/>
          <a:stretch>
            <a:fillRect/>
          </a:stretch>
        </p:blipFill>
        <p:spPr bwMode="auto">
          <a:xfrm>
            <a:off x="5143504" y="1285860"/>
            <a:ext cx="202964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71472" y="4214818"/>
            <a:ext cx="807249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абочие программы учебных предметов, курсов должны содержать: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планируемые результаты освоения учебного предмета, курса;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содержание учебного предмета, курса;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тематическое планирование с указанием количества часов, отводимых на освоение каждой темы.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Рабочие программы курсов внеурочной деятельности должны содержать: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результаты освоения курса внеурочной деятельности;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содержание курса внеурочной деятельности с указанием форм организации и видов деятельности;</a:t>
            </a:r>
            <a:endParaRPr kumimoji="0" lang="ru-RU" sz="600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тематическое планирование.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Регулятивные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868" b="7914"/>
          <a:stretch>
            <a:fillRect/>
          </a:stretch>
        </p:blipFill>
        <p:spPr bwMode="auto">
          <a:xfrm>
            <a:off x="785785" y="1643050"/>
            <a:ext cx="3573153" cy="473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0" y="1714488"/>
            <a:ext cx="407193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уровень тонуса и осанки;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уровень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синергий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мышечно-суставных связок;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уровень пространственного поля;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уровень действий (предметных действий, смысловых целей);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группа высших кортикальных уровней символических координаций (речь, письмо, двигательные действия, связанные с высоким искусством выполнения движений и др.).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Регулятивные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429124" y="4572008"/>
            <a:ext cx="42148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Технология «Маленький дом большого здоровья» </a:t>
            </a:r>
          </a:p>
          <a:p>
            <a:pPr marL="0" marR="0" lvl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для развития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саморегуляции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двигательной активности обучающихся</a:t>
            </a:r>
          </a:p>
        </p:txBody>
      </p:sp>
      <p:pic>
        <p:nvPicPr>
          <p:cNvPr id="7" name="Рисунок 6" descr="image5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36433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://www.iro.yar.ru/fileadmin/_processed_/8/b/csm_izd05-5_66967a7f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921658"/>
            <a:ext cx="1785940" cy="2536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Познавательные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857224" y="1785926"/>
            <a:ext cx="7786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dirty="0" smtClean="0">
                <a:latin typeface="Calibri" pitchFamily="34" charset="0"/>
              </a:rPr>
              <a:t>Педагогическая технология предполагает формулировку целей через результаты образования, выраженные в таких действиях детей, которые можно реально опознать</a:t>
            </a:r>
            <a:endParaRPr lang="ru-RU" sz="2400" dirty="0">
              <a:latin typeface="Calibri" pitchFamily="34" charset="0"/>
            </a:endParaRP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357158" y="3357562"/>
            <a:ext cx="821531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Таксономия </a:t>
            </a:r>
          </a:p>
          <a:p>
            <a:r>
              <a:rPr lang="ru-RU" sz="2800" dirty="0">
                <a:latin typeface="Calibri" pitchFamily="34" charset="0"/>
              </a:rPr>
              <a:t>(от греч. </a:t>
            </a:r>
            <a:r>
              <a:rPr lang="ru-RU" sz="2800" dirty="0" err="1">
                <a:latin typeface="Calibri" pitchFamily="34" charset="0"/>
              </a:rPr>
              <a:t>taxis</a:t>
            </a:r>
            <a:r>
              <a:rPr lang="ru-RU" sz="2800" dirty="0">
                <a:latin typeface="Calibri" pitchFamily="34" charset="0"/>
              </a:rPr>
              <a:t> – расположение, строй, порядок и </a:t>
            </a:r>
            <a:r>
              <a:rPr lang="ru-RU" sz="2800" dirty="0" err="1">
                <a:latin typeface="Calibri" pitchFamily="34" charset="0"/>
              </a:rPr>
              <a:t>nomos</a:t>
            </a:r>
            <a:r>
              <a:rPr lang="ru-RU" sz="2800" dirty="0">
                <a:latin typeface="Calibri" pitchFamily="34" charset="0"/>
              </a:rPr>
              <a:t> – закон) – </a:t>
            </a:r>
          </a:p>
          <a:p>
            <a:r>
              <a:rPr lang="ru-RU" sz="2800" dirty="0">
                <a:latin typeface="Calibri" pitchFamily="34" charset="0"/>
              </a:rPr>
              <a:t>теория классификации и систематизации сложно организованных областей действительности, обычно имеющих иерархическое строение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Познавательные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143116"/>
            <a:ext cx="2643206" cy="362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71538" y="1928802"/>
            <a:ext cx="3571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ЗНАНИЕ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ПОНИМАНИЕ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ПРИМЕНЕНИЕ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АНАЛИЗ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СИНТЕЗ</a:t>
            </a:r>
          </a:p>
          <a:p>
            <a:pPr marL="342900" indent="-342900" algn="r">
              <a:lnSpc>
                <a:spcPct val="150000"/>
              </a:lnSpc>
              <a:buAutoNum type="arabicPeriod"/>
            </a:pPr>
            <a:r>
              <a:rPr lang="ru-RU" sz="2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ОЦЕНКА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Коммуникативные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357158" y="1785926"/>
            <a:ext cx="828675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Коммуникативная компетенция </a:t>
            </a:r>
            <a:r>
              <a:rPr lang="ru-RU" sz="2000" dirty="0" smtClean="0">
                <a:latin typeface="Calibri" pitchFamily="34" charset="0"/>
              </a:rPr>
              <a:t>– это знания, умения и навыки, необходимые для понимания чужих и порождения собственных программ речевого поведения, адекватных целям, сферам, ситуациям общения </a:t>
            </a:r>
            <a:r>
              <a:rPr lang="ru-RU" sz="1400" dirty="0" smtClean="0">
                <a:latin typeface="Calibri" pitchFamily="34" charset="0"/>
              </a:rPr>
              <a:t>(</a:t>
            </a:r>
            <a:r>
              <a:rPr lang="ru-RU" sz="1400" dirty="0" err="1" smtClean="0">
                <a:latin typeface="Calibri" pitchFamily="34" charset="0"/>
              </a:rPr>
              <a:t>О.М.Казарцева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  <a:p>
            <a:pPr algn="r"/>
            <a:endParaRPr lang="ru-RU" sz="800" dirty="0" smtClean="0">
              <a:latin typeface="Calibri" pitchFamily="34" charset="0"/>
            </a:endParaRPr>
          </a:p>
          <a:p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Коммуникативная компетентность </a:t>
            </a:r>
            <a:r>
              <a:rPr lang="ru-RU" sz="2000" dirty="0" smtClean="0">
                <a:latin typeface="Calibri" pitchFamily="34" charset="0"/>
              </a:rPr>
              <a:t>– это не врожденная способность, а способность, формируемая в человеке, в процессе приобретения им социально-коммуникативного опыта </a:t>
            </a:r>
            <a:r>
              <a:rPr lang="ru-RU" sz="1400" dirty="0" smtClean="0">
                <a:latin typeface="Calibri" pitchFamily="34" charset="0"/>
              </a:rPr>
              <a:t>(</a:t>
            </a:r>
            <a:r>
              <a:rPr lang="ru-RU" sz="1400" dirty="0" err="1" smtClean="0">
                <a:latin typeface="Calibri" pitchFamily="34" charset="0"/>
              </a:rPr>
              <a:t>О.М.Казарцева</a:t>
            </a:r>
            <a:r>
              <a:rPr lang="ru-RU" sz="1400" dirty="0" smtClean="0">
                <a:latin typeface="Calibri" pitchFamily="34" charset="0"/>
              </a:rPr>
              <a:t>).</a:t>
            </a:r>
          </a:p>
        </p:txBody>
      </p:sp>
      <p:pic>
        <p:nvPicPr>
          <p:cNvPr id="21506" name="Picture 2" descr="https://i-lab.harvard.edu/wp-content/uploads/pitchcraft-part-2-2x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4587" b="19480"/>
          <a:stretch>
            <a:fillRect/>
          </a:stretch>
        </p:blipFill>
        <p:spPr bwMode="auto">
          <a:xfrm>
            <a:off x="2214546" y="4143380"/>
            <a:ext cx="615797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Достижение </a:t>
            </a:r>
            <a:r>
              <a:rPr lang="ru-RU" sz="2400" dirty="0" err="1" smtClean="0">
                <a:solidFill>
                  <a:srgbClr val="C00000"/>
                </a:solidFill>
              </a:rPr>
              <a:t>метапредметных</a:t>
            </a:r>
            <a:r>
              <a:rPr lang="ru-RU" sz="2400" dirty="0" smtClean="0">
                <a:solidFill>
                  <a:srgbClr val="C00000"/>
                </a:solidFill>
              </a:rPr>
              <a:t> результатов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на уроках физической культуры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14282" y="1142984"/>
            <a:ext cx="8643998" cy="542928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000232" y="1214422"/>
            <a:ext cx="6515088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r">
              <a:spcBef>
                <a:spcPct val="0"/>
              </a:spcBef>
            </a:pPr>
            <a:r>
              <a:rPr lang="ru-RU" sz="2400" dirty="0" smtClean="0">
                <a:solidFill>
                  <a:srgbClr val="C00000"/>
                </a:solidFill>
              </a:rPr>
              <a:t>Коммуникативные универсальные учебные действия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8"/>
          <p:cNvSpPr>
            <a:spLocks noChangeArrowheads="1"/>
          </p:cNvSpPr>
          <p:nvPr/>
        </p:nvSpPr>
        <p:spPr bwMode="auto">
          <a:xfrm>
            <a:off x="357158" y="1785926"/>
            <a:ext cx="828675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Педагогическое общение </a:t>
            </a:r>
            <a:r>
              <a:rPr lang="ru-RU" sz="2000" dirty="0" smtClean="0">
                <a:latin typeface="Calibri" pitchFamily="34" charset="0"/>
              </a:rPr>
              <a:t>– это взаимодействие педагога и учащихся, обеспечивающее мотивацию, результативность, творческий характер и воспитательный эффект совместной коммуникативной деятельности.</a:t>
            </a:r>
          </a:p>
          <a:p>
            <a:pPr algn="r"/>
            <a:r>
              <a:rPr lang="ru-RU" sz="1400" dirty="0" smtClean="0">
                <a:latin typeface="Calibri" pitchFamily="34" charset="0"/>
              </a:rPr>
              <a:t>(</a:t>
            </a:r>
            <a:r>
              <a:rPr lang="ru-RU" sz="1400" dirty="0" err="1" smtClean="0">
                <a:latin typeface="Calibri" pitchFamily="34" charset="0"/>
              </a:rPr>
              <a:t>З.С.Смелкова</a:t>
            </a:r>
            <a:r>
              <a:rPr lang="ru-RU" sz="1400" dirty="0" smtClean="0">
                <a:latin typeface="Calibri" pitchFamily="34" charset="0"/>
              </a:rPr>
              <a:t>).</a:t>
            </a:r>
            <a:endParaRPr lang="ru-RU" sz="1400" dirty="0">
              <a:latin typeface="Calibri" pitchFamily="34" charset="0"/>
            </a:endParaRPr>
          </a:p>
        </p:txBody>
      </p:sp>
      <p:pic>
        <p:nvPicPr>
          <p:cNvPr id="2048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071810"/>
            <a:ext cx="2571768" cy="3372810"/>
          </a:xfrm>
          <a:prstGeom prst="rect">
            <a:avLst/>
          </a:prstGeom>
          <a:noFill/>
        </p:spPr>
      </p:pic>
      <p:sp>
        <p:nvSpPr>
          <p:cNvPr id="7" name="Прямоугольник 8"/>
          <p:cNvSpPr>
            <a:spLocks noChangeArrowheads="1"/>
          </p:cNvSpPr>
          <p:nvPr/>
        </p:nvSpPr>
        <p:spPr bwMode="auto">
          <a:xfrm>
            <a:off x="500034" y="2928934"/>
            <a:ext cx="4572031" cy="348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>Уровни общения: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примитивный,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</a:t>
            </a:r>
            <a:r>
              <a:rPr lang="ru-RU" sz="2400" dirty="0" err="1" smtClean="0">
                <a:latin typeface="Calibri" pitchFamily="34" charset="0"/>
              </a:rPr>
              <a:t>манипулятивный</a:t>
            </a:r>
            <a:r>
              <a:rPr lang="ru-RU" sz="2400" dirty="0" smtClean="0">
                <a:latin typeface="Calibri" pitchFamily="34" charset="0"/>
              </a:rPr>
              <a:t>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стандартизированный,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конвекционный,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игровой,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деловой,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духовный,</a:t>
            </a:r>
          </a:p>
          <a:p>
            <a:pPr algn="r">
              <a:buFontTx/>
              <a:buChar char="-"/>
            </a:pPr>
            <a:r>
              <a:rPr lang="ru-RU" sz="2400" dirty="0" smtClean="0">
                <a:latin typeface="Calibri" pitchFamily="34" charset="0"/>
              </a:rPr>
              <a:t> многоуровневый.</a:t>
            </a:r>
            <a:endParaRPr lang="ru-RU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1134</Words>
  <Application>Microsoft Office PowerPoint</Application>
  <PresentationFormat>Экран (4:3)</PresentationFormat>
  <Paragraphs>188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«Модернизация технологий  и содержания предметной области «Физическая культура»  в соответствии с ФГОС»</vt:lpstr>
      <vt:lpstr>Презентация PowerPoint</vt:lpstr>
      <vt:lpstr>Достижение личностных, метапредметных и предметных результатов на уроках физической культуры</vt:lpstr>
      <vt:lpstr>Достижение метапредметных результатов  на уроках физической культуры</vt:lpstr>
      <vt:lpstr>Достижение метапредметных результатов  на уроках физической культуры</vt:lpstr>
      <vt:lpstr>Достижение метапредметных результатов  на уроках физической культуры</vt:lpstr>
      <vt:lpstr>Достижение метапредметных результатов  на уроках физической культуры</vt:lpstr>
      <vt:lpstr>Достижение метапредметных результатов  на уроках физической культуры</vt:lpstr>
      <vt:lpstr>Достижение метапредметных результатов  на уроках физической культуры</vt:lpstr>
      <vt:lpstr>Достижение личностных результатов  на уроках физической культуры</vt:lpstr>
      <vt:lpstr>Достижение личностных результатов  на уроках физической культуры</vt:lpstr>
      <vt:lpstr>Достижение метапредметных и личностных результатов  на уроках физической культуры</vt:lpstr>
      <vt:lpstr>Достижение предметных результатов на уроках физической 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инновационной модели содержания и структуры школьного физкультурного образования в рамках школьного спортивного клуба</vt:lpstr>
      <vt:lpstr>Презентация PowerPoint</vt:lpstr>
      <vt:lpstr>Реализация адаптированной программы по физической культуре в рамках ФГОС</vt:lpstr>
      <vt:lpstr>«Модернизация технологий  и содержания предметной области «Физическая культура»  в соответствии с ФГОС»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Достижение  метапредметных  и личностных результатов  на уроках физической культуры</dc:title>
  <dc:creator>User</dc:creator>
  <cp:lastModifiedBy>Наталия Михайловна Матюшина</cp:lastModifiedBy>
  <cp:revision>51</cp:revision>
  <dcterms:created xsi:type="dcterms:W3CDTF">2017-05-21T06:42:10Z</dcterms:created>
  <dcterms:modified xsi:type="dcterms:W3CDTF">2017-10-18T08:51:13Z</dcterms:modified>
</cp:coreProperties>
</file>