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74" r:id="rId6"/>
    <p:sldId id="276" r:id="rId7"/>
    <p:sldId id="275" r:id="rId8"/>
    <p:sldId id="259" r:id="rId9"/>
    <p:sldId id="260" r:id="rId10"/>
    <p:sldId id="261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97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4010-3F77-484E-BF91-39DFC3416765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FAE8-9D73-433A-9856-1AA3D214E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5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7FAE8-9D73-433A-9856-1AA3D214E8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8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Индивидуализация образовательного процесса в условиях сельской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4563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Руководители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Байбородова</a:t>
            </a:r>
            <a:r>
              <a:rPr lang="ru-RU" dirty="0" smtClean="0">
                <a:solidFill>
                  <a:schemeClr val="tx1"/>
                </a:solidFill>
              </a:rPr>
              <a:t> Л.В., </a:t>
            </a:r>
            <a:r>
              <a:rPr lang="ru-RU" dirty="0" err="1" smtClean="0">
                <a:solidFill>
                  <a:schemeClr val="tx1"/>
                </a:solidFill>
              </a:rPr>
              <a:t>д.п.н</a:t>
            </a:r>
            <a:r>
              <a:rPr lang="ru-RU" dirty="0" smtClean="0">
                <a:solidFill>
                  <a:schemeClr val="tx1"/>
                </a:solidFill>
              </a:rPr>
              <a:t>., профессор, зав. кафедрой педагогических технологий ЯГПУ, научный руководитель лаборатории сельской школы ИРО</a:t>
            </a:r>
          </a:p>
          <a:p>
            <a:r>
              <a:rPr lang="ru-RU" dirty="0">
                <a:solidFill>
                  <a:schemeClr val="tx1"/>
                </a:solidFill>
              </a:rPr>
              <a:t>Тихомирова О.В., </a:t>
            </a:r>
            <a:r>
              <a:rPr lang="ru-RU" dirty="0" err="1">
                <a:solidFill>
                  <a:schemeClr val="tx1"/>
                </a:solidFill>
              </a:rPr>
              <a:t>к.п.н</a:t>
            </a:r>
            <a:r>
              <a:rPr lang="ru-RU" dirty="0">
                <a:solidFill>
                  <a:schemeClr val="tx1"/>
                </a:solidFill>
              </a:rPr>
              <a:t>., зав. кафедрой начального образования ИРО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Ершова </a:t>
            </a:r>
            <a:r>
              <a:rPr lang="ru-RU" dirty="0" smtClean="0">
                <a:solidFill>
                  <a:schemeClr val="tx1"/>
                </a:solidFill>
              </a:rPr>
              <a:t>М.Л., зам. директора Великосельской школы Гаврилов Ямского </a:t>
            </a:r>
            <a:r>
              <a:rPr lang="ru-RU" dirty="0" smtClean="0">
                <a:solidFill>
                  <a:schemeClr val="tx1"/>
                </a:solidFill>
              </a:rPr>
              <a:t>МР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7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/>
          <a:lstStyle/>
          <a:p>
            <a:r>
              <a:rPr lang="ru-RU" dirty="0" smtClean="0"/>
              <a:t>Как достигаются цели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3048"/>
              </p:ext>
            </p:extLst>
          </p:nvPr>
        </p:nvGraphicFramePr>
        <p:xfrm>
          <a:off x="107504" y="836711"/>
          <a:ext cx="8928992" cy="571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680520"/>
              </a:tblGrid>
              <a:tr h="4858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 деятельности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Форма</a:t>
                      </a:r>
                      <a:r>
                        <a:rPr lang="ru-RU" sz="2000" baseline="0" dirty="0" smtClean="0"/>
                        <a:t> организации</a:t>
                      </a:r>
                      <a:endParaRPr lang="ru-RU" sz="2000" dirty="0"/>
                    </a:p>
                  </a:txBody>
                  <a:tcPr/>
                </a:tc>
              </a:tr>
              <a:tr h="1824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Подготовка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двух базовых площадок</a:t>
                      </a:r>
                      <a:r>
                        <a:rPr lang="ru-RU" sz="2000" baseline="0" dirty="0" smtClean="0"/>
                        <a:t> (сельские школы  разными условиями – удаленность от крупных населенных пунктов, численность контингента и проч.)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Проведение внутрифирменных семинаров, мастер-классов,</a:t>
                      </a:r>
                      <a:r>
                        <a:rPr lang="ru-RU" sz="2000" baseline="0" dirty="0" smtClean="0"/>
                        <a:t> практикумов по </a:t>
                      </a:r>
                      <a:r>
                        <a:rPr lang="ru-RU" sz="2000" dirty="0" smtClean="0"/>
                        <a:t>изучению и апробации на новых площадках имеющегося опыта индивидуализации</a:t>
                      </a:r>
                      <a:endParaRPr lang="ru-RU" sz="2000" dirty="0"/>
                    </a:p>
                  </a:txBody>
                  <a:tcPr/>
                </a:tc>
              </a:tr>
              <a:tr h="1824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«Выращивание» новых практик индивидуализации на различных ступенях образования и оценка их эффективности с точки зрения достижения планируемых результатов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Работа </a:t>
                      </a:r>
                      <a:r>
                        <a:rPr lang="ru-RU" sz="2000" dirty="0" err="1" smtClean="0"/>
                        <a:t>микрогрупп</a:t>
                      </a:r>
                      <a:r>
                        <a:rPr lang="ru-RU" sz="2000" dirty="0" smtClean="0"/>
                        <a:t> по различным ступеням образования: проектирование,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апробация, коррекция, «замеры» эффективности</a:t>
                      </a:r>
                    </a:p>
                  </a:txBody>
                  <a:tcPr/>
                </a:tc>
              </a:tr>
              <a:tr h="1482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Апробация  эффективных практик индивидуализации, разработка рабочих программ на их основе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Проведение семинаров</a:t>
                      </a:r>
                      <a:r>
                        <a:rPr lang="ru-RU" sz="2000" baseline="0" dirty="0" smtClean="0"/>
                        <a:t> на базе школ для «внешних» участников с целью экспертизы разработанных научно-методических материалов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8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Планируемые научные результаты и научно-методический продукт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Результаты: исследованные позитивные практики индивидуализации образовательного процесса в условиях сельской школы</a:t>
            </a:r>
          </a:p>
          <a:p>
            <a:r>
              <a:rPr lang="ru-RU" dirty="0" smtClean="0"/>
              <a:t>Научно-методический продукт: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описание результатов исследования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технологии </a:t>
            </a:r>
            <a:r>
              <a:rPr lang="ru-RU" dirty="0"/>
              <a:t>и методики проектирования </a:t>
            </a:r>
            <a:r>
              <a:rPr lang="ru-RU" dirty="0" smtClean="0"/>
              <a:t>ИОД на разных уровнях образования  для разных объемов учебного материала (тема, модуль, курс)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программно-методические материалы (ООП, рабочие программы по предметам, пособия их обеспечивающие)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5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3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Суть </a:t>
            </a:r>
            <a:r>
              <a:rPr lang="ru-RU" dirty="0"/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Противоречие: </a:t>
            </a:r>
            <a:r>
              <a:rPr lang="ru-RU" b="1" dirty="0" smtClean="0"/>
              <a:t>малочисленность </a:t>
            </a:r>
            <a:r>
              <a:rPr lang="ru-RU" dirty="0" smtClean="0"/>
              <a:t>контингента детей </a:t>
            </a:r>
            <a:r>
              <a:rPr lang="ru-RU" dirty="0"/>
              <a:t>с одной стороны </a:t>
            </a:r>
            <a:r>
              <a:rPr lang="ru-RU" dirty="0" smtClean="0"/>
              <a:t>создаёт </a:t>
            </a:r>
            <a:r>
              <a:rPr lang="ru-RU" b="1" dirty="0" smtClean="0"/>
              <a:t>благоприятные условия  обучения</a:t>
            </a:r>
            <a:r>
              <a:rPr lang="ru-RU" dirty="0" smtClean="0"/>
              <a:t> , с другой стороны приводит к </a:t>
            </a:r>
            <a:r>
              <a:rPr lang="ru-RU" b="1" dirty="0" smtClean="0"/>
              <a:t>излишней опеке детей и препятствует развитию учебной самостоятельности</a:t>
            </a:r>
            <a:r>
              <a:rPr lang="ru-RU" dirty="0" smtClean="0"/>
              <a:t>, как основе индивидуализации  образования ребенка</a:t>
            </a:r>
          </a:p>
          <a:p>
            <a:r>
              <a:rPr lang="ru-RU" dirty="0" smtClean="0"/>
              <a:t>Проблема: как обеспечить истинную индивидуализацию образования в условиях сельской школы?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Индивидуализация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3284984"/>
            <a:ext cx="4040188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Внешняя индивидуализация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3933056"/>
            <a:ext cx="4040188" cy="2694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Адаптация содержания и форм учебного процесса к индивидуальным особенностям учащегося</a:t>
            </a:r>
          </a:p>
          <a:p>
            <a:r>
              <a:rPr lang="ru-RU" dirty="0" smtClean="0"/>
              <a:t>Оказание поддержки ребенку с целью его индивидуализации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284984"/>
            <a:ext cx="4041775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/>
              <a:t>Внутренняя индивидуализация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3933056"/>
            <a:ext cx="4041775" cy="2694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Направленность обучающегося на реализацию индивидуальных устремлений, выработку жизненной стратегии, осознанное подчинение своих сил поставленной </a:t>
            </a:r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1124744"/>
            <a:ext cx="8282572" cy="20882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Принцип обучения и воспитания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Процесс становления индивидуальности ребенка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Преобразовательная деятельность человека по позитивному изменению своего внутреннего мира с целью 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15555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Практические разработки, подтверждающие данные положения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Технология индивидуализации</a:t>
            </a:r>
          </a:p>
          <a:p>
            <a:r>
              <a:rPr lang="ru-RU" dirty="0" smtClean="0"/>
              <a:t>Успешные практики применения технологии индивидуализации на учебных занятиях (по всем предметным курсам)</a:t>
            </a:r>
          </a:p>
          <a:p>
            <a:r>
              <a:rPr lang="ru-RU" dirty="0" smtClean="0"/>
              <a:t>Банк методических средств по целеполаганию учащихся на учебных занятиях разной предметной направленности </a:t>
            </a:r>
          </a:p>
          <a:p>
            <a:r>
              <a:rPr lang="ru-RU" dirty="0" smtClean="0"/>
              <a:t>Проектирование ИОД при изучении темы учебного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50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Имеющиеся </a:t>
            </a:r>
            <a:r>
              <a:rPr lang="ru-RU" dirty="0" smtClean="0"/>
              <a:t>продукты </a:t>
            </a:r>
            <a:r>
              <a:rPr lang="ru-RU" dirty="0"/>
              <a:t>на данный момент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 smtClean="0"/>
              <a:t>Великосельская СШ</a:t>
            </a:r>
          </a:p>
          <a:p>
            <a:pPr lvl="0"/>
            <a:r>
              <a:rPr lang="ru-RU" sz="1600" dirty="0" smtClean="0"/>
              <a:t>Положение </a:t>
            </a:r>
            <a:r>
              <a:rPr lang="ru-RU" sz="1600" dirty="0"/>
              <a:t>об организации индивидуальной образовательной деятельности;</a:t>
            </a:r>
          </a:p>
          <a:p>
            <a:pPr lvl="0"/>
            <a:r>
              <a:rPr lang="ru-RU" sz="1600" dirty="0"/>
              <a:t>Положение об индивидуальном учебном плане;</a:t>
            </a:r>
          </a:p>
          <a:p>
            <a:pPr lvl="0"/>
            <a:r>
              <a:rPr lang="ru-RU" sz="1600" dirty="0"/>
              <a:t>Программа учебно-исследовательской и проектной деятельности обучающихся на старшей ступени школы;</a:t>
            </a:r>
          </a:p>
          <a:p>
            <a:pPr lvl="0"/>
            <a:r>
              <a:rPr lang="ru-RU" sz="1600" dirty="0"/>
              <a:t>Положение об индивидуальном проекте учащегося;</a:t>
            </a:r>
          </a:p>
          <a:p>
            <a:pPr lvl="0"/>
            <a:r>
              <a:rPr lang="ru-RU" sz="1600" dirty="0" err="1"/>
              <a:t>Тьюторское</a:t>
            </a:r>
            <a:r>
              <a:rPr lang="ru-RU" sz="1600" dirty="0"/>
              <a:t> сопровождение индивидуальной образовательной деятельности учащихся 10-11 классов;</a:t>
            </a:r>
          </a:p>
          <a:p>
            <a:pPr lvl="0"/>
            <a:r>
              <a:rPr lang="ru-RU" sz="1600" dirty="0"/>
              <a:t>Должностная инструкция </a:t>
            </a:r>
            <a:r>
              <a:rPr lang="ru-RU" sz="1600" dirty="0" err="1"/>
              <a:t>тьютора</a:t>
            </a:r>
            <a:r>
              <a:rPr lang="ru-RU" sz="1600" dirty="0"/>
              <a:t>;</a:t>
            </a:r>
          </a:p>
          <a:p>
            <a:pPr lvl="0"/>
            <a:r>
              <a:rPr lang="ru-RU" sz="1600" dirty="0"/>
              <a:t>Индивидуальная образовательная программа учащегося;</a:t>
            </a:r>
          </a:p>
          <a:p>
            <a:pPr lvl="0"/>
            <a:r>
              <a:rPr lang="ru-RU" sz="1600" dirty="0"/>
              <a:t>Маршрутная книжка (проектирование маршрута учащегося);</a:t>
            </a:r>
          </a:p>
          <a:p>
            <a:pPr lvl="0"/>
            <a:r>
              <a:rPr lang="ru-RU" sz="1600" dirty="0"/>
              <a:t>Программа развития УУД на ступени среднего общего образования;</a:t>
            </a:r>
          </a:p>
          <a:p>
            <a:pPr lvl="0"/>
            <a:r>
              <a:rPr lang="ru-RU" sz="1600" dirty="0"/>
              <a:t>Индивидуальные учебные планы для учащихся 10 класса;</a:t>
            </a:r>
          </a:p>
          <a:p>
            <a:pPr lvl="0"/>
            <a:r>
              <a:rPr lang="ru-RU" sz="1600" dirty="0"/>
              <a:t>Расписание в соответствии с индивидуальными учебными планами;</a:t>
            </a:r>
          </a:p>
          <a:p>
            <a:pPr lvl="0"/>
            <a:r>
              <a:rPr lang="ru-RU" sz="1600" dirty="0"/>
              <a:t>Индивидуальные расписания для каждого учащегося;</a:t>
            </a:r>
          </a:p>
          <a:p>
            <a:pPr lvl="0"/>
            <a:r>
              <a:rPr lang="ru-RU" sz="1600" dirty="0"/>
              <a:t>Требования к знаниям и умениям по каждому предмету 10-11 классов(для каждой темы на 3 уровнях);</a:t>
            </a:r>
          </a:p>
          <a:p>
            <a:pPr lvl="0"/>
            <a:r>
              <a:rPr lang="ru-RU" sz="1600" dirty="0"/>
              <a:t>Технологические карты на урок, на тему, модуль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326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индивидуализации образовательного процесса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" b="21839"/>
          <a:stretch/>
        </p:blipFill>
        <p:spPr bwMode="auto">
          <a:xfrm>
            <a:off x="467544" y="1268760"/>
            <a:ext cx="8216435" cy="50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88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индивидуализации образовательного процесса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6141" r="6871" b="28173"/>
          <a:stretch/>
        </p:blipFill>
        <p:spPr bwMode="auto">
          <a:xfrm>
            <a:off x="539552" y="3933056"/>
            <a:ext cx="81369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t="25998" r="6741" b="32223"/>
          <a:stretch/>
        </p:blipFill>
        <p:spPr bwMode="auto">
          <a:xfrm>
            <a:off x="539552" y="1340768"/>
            <a:ext cx="8136904" cy="24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6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научно-методической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и апробация средств индивидуализации  с учетом специфики возраста детей (начальная школа, основная школа, старшая школа)</a:t>
            </a:r>
          </a:p>
          <a:p>
            <a:r>
              <a:rPr lang="ru-RU" dirty="0" smtClean="0"/>
              <a:t>Проектирование ИОД: на учебное занятие, на учебную тему, на учебный модуль, на учебный предмет</a:t>
            </a:r>
          </a:p>
          <a:p>
            <a:r>
              <a:rPr lang="ru-RU" dirty="0" smtClean="0"/>
              <a:t>Разработка научно-методического и нормативного обеспечения обучения по ИОП в условиях ФГОС СОО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Цели работы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Исследовательские: выявление и апробация в различных условиях эффективных практик индивидуализации </a:t>
            </a:r>
          </a:p>
          <a:p>
            <a:r>
              <a:rPr lang="ru-RU" dirty="0" smtClean="0"/>
              <a:t>Методические: разработка методик и техник индивидуализации образовательного процесса на разных ступенях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59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576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Индивидуализация образовательного процесса в условиях сельской школы</vt:lpstr>
      <vt:lpstr>Суть проблемы</vt:lpstr>
      <vt:lpstr>Индивидуализация</vt:lpstr>
      <vt:lpstr>Практические разработки, подтверждающие данные положения</vt:lpstr>
      <vt:lpstr>Имеющиеся продукты на данный момент</vt:lpstr>
      <vt:lpstr>Результаты индивидуализации образовательного процесса</vt:lpstr>
      <vt:lpstr>Результаты индивидуализации образовательного процесса</vt:lpstr>
      <vt:lpstr>Основные направления научно-методической разработки</vt:lpstr>
      <vt:lpstr>Цели работы группы</vt:lpstr>
      <vt:lpstr>Как достигаются цели</vt:lpstr>
      <vt:lpstr>Планируемые научные результаты и научно-методический продукт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образовательного процесса в условиях сельской школы</dc:title>
  <dc:creator>Ольга Вячеславовна Тихомирова</dc:creator>
  <cp:lastModifiedBy>Ольга Вячеславовна Тихомирова</cp:lastModifiedBy>
  <cp:revision>25</cp:revision>
  <dcterms:created xsi:type="dcterms:W3CDTF">2016-03-09T06:26:10Z</dcterms:created>
  <dcterms:modified xsi:type="dcterms:W3CDTF">2016-03-14T10:57:46Z</dcterms:modified>
</cp:coreProperties>
</file>