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4" r:id="rId3"/>
    <p:sldId id="257" r:id="rId4"/>
    <p:sldId id="268" r:id="rId5"/>
    <p:sldId id="286" r:id="rId6"/>
    <p:sldId id="273" r:id="rId7"/>
    <p:sldId id="287" r:id="rId8"/>
    <p:sldId id="288" r:id="rId9"/>
    <p:sldId id="289" r:id="rId10"/>
    <p:sldId id="291" r:id="rId11"/>
    <p:sldId id="290" r:id="rId12"/>
    <p:sldId id="292" r:id="rId13"/>
    <p:sldId id="293" r:id="rId14"/>
    <p:sldId id="294" r:id="rId15"/>
    <p:sldId id="296" r:id="rId16"/>
    <p:sldId id="298" r:id="rId17"/>
    <p:sldId id="295" r:id="rId18"/>
    <p:sldId id="274" r:id="rId19"/>
    <p:sldId id="275" r:id="rId20"/>
    <p:sldId id="29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82DC-CD7E-498F-B7D2-7F28F6CAB57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BC4AA-367C-4820-AC6B-AA36427F4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9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C4AA-367C-4820-AC6B-AA36427F48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5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C4AA-367C-4820-AC6B-AA36427F487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1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C4AA-367C-4820-AC6B-AA36427F487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6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9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2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9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4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0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5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3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9ADA-6E99-4FA9-832C-983DB3CFD359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C2BE-8D12-41B8-8167-F10744108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6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352" y="1122363"/>
            <a:ext cx="8994648" cy="225177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Психологические аспекты формирования функциональной грамотности: </a:t>
            </a:r>
            <a:br>
              <a:rPr lang="ru-RU" sz="4000" b="1" dirty="0" smtClean="0"/>
            </a:br>
            <a:r>
              <a:rPr lang="ru-RU" sz="4000" b="1" dirty="0" smtClean="0"/>
              <a:t>что должен знать учитель?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496" y="4341303"/>
            <a:ext cx="4504944" cy="17099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Педагог-психолог СОШ №20 имени П.И</a:t>
            </a:r>
            <a:r>
              <a:rPr lang="ru-RU" dirty="0" smtClean="0"/>
              <a:t>. </a:t>
            </a:r>
            <a:r>
              <a:rPr lang="ru-RU" dirty="0" err="1" smtClean="0"/>
              <a:t>Батова</a:t>
            </a: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Игнатьева </a:t>
            </a:r>
            <a:r>
              <a:rPr lang="ru-RU" dirty="0" smtClean="0"/>
              <a:t>Ирина Николаевна</a:t>
            </a:r>
            <a:endParaRPr lang="ru-RU" dirty="0"/>
          </a:p>
        </p:txBody>
      </p:sp>
      <p:pic>
        <p:nvPicPr>
          <p:cNvPr id="1028" name="Picture 4" descr="https://thumbs.dreamstime.com/b/%D0%B4%D0%B5%D0%B2%D1%83%D1%88%D0%BA%D0%B0-%D0%BE%D0%B1%D0%BD%D0%B8%D0%BC%D0%B0%D1%8F-%D0%BA%D0%BD%D0%B8%D0%B3%D1%83-%D1%81-%D0%BF%D1%83%D1%81%D1%82%D1%8B%D0%BC-callout-35321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39" y="3648455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ITE_NA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99" y="237345"/>
            <a:ext cx="1049293" cy="105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237345"/>
            <a:ext cx="1055077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160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Подростковый возраст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0" y="1517904"/>
            <a:ext cx="7205472" cy="5093208"/>
          </a:xfrm>
        </p:spPr>
        <p:txBody>
          <a:bodyPr>
            <a:normAutofit/>
          </a:bodyPr>
          <a:lstStyle/>
          <a:p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Ведущий вид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деятельности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Оно пронизывает всю жизнь подростков, накладывая отпечаток и на учение, и на учебные занятия, и на отношения с родителями.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Если потребность в полноценном общении со значимыми взрослыми и сверстниками не удовлетворяется, у детей появляются тяжелые переживания.</a:t>
            </a:r>
          </a:p>
        </p:txBody>
      </p:sp>
      <p:pic>
        <p:nvPicPr>
          <p:cNvPr id="3074" name="Picture 2" descr="https://papik.pro/uploads/posts/2021-11/1637124389_1-papik-pro-p-grustnii-malchik-risunok-dlya-dete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902436"/>
            <a:ext cx="4232901" cy="36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n-korolev.ru/upload/gallery/373/143373_7c8e4ed74acaacd3fd41b4d4af6c4e9f6531b9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67" y="3749101"/>
            <a:ext cx="4955921" cy="30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Подростковый возраст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статус ,занимаемый подростком в группе, во многом определяется отношениями внутри семьи и стилем воспитания;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из важных потребностей данного возраста становится потребность в освобождении от контроля и опеки.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8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hufure.com/wp-content/uploads/2015/06/149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2806891"/>
            <a:ext cx="5184531" cy="353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Старший школьный возраст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1328"/>
            <a:ext cx="6812280" cy="469563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Ведущий вид деятельности: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интимно-личностное общение со сверстниками;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Стремление к самоопределению 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Отношения с учителями и к учителям становятся значительно более сложными.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2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587684_26-p-malchik-na-belom-fone-kartinka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2" y="3126344"/>
            <a:ext cx="3785616" cy="283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374904"/>
            <a:ext cx="11612880" cy="1911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Особенности формирования элементов функциональной грамотности на уроках </a:t>
            </a:r>
            <a:br>
              <a:rPr lang="ru-RU" sz="4000" b="1" dirty="0" smtClean="0"/>
            </a:br>
            <a:r>
              <a:rPr lang="ru-RU" sz="4000" b="1" dirty="0" smtClean="0"/>
              <a:t>физической культуры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2286000"/>
            <a:ext cx="7040880" cy="45310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Образовательные результаты:</a:t>
            </a:r>
          </a:p>
          <a:p>
            <a:r>
              <a:rPr lang="ru-RU" dirty="0" smtClean="0"/>
              <a:t>Метапредметные </a:t>
            </a:r>
            <a:r>
              <a:rPr lang="ru-RU" dirty="0"/>
              <a:t>(регулятивные, коммуникативные, познавательные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личностные </a:t>
            </a:r>
            <a:r>
              <a:rPr lang="ru-RU" dirty="0"/>
              <a:t>(самоопределение, </a:t>
            </a:r>
            <a:r>
              <a:rPr lang="ru-RU" dirty="0" err="1"/>
              <a:t>смыслообразование</a:t>
            </a:r>
            <a:r>
              <a:rPr lang="ru-RU" dirty="0"/>
              <a:t>, морально-этические)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6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Npnr8aX2xFc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r="25138"/>
          <a:stretch/>
        </p:blipFill>
        <p:spPr bwMode="auto">
          <a:xfrm>
            <a:off x="7671143" y="2331720"/>
            <a:ext cx="3911995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Особенности формирования элементов функциональной грамотности на уроках </a:t>
            </a:r>
            <a:br>
              <a:rPr lang="ru-RU" b="1" dirty="0"/>
            </a:br>
            <a:r>
              <a:rPr lang="ru-RU" b="1" dirty="0"/>
              <a:t>физической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856" y="1819021"/>
            <a:ext cx="6650736" cy="4867783"/>
          </a:xfrm>
        </p:spPr>
        <p:txBody>
          <a:bodyPr>
            <a:normAutofit/>
          </a:bodyPr>
          <a:lstStyle/>
          <a:p>
            <a:r>
              <a:rPr lang="ru-RU" dirty="0"/>
              <a:t>превращение ценностей физической культуры в личное достояние </a:t>
            </a:r>
            <a:r>
              <a:rPr lang="ru-RU" dirty="0" smtClean="0"/>
              <a:t>человека;</a:t>
            </a:r>
          </a:p>
          <a:p>
            <a:r>
              <a:rPr lang="ru-RU" dirty="0" smtClean="0"/>
              <a:t>основа </a:t>
            </a:r>
            <a:r>
              <a:rPr lang="ru-RU" dirty="0"/>
              <a:t>для формирования личностных </a:t>
            </a:r>
            <a:r>
              <a:rPr lang="ru-RU" dirty="0" smtClean="0"/>
              <a:t>свойств (трудолюбие</a:t>
            </a:r>
            <a:r>
              <a:rPr lang="ru-RU" dirty="0"/>
              <a:t>, позитивная активность, стремление  </a:t>
            </a:r>
            <a:r>
              <a:rPr lang="ru-RU" dirty="0" smtClean="0"/>
              <a:t>развиваться…);</a:t>
            </a:r>
          </a:p>
          <a:p>
            <a:r>
              <a:rPr lang="ru-RU" dirty="0" smtClean="0"/>
              <a:t>направление </a:t>
            </a:r>
            <a:r>
              <a:rPr lang="ru-RU" dirty="0"/>
              <a:t>энергии школьников в конструктивное </a:t>
            </a:r>
            <a:r>
              <a:rPr lang="ru-RU" dirty="0" smtClean="0"/>
              <a:t>русло;</a:t>
            </a:r>
          </a:p>
          <a:p>
            <a:r>
              <a:rPr lang="ru-RU" dirty="0"/>
              <a:t>у</a:t>
            </a:r>
            <a:r>
              <a:rPr lang="ru-RU" dirty="0" smtClean="0"/>
              <a:t>мение рационально организовывать </a:t>
            </a:r>
            <a:r>
              <a:rPr lang="ru-RU" dirty="0"/>
              <a:t>процесс состязания, соперничества, борьба за первенство и высокие </a:t>
            </a:r>
            <a:r>
              <a:rPr lang="ru-RU" dirty="0" smtClean="0"/>
              <a:t>достижения;</a:t>
            </a:r>
          </a:p>
        </p:txBody>
      </p:sp>
    </p:spTree>
    <p:extLst>
      <p:ext uri="{BB962C8B-B14F-4D97-AF65-F5344CB8AC3E}">
        <p14:creationId xmlns:p14="http://schemas.microsoft.com/office/powerpoint/2010/main" val="9175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Особенности формирования элементов функциональной грамотности на уроках </a:t>
            </a:r>
            <a:br>
              <a:rPr lang="ru-RU" b="1" dirty="0"/>
            </a:br>
            <a:r>
              <a:rPr lang="ru-RU" b="1" dirty="0"/>
              <a:t>физической </a:t>
            </a:r>
            <a:r>
              <a:rPr lang="ru-RU" b="1" dirty="0" smtClean="0"/>
              <a:t>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4528" y="1975104"/>
            <a:ext cx="7516368" cy="4553712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волевых качеств личности; </a:t>
            </a:r>
          </a:p>
          <a:p>
            <a:r>
              <a:rPr lang="ru-RU" dirty="0" smtClean="0"/>
              <a:t>Развитие желания расти над самим собой (совершенствоваться); 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культуры собственного </a:t>
            </a:r>
            <a:r>
              <a:rPr lang="ru-RU" dirty="0" smtClean="0"/>
              <a:t>тела; </a:t>
            </a:r>
          </a:p>
          <a:p>
            <a:r>
              <a:rPr lang="ru-RU" dirty="0" smtClean="0"/>
              <a:t>Возможность  </a:t>
            </a:r>
            <a:r>
              <a:rPr lang="ru-RU" dirty="0"/>
              <a:t>включаться в разнообразные трудовые, физкультурно-спортивные и культурные мероприятия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знаний, умений и навыков в организации и проведении самостоятельных форм </a:t>
            </a:r>
            <a:r>
              <a:rPr lang="ru-RU" dirty="0" smtClean="0"/>
              <a:t>занятий</a:t>
            </a:r>
          </a:p>
        </p:txBody>
      </p:sp>
      <p:pic>
        <p:nvPicPr>
          <p:cNvPr id="3074" name="Picture 2" descr="https://i.pinimg.com/originals/6b/b7/bb/6bb7bb36d7750f43f0478642ac2dbf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9" y="1975104"/>
            <a:ext cx="3208263" cy="41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1.pngwing.com/pngs/885/591/png-transparent-volleyball-sports-child-footwear-toddler-play-football-figur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40" y="2761488"/>
            <a:ext cx="4497060" cy="289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Особенности формирования элементов функциональной грамотности на уроках </a:t>
            </a:r>
            <a:br>
              <a:rPr lang="ru-RU" b="1" dirty="0"/>
            </a:br>
            <a:r>
              <a:rPr lang="ru-RU" b="1" dirty="0"/>
              <a:t>физической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2157983"/>
            <a:ext cx="7900416" cy="4192715"/>
          </a:xfrm>
        </p:spPr>
        <p:txBody>
          <a:bodyPr>
            <a:normAutofit/>
          </a:bodyPr>
          <a:lstStyle/>
          <a:p>
            <a:r>
              <a:rPr lang="ru-RU" sz="3200" dirty="0"/>
              <a:t>р</a:t>
            </a:r>
            <a:r>
              <a:rPr lang="ru-RU" sz="3200" dirty="0" smtClean="0"/>
              <a:t>азвитие  мышления; </a:t>
            </a:r>
          </a:p>
          <a:p>
            <a:r>
              <a:rPr lang="ru-RU" sz="3200" dirty="0"/>
              <a:t>о</a:t>
            </a:r>
            <a:r>
              <a:rPr lang="ru-RU" sz="3200" dirty="0" smtClean="0"/>
              <a:t>пыт межличностного общения; </a:t>
            </a:r>
          </a:p>
          <a:p>
            <a:r>
              <a:rPr lang="ru-RU" sz="3200" dirty="0" smtClean="0"/>
              <a:t>развитие уважения </a:t>
            </a:r>
            <a:r>
              <a:rPr lang="ru-RU" sz="3200" dirty="0"/>
              <a:t>к себе и </a:t>
            </a:r>
            <a:r>
              <a:rPr lang="ru-RU" sz="3200" dirty="0" smtClean="0"/>
              <a:t>окружающим; 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озможность </a:t>
            </a:r>
            <a:r>
              <a:rPr lang="ru-RU" sz="3200" dirty="0"/>
              <a:t>для </a:t>
            </a:r>
            <a:r>
              <a:rPr lang="ru-RU" sz="3200" dirty="0" smtClean="0"/>
              <a:t>самовыражения;</a:t>
            </a:r>
            <a:endParaRPr lang="ru-RU" sz="3200" dirty="0"/>
          </a:p>
          <a:p>
            <a:r>
              <a:rPr lang="ru-RU" sz="3200" dirty="0"/>
              <a:t>р</a:t>
            </a:r>
            <a:r>
              <a:rPr lang="ru-RU" sz="3200" dirty="0" smtClean="0"/>
              <a:t>азвитие умения сотрудничать, желания быть в коллективе (подвижные игры, командные виды спорта)</a:t>
            </a:r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55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oolstars.ru/wp-content/uploads/2020/04/fgos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r="14624"/>
          <a:stretch/>
        </p:blipFill>
        <p:spPr bwMode="auto">
          <a:xfrm>
            <a:off x="571500" y="2319003"/>
            <a:ext cx="3341077" cy="33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13539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Особенности формирования элементов функциональной грамотности на уроках </a:t>
            </a:r>
            <a:br>
              <a:rPr lang="ru-RU" b="1" dirty="0"/>
            </a:br>
            <a:r>
              <a:rPr lang="ru-RU" b="1" dirty="0"/>
              <a:t>физической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3752" y="2039112"/>
            <a:ext cx="6562344" cy="4882896"/>
          </a:xfrm>
        </p:spPr>
        <p:txBody>
          <a:bodyPr>
            <a:normAutofit/>
          </a:bodyPr>
          <a:lstStyle/>
          <a:p>
            <a:r>
              <a:rPr lang="ru-RU" sz="3600" dirty="0"/>
              <a:t>поведение, </a:t>
            </a:r>
            <a:endParaRPr lang="ru-RU" sz="3600" dirty="0" smtClean="0"/>
          </a:p>
          <a:p>
            <a:r>
              <a:rPr lang="ru-RU" sz="3600" dirty="0"/>
              <a:t>з</a:t>
            </a:r>
            <a:r>
              <a:rPr lang="ru-RU" sz="3600" dirty="0" smtClean="0"/>
              <a:t>нания,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умения, </a:t>
            </a:r>
            <a:endParaRPr lang="ru-RU" sz="3600" dirty="0" smtClean="0"/>
          </a:p>
          <a:p>
            <a:r>
              <a:rPr lang="ru-RU" sz="3600" dirty="0" smtClean="0"/>
              <a:t>личный </a:t>
            </a:r>
            <a:r>
              <a:rPr lang="ru-RU" sz="3600" dirty="0"/>
              <a:t>пример </a:t>
            </a:r>
            <a:endParaRPr lang="ru-RU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учителя </a:t>
            </a:r>
            <a:r>
              <a:rPr lang="ru-RU" sz="3600" dirty="0"/>
              <a:t>физической культуры </a:t>
            </a:r>
            <a:r>
              <a:rPr lang="ru-RU" sz="3600" dirty="0" smtClean="0"/>
              <a:t>становится </a:t>
            </a:r>
            <a:r>
              <a:rPr lang="ru-RU" sz="3600" dirty="0"/>
              <a:t>для школьников более </a:t>
            </a:r>
            <a:r>
              <a:rPr lang="ru-RU" sz="3600" dirty="0" smtClean="0"/>
              <a:t>значимым ориентиром, </a:t>
            </a:r>
            <a:r>
              <a:rPr lang="ru-RU" sz="3600" dirty="0"/>
              <a:t>чем наставления и назидания.</a:t>
            </a:r>
          </a:p>
        </p:txBody>
      </p:sp>
    </p:spTree>
    <p:extLst>
      <p:ext uri="{BB962C8B-B14F-4D97-AF65-F5344CB8AC3E}">
        <p14:creationId xmlns:p14="http://schemas.microsoft.com/office/powerpoint/2010/main" val="7867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tskiy-sad.com/wp-content/uploads/2021/10/of-gr-zvezdochk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9" y="2569464"/>
            <a:ext cx="4151376" cy="4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Психологические аспекты формирования 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Психологические позиции и установки в общении</a:t>
            </a:r>
          </a:p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Чтобы дать ребёнку искорку знаний </a:t>
            </a:r>
          </a:p>
          <a:p>
            <a:pPr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Учителю надо впитать много  света.</a:t>
            </a:r>
          </a:p>
          <a:p>
            <a:pPr algn="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(Сухомлинский)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Атмосферу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обращенности к развитию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						личности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ученика создает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						именно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marL="0" indent="0">
              <a:buNone/>
            </a:pP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4785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728" y="301117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Личность в общении</a:t>
            </a:r>
            <a:endParaRPr lang="ru-RU" dirty="0"/>
          </a:p>
        </p:txBody>
      </p:sp>
      <p:pic>
        <p:nvPicPr>
          <p:cNvPr id="4" name="Содержимое 3" descr="https://forpsy.ru/imgs/86253/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745" y="1553022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66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onlinetestpad.com/6c/81/2e68f96d4dabac07c4e1d7fc94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4" y="4163334"/>
            <a:ext cx="5247592" cy="26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Функциональная </a:t>
            </a:r>
            <a:r>
              <a:rPr lang="ru-RU" b="1" dirty="0" smtClean="0"/>
              <a:t>грамотность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3896"/>
            <a:ext cx="10515600" cy="5102352"/>
          </a:xfrm>
        </p:spPr>
        <p:txBody>
          <a:bodyPr/>
          <a:lstStyle/>
          <a:p>
            <a:r>
              <a:rPr lang="ru-RU" sz="3200" b="1" dirty="0" smtClean="0"/>
              <a:t>способность </a:t>
            </a:r>
            <a:r>
              <a:rPr lang="ru-RU" sz="3200" b="1" dirty="0"/>
              <a:t>применять приобретённые знания, умения и навыки для решения жизненных задач в различных сферах</a:t>
            </a:r>
            <a:r>
              <a:rPr lang="ru-RU" sz="3200" dirty="0"/>
              <a:t>. </a:t>
            </a:r>
            <a:endParaRPr lang="ru-RU" sz="3200" dirty="0" smtClean="0"/>
          </a:p>
          <a:p>
            <a:pPr marL="0" indent="0">
              <a:buNone/>
            </a:pPr>
            <a:r>
              <a:rPr lang="ru-RU" dirty="0" smtClean="0"/>
              <a:t>Её </a:t>
            </a:r>
            <a:r>
              <a:rPr lang="ru-RU" dirty="0"/>
              <a:t>смысл – в </a:t>
            </a:r>
            <a:r>
              <a:rPr lang="ru-RU" dirty="0" err="1"/>
              <a:t>метапредметности</a:t>
            </a:r>
            <a:r>
              <a:rPr lang="ru-RU" dirty="0"/>
              <a:t>, в осознанном выходе за границы конкретного предмета, а точнее – синтезировании всех предметных знаний для решения конкретной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5481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«Мягкие» или «гибкие» компетенции</a:t>
            </a:r>
            <a:r>
              <a:rPr lang="en-US" b="1" dirty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Soft Skills</a:t>
            </a:r>
            <a:r>
              <a:rPr lang="ru-RU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16" y="1825624"/>
            <a:ext cx="10997184" cy="46940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не характеристики личности (добрый, умный, спокойный). Это </a:t>
            </a:r>
            <a:r>
              <a:rPr lang="ru-RU" b="1" dirty="0"/>
              <a:t>способность самостоятельно и эффективно действовать в рамках своих полномочий</a:t>
            </a:r>
            <a:r>
              <a:rPr lang="ru-RU" dirty="0" smtClean="0"/>
              <a:t>.</a:t>
            </a:r>
          </a:p>
          <a:p>
            <a:r>
              <a:rPr lang="ru-RU" dirty="0"/>
              <a:t>Выражаются они глаголами:</a:t>
            </a:r>
          </a:p>
          <a:p>
            <a:pPr marL="0" indent="0">
              <a:buNone/>
            </a:pPr>
            <a:r>
              <a:rPr lang="ru-RU" dirty="0" smtClean="0"/>
              <a:t>- согласовать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- изменить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- анализировать </a:t>
            </a:r>
            <a:r>
              <a:rPr lang="ru-RU" dirty="0"/>
              <a:t>и т.п.</a:t>
            </a:r>
          </a:p>
          <a:p>
            <a:pPr marL="0" indent="0">
              <a:buNone/>
            </a:pPr>
            <a:r>
              <a:rPr lang="ru-RU" dirty="0"/>
              <a:t>Развитие мягких навыков – решаемая </a:t>
            </a:r>
            <a:r>
              <a:rPr lang="ru-RU" dirty="0" smtClean="0"/>
              <a:t>задача…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60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c.pics.livejournal.com/natalya_luch/76552826/882/882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91" y="1690688"/>
            <a:ext cx="4923409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Позитивное 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4" y="1690688"/>
            <a:ext cx="7296912" cy="46278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трудной ситуации ищет решение;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 знает, где бороться, где отступать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Неудачи объясняет причинами, которые можно изменить (лучше постараться, подготовиться)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Извлекает опыт - трудная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ситуация может быть «ресурсной точкой», то с чего начнется что-то новое, в чем-то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1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 своих  стереотипов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64792"/>
            <a:ext cx="7345680" cy="441217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Стереотип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«дети с отклоняющимся поведением – источник проблем, а не жертва обстоятельств»;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Стереотип: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«хорошие» дети всегда должны откликаться на мои просьбы;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Стереотип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  трудными детьми ничего не поделать, они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неуправляемы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https://sun1-30.userapi.com/c853528/v853528197/89e08/XvJB-XTsII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880" y="1531862"/>
            <a:ext cx="2736304" cy="3648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58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Перечень приёмов, снижающих напряжение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</a:t>
            </a:r>
            <a:r>
              <a:rPr lang="ru-RU" dirty="0" smtClean="0"/>
              <a:t>выговориться; </a:t>
            </a:r>
            <a:r>
              <a:rPr lang="ru-RU" dirty="0"/>
              <a:t>  </a:t>
            </a:r>
          </a:p>
          <a:p>
            <a:r>
              <a:rPr lang="ru-RU" dirty="0"/>
              <a:t> Вербализация эмоционального состояния: а) своего б) </a:t>
            </a:r>
            <a:r>
              <a:rPr lang="ru-RU" dirty="0" smtClean="0"/>
              <a:t>партнера; </a:t>
            </a:r>
            <a:endParaRPr lang="ru-RU" dirty="0"/>
          </a:p>
          <a:p>
            <a:r>
              <a:rPr lang="ru-RU" dirty="0"/>
              <a:t> Подчеркивание общности  (сходство интересов, мнения, единство цели и др</a:t>
            </a:r>
            <a:r>
              <a:rPr lang="ru-RU" dirty="0" smtClean="0"/>
              <a:t>.);</a:t>
            </a:r>
            <a:endParaRPr lang="ru-RU" dirty="0"/>
          </a:p>
          <a:p>
            <a:r>
              <a:rPr lang="ru-RU" dirty="0"/>
              <a:t> Проявление интереса к </a:t>
            </a:r>
            <a:r>
              <a:rPr lang="ru-RU" dirty="0" smtClean="0"/>
              <a:t>проблемам;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8" descr="https://img1.liveinternet.ru/images/attach/c/3/122/112/122112205_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682" y="3877048"/>
            <a:ext cx="2604758" cy="2545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Перечень приёмов, снижающих напряжение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96" y="2011679"/>
            <a:ext cx="10814304" cy="4165283"/>
          </a:xfrm>
        </p:spPr>
        <p:txBody>
          <a:bodyPr/>
          <a:lstStyle/>
          <a:p>
            <a:r>
              <a:rPr lang="ru-RU" dirty="0"/>
              <a:t>Подчеркивание значимости </a:t>
            </a:r>
            <a:r>
              <a:rPr lang="ru-RU" dirty="0" smtClean="0"/>
              <a:t>партнера; </a:t>
            </a:r>
            <a:r>
              <a:rPr lang="ru-RU" dirty="0"/>
              <a:t>    </a:t>
            </a:r>
          </a:p>
          <a:p>
            <a:r>
              <a:rPr lang="ru-RU" dirty="0"/>
              <a:t>Признание своей </a:t>
            </a:r>
            <a:r>
              <a:rPr lang="ru-RU" dirty="0" smtClean="0"/>
              <a:t>неправоты;  </a:t>
            </a:r>
            <a:r>
              <a:rPr lang="ru-RU" dirty="0"/>
              <a:t>  </a:t>
            </a:r>
          </a:p>
          <a:p>
            <a:r>
              <a:rPr lang="ru-RU" dirty="0"/>
              <a:t>Предложение конкретного выхода из ситуации,   обращение к </a:t>
            </a:r>
            <a:r>
              <a:rPr lang="ru-RU" dirty="0" smtClean="0"/>
              <a:t>фактам;</a:t>
            </a:r>
            <a:r>
              <a:rPr lang="ru-RU" dirty="0"/>
              <a:t>  </a:t>
            </a:r>
          </a:p>
          <a:p>
            <a:r>
              <a:rPr lang="ru-RU" dirty="0"/>
              <a:t>Спокойный, уверенный темп </a:t>
            </a:r>
            <a:r>
              <a:rPr lang="ru-RU" dirty="0" smtClean="0"/>
              <a:t>речи; </a:t>
            </a:r>
            <a:r>
              <a:rPr lang="ru-RU" dirty="0"/>
              <a:t>  </a:t>
            </a:r>
          </a:p>
          <a:p>
            <a:r>
              <a:rPr lang="ru-RU" dirty="0"/>
              <a:t>Учёт особенностей мимики, жестов, позы, дистанции..</a:t>
            </a:r>
          </a:p>
          <a:p>
            <a:endParaRPr lang="ru-RU" dirty="0"/>
          </a:p>
        </p:txBody>
      </p:sp>
      <p:pic>
        <p:nvPicPr>
          <p:cNvPr id="4" name="Picture 8" descr="https://img1.liveinternet.ru/images/attach/c/3/122/112/122112205_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602" y="3529576"/>
            <a:ext cx="2604758" cy="2545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tihi.ru/pics/2019/04/24/3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160" y="4222696"/>
            <a:ext cx="3816424" cy="263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Конфликтная компетентность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способность человека оптимальным способом преодолевать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возникающие противоречия, противостоять деструктивному влиянию конфликтов и умение их конструктивно разрешать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3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Установка на конструктивное разрешение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Избегать колкостей и резких высказываний;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Говорить о поведении партнёра, а не о его личности;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Говорить больше о своих наблюдениях, а не о заключениях, к которым пришли;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Меньше оценок, больше описаний</a:t>
            </a:r>
            <a:endParaRPr lang="ru-RU" dirty="0"/>
          </a:p>
        </p:txBody>
      </p:sp>
      <p:pic>
        <p:nvPicPr>
          <p:cNvPr id="4" name="Picture 2" descr="https://www.stihi.ru/pics/2019/04/24/3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844" y="4509120"/>
            <a:ext cx="3401627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Установка на конструктивное разрешение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Смягчать своё несогласие;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Говорите о том, что есть «здесь и сейчас»;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Давать как можно меньше 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советов, лучше высказывать 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свои соображения;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Выделять то, что может помочь другому.</a:t>
            </a:r>
          </a:p>
        </p:txBody>
      </p:sp>
      <p:pic>
        <p:nvPicPr>
          <p:cNvPr id="4" name="Picture 2" descr="https://avatars.mds.yandex.net/get-pdb/1930923/13f35bd5-7159-4da2-992a-46e1789200c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9504" y="4178741"/>
            <a:ext cx="2664296" cy="199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6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Вопросы для самоанализа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Моё эмоциональное состояние?</a:t>
            </a:r>
          </a:p>
          <a:p>
            <a:r>
              <a:rPr lang="ru-RU" dirty="0"/>
              <a:t>Общая удовлетворённость после беседы?</a:t>
            </a:r>
          </a:p>
          <a:p>
            <a:r>
              <a:rPr lang="ru-RU" dirty="0"/>
              <a:t>Чем доволен в отношении себя?</a:t>
            </a:r>
          </a:p>
          <a:p>
            <a:r>
              <a:rPr lang="ru-RU" dirty="0"/>
              <a:t>Чем не доволен в отношении себя?</a:t>
            </a:r>
          </a:p>
          <a:p>
            <a:r>
              <a:rPr lang="ru-RU" dirty="0"/>
              <a:t>Что я мог сделать, чтобы быть более удовлетворённым?</a:t>
            </a:r>
          </a:p>
          <a:p>
            <a:r>
              <a:rPr lang="ru-RU" dirty="0"/>
              <a:t>Над чем мне надо поработать?</a:t>
            </a:r>
          </a:p>
          <a:p>
            <a:endParaRPr lang="ru-RU" dirty="0"/>
          </a:p>
        </p:txBody>
      </p:sp>
      <p:pic>
        <p:nvPicPr>
          <p:cNvPr id="4" name="Picture 6" descr="https://svgsilh.com/png-512/44068-ff57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246" y="4131936"/>
            <a:ext cx="3055082" cy="2535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3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Мой внутренний мир: «Я – дерево»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825624"/>
            <a:ext cx="10741152" cy="4776343"/>
          </a:xfrm>
        </p:spPr>
        <p:txBody>
          <a:bodyPr/>
          <a:lstStyle/>
          <a:p>
            <a:r>
              <a:rPr lang="ru-RU" dirty="0" smtClean="0"/>
              <a:t>Какое дерево?</a:t>
            </a:r>
          </a:p>
          <a:p>
            <a:r>
              <a:rPr lang="ru-RU" dirty="0" smtClean="0"/>
              <a:t>Большое или маленькое?</a:t>
            </a:r>
          </a:p>
          <a:p>
            <a:r>
              <a:rPr lang="ru-RU" dirty="0" smtClean="0"/>
              <a:t>Как выглядит ваше дерево?</a:t>
            </a:r>
          </a:p>
          <a:p>
            <a:r>
              <a:rPr lang="ru-RU" dirty="0"/>
              <a:t> </a:t>
            </a:r>
            <a:r>
              <a:rPr lang="ru-RU" dirty="0" smtClean="0"/>
              <a:t>Какие деревья рядом с ним?</a:t>
            </a:r>
          </a:p>
          <a:p>
            <a:r>
              <a:rPr lang="ru-RU" dirty="0" smtClean="0"/>
              <a:t>Как они выглядят? </a:t>
            </a:r>
          </a:p>
          <a:p>
            <a:r>
              <a:rPr lang="ru-RU" dirty="0" smtClean="0"/>
              <a:t>Как ваше дерево смотрится рядом с другими деревьями?</a:t>
            </a:r>
          </a:p>
          <a:p>
            <a:r>
              <a:rPr lang="ru-RU" dirty="0" smtClean="0"/>
              <a:t>Комфортно ли ему с другими?</a:t>
            </a:r>
          </a:p>
          <a:p>
            <a:r>
              <a:rPr lang="ru-RU" dirty="0" smtClean="0"/>
              <a:t>Есть что-либо, что вы </a:t>
            </a:r>
            <a:r>
              <a:rPr lang="ru-RU" dirty="0"/>
              <a:t>х</a:t>
            </a:r>
            <a:r>
              <a:rPr lang="ru-RU" dirty="0" smtClean="0"/>
              <a:t>отели бы изменить в своем дереве?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6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adou61.edummr.ru/wp-content/uploads/2021/09/scale_120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" y="2057400"/>
            <a:ext cx="3621023" cy="36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304" y="365760"/>
            <a:ext cx="8531352" cy="63002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pPr marL="0" indent="0" algn="r">
              <a:buNone/>
            </a:pPr>
            <a:r>
              <a:rPr lang="ru-RU" sz="3600" dirty="0" smtClean="0"/>
              <a:t>психолог </a:t>
            </a:r>
            <a:r>
              <a:rPr lang="ru-RU" sz="3600" dirty="0"/>
              <a:t>и лингвист, </a:t>
            </a:r>
            <a:endParaRPr lang="ru-RU" sz="3600" dirty="0" smtClean="0"/>
          </a:p>
          <a:p>
            <a:pPr marL="0" indent="0" algn="r">
              <a:buNone/>
            </a:pPr>
            <a:r>
              <a:rPr lang="ru-RU" sz="3600" dirty="0" smtClean="0"/>
              <a:t>академик </a:t>
            </a:r>
            <a:r>
              <a:rPr lang="ru-RU" sz="3600" dirty="0"/>
              <a:t>РАО  </a:t>
            </a:r>
            <a:r>
              <a:rPr lang="ru-RU" sz="3600" dirty="0" smtClean="0"/>
              <a:t>А.А</a:t>
            </a:r>
            <a:r>
              <a:rPr lang="ru-RU" sz="3600" dirty="0"/>
              <a:t>. Леонтьев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754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y-clothing-shop.ru/pictures/10087555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20069" r="-178" b="18512"/>
          <a:stretch/>
        </p:blipFill>
        <p:spPr bwMode="auto">
          <a:xfrm>
            <a:off x="20152" y="4331839"/>
            <a:ext cx="4335911" cy="27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optimustorg.ru/upload/goods_pic_big/247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10368" r="5346" b="15904"/>
          <a:stretch/>
        </p:blipFill>
        <p:spPr bwMode="auto">
          <a:xfrm>
            <a:off x="-23913" y="820543"/>
            <a:ext cx="4233673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Мой внутренний </a:t>
            </a:r>
            <a:r>
              <a:rPr lang="ru-RU" b="1" dirty="0" smtClean="0"/>
              <a:t>мир: </a:t>
            </a:r>
            <a:r>
              <a:rPr lang="ru-RU" b="1" dirty="0"/>
              <a:t>«Я – дерево»</a:t>
            </a:r>
            <a:endParaRPr lang="ru-RU" dirty="0"/>
          </a:p>
        </p:txBody>
      </p:sp>
      <p:pic>
        <p:nvPicPr>
          <p:cNvPr id="6150" name="Picture 6" descr="https://komfortnuydom.ru/images/bagan/rozovie_dere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41" y="1417189"/>
            <a:ext cx="2942778" cy="231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myslide.ru/documents_7/091317ea9945ca73ae9e4aedd288dd55/img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8" t="9441" r="3401" b="5920"/>
          <a:stretch/>
        </p:blipFill>
        <p:spPr bwMode="auto">
          <a:xfrm>
            <a:off x="6726640" y="1417188"/>
            <a:ext cx="5230369" cy="53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macards.ru/upload/iblock/9f4/24450tr04o2vgomz3n067j0gw3mfawn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t="52403" r="52953" b="11220"/>
          <a:stretch/>
        </p:blipFill>
        <p:spPr bwMode="auto">
          <a:xfrm>
            <a:off x="4209760" y="3774186"/>
            <a:ext cx="2465961" cy="31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tatic.tildacdn.com/tild3833-3634-4133-b661-336531643433/ccffa62c16228d040e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78" y="1290148"/>
            <a:ext cx="3820922" cy="29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1/slide/v/V4XzKPWeLqolh1gHwIUG67fv903kMRcJatruFTNjYQ/slid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3252216"/>
            <a:ext cx="3867912" cy="28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16" y="365125"/>
            <a:ext cx="10768584" cy="9790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Формирование функциональной грамотности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48" y="1271016"/>
            <a:ext cx="11198352" cy="5340095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Конструктивное взаимодействие семьи и школы</a:t>
            </a:r>
          </a:p>
          <a:p>
            <a:pPr marL="0" indent="0" algn="just">
              <a:buNone/>
            </a:pPr>
            <a:r>
              <a:rPr lang="ru-RU" dirty="0" smtClean="0"/>
              <a:t>Выстроить </a:t>
            </a:r>
            <a:r>
              <a:rPr lang="ru-RU" dirty="0"/>
              <a:t>процесс обучения и воспитания так, чтобы привить </a:t>
            </a:r>
            <a:r>
              <a:rPr lang="ru-RU" dirty="0" smtClean="0"/>
              <a:t> </a:t>
            </a:r>
            <a:r>
              <a:rPr lang="ru-RU" dirty="0"/>
              <a:t>навыки практических действий, т.е., ключевые компетентности: </a:t>
            </a:r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анализировать, сравнивать, выделять основное, </a:t>
            </a:r>
            <a:endParaRPr lang="ru-RU" dirty="0" smtClean="0"/>
          </a:p>
          <a:p>
            <a:r>
              <a:rPr lang="ru-RU" dirty="0" smtClean="0"/>
              <a:t>давать </a:t>
            </a:r>
            <a:r>
              <a:rPr lang="ru-RU" dirty="0"/>
              <a:t>адекватную самооценку, </a:t>
            </a:r>
            <a:endParaRPr lang="ru-RU" dirty="0" smtClean="0"/>
          </a:p>
          <a:p>
            <a:r>
              <a:rPr lang="ru-RU" dirty="0" smtClean="0"/>
              <a:t>быть </a:t>
            </a:r>
            <a:r>
              <a:rPr lang="ru-RU" dirty="0"/>
              <a:t>самостоятельным, </a:t>
            </a:r>
            <a:endParaRPr lang="ru-RU" dirty="0" smtClean="0"/>
          </a:p>
          <a:p>
            <a:r>
              <a:rPr lang="ru-RU" dirty="0" smtClean="0"/>
              <a:t>уметь </a:t>
            </a:r>
            <a:r>
              <a:rPr lang="ru-RU" dirty="0"/>
              <a:t>сотрудничать, </a:t>
            </a:r>
            <a:endParaRPr lang="ru-RU" dirty="0" smtClean="0"/>
          </a:p>
          <a:p>
            <a:r>
              <a:rPr lang="ru-RU" dirty="0" smtClean="0"/>
              <a:t>проявлять </a:t>
            </a:r>
            <a:r>
              <a:rPr lang="ru-RU" dirty="0"/>
              <a:t>инициативу, </a:t>
            </a:r>
            <a:endParaRPr lang="ru-RU" dirty="0" smtClean="0"/>
          </a:p>
          <a:p>
            <a:r>
              <a:rPr lang="ru-RU" dirty="0" smtClean="0"/>
              <a:t>замечать </a:t>
            </a:r>
            <a:r>
              <a:rPr lang="ru-RU" dirty="0"/>
              <a:t>проблемы и искать пути их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8011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f.ppt-online.org/files1/slide/v/V4XzKPWeLqolh1gHwIUG67fv903kMRcJatruFTNjYQ/slid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56" y="1600201"/>
            <a:ext cx="3035808" cy="22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484632"/>
            <a:ext cx="11189208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Как выстраивать конструктивное </a:t>
            </a:r>
            <a:r>
              <a:rPr lang="ru-RU" b="1" dirty="0"/>
              <a:t>взаимодействие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семьи </a:t>
            </a:r>
            <a:r>
              <a:rPr lang="ru-RU" b="1" dirty="0"/>
              <a:t>и школы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5648"/>
            <a:ext cx="11125200" cy="4910328"/>
          </a:xfrm>
        </p:spPr>
        <p:txBody>
          <a:bodyPr/>
          <a:lstStyle/>
          <a:p>
            <a:r>
              <a:rPr lang="ru-RU" dirty="0" smtClean="0"/>
              <a:t>Родительские собрания;</a:t>
            </a:r>
          </a:p>
          <a:p>
            <a:r>
              <a:rPr lang="ru-RU" dirty="0" smtClean="0"/>
              <a:t>Спортивные мероприятия с привлечением родителей</a:t>
            </a:r>
          </a:p>
          <a:p>
            <a:pPr marL="0" indent="0">
              <a:buNone/>
            </a:pPr>
            <a:r>
              <a:rPr lang="ru-RU" dirty="0" smtClean="0"/>
              <a:t>- как участников;</a:t>
            </a:r>
          </a:p>
          <a:p>
            <a:pPr marL="0" indent="0">
              <a:buNone/>
            </a:pPr>
            <a:r>
              <a:rPr lang="ru-RU" dirty="0" smtClean="0"/>
              <a:t>- как волонтеров;</a:t>
            </a:r>
          </a:p>
          <a:p>
            <a:pPr marL="0" indent="0">
              <a:buNone/>
            </a:pPr>
            <a:r>
              <a:rPr lang="ru-RU" dirty="0" smtClean="0"/>
              <a:t>- как судей…</a:t>
            </a:r>
          </a:p>
          <a:p>
            <a:r>
              <a:rPr lang="ru-RU" dirty="0" smtClean="0"/>
              <a:t>Информирование об участии в спортивных мероприятиях детей через мессенджеры и социальные сети, сайт школы…</a:t>
            </a:r>
          </a:p>
          <a:p>
            <a:r>
              <a:rPr lang="ru-RU" dirty="0" smtClean="0"/>
              <a:t>Обратная связь с родителями (их предложения…)</a:t>
            </a:r>
          </a:p>
          <a:p>
            <a:r>
              <a:rPr lang="ru-RU" dirty="0" smtClean="0"/>
              <a:t>Открытые уроки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5%D0%B1%D0%B5%D0%BD%D0%BA-%D0%B8-%D0%B5%D1%82-%D0%BD%D0%B0-%D0%BA%D1%80%D0%B0%D1%81%D0%BD%D1%83%D1%8E-%D1%81%D1%82%D1%80%D0%B5-%D0%BA%D1%83-64283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1" y="1965960"/>
            <a:ext cx="4328068" cy="36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Психологические аспекты формирования функциональной грамотности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8267" y="1693253"/>
            <a:ext cx="7311627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smtClean="0"/>
              <a:t>Учет возрастных особенностей</a:t>
            </a:r>
          </a:p>
          <a:p>
            <a:r>
              <a:rPr lang="ru-RU" sz="3600" dirty="0" smtClean="0"/>
              <a:t>Младшие школьники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 smtClean="0"/>
              <a:t>Подростки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/>
              <a:t>Юношество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57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714479/pub_6076da70f459ef2d7960fc8f_6076daa1bfba535c1af4acd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4306824"/>
            <a:ext cx="3584448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Роль педагогического общения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Наиболее активны в общении с учителями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ученики начальных классов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средней школе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 общения изменяется, во многом оно зависит, от успехов ученика по предмету и поведения на уроке;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старшей школе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отношения с учителями и к учителям становятся значительно более сложными и дифференцированными.</a:t>
            </a:r>
          </a:p>
        </p:txBody>
      </p:sp>
    </p:spTree>
    <p:extLst>
      <p:ext uri="{BB962C8B-B14F-4D97-AF65-F5344CB8AC3E}">
        <p14:creationId xmlns:p14="http://schemas.microsoft.com/office/powerpoint/2010/main" val="4108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f8/6f/4f/f86f4f4fbebda4ed065be2c793dd19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1829" y="1690688"/>
            <a:ext cx="2689424" cy="40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Младший школьный </a:t>
            </a:r>
            <a:r>
              <a:rPr lang="ru-RU" b="1" dirty="0" smtClean="0"/>
              <a:t>возраст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" y="1508760"/>
            <a:ext cx="6025896" cy="486460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социализация ребенка происходит в основной для него учебной деятельности – через отношения с учителем, систему оценок;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формируются волевые процессы, навыки саморегуляции;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ученики начальных классов наиболее активны в общении с учителями.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6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r.mundopsicologos.com/pro/psicologos_br/articles/cf/cd/0/36811/shutterstock-788325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4" y="3504252"/>
            <a:ext cx="6222023" cy="30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Младший школьный возраст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320"/>
            <a:ext cx="6135624" cy="527608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 уровень доверия к взрослым, подчинение и подражание им, особенно учителям;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взрослые мало поощряют детей за их успехи, больше наказывают за неудачи, формируется мотив избегания неуспеха, низкая самооценка, растёт тревожность, страхи.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</TotalTime>
  <Words>1027</Words>
  <Application>Microsoft Office PowerPoint</Application>
  <PresentationFormat>Широкоэкранный</PresentationFormat>
  <Paragraphs>156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 2</vt:lpstr>
      <vt:lpstr>Office Theme</vt:lpstr>
      <vt:lpstr>Психологические аспекты формирования функциональной грамотности:  что должен знать учитель?</vt:lpstr>
      <vt:lpstr>Функциональная грамотность</vt:lpstr>
      <vt:lpstr>Презентация PowerPoint</vt:lpstr>
      <vt:lpstr>Формирование функциональной грамотности </vt:lpstr>
      <vt:lpstr> Как выстраивать конструктивное взаимодействие  семьи и школы </vt:lpstr>
      <vt:lpstr>Психологические аспекты формирования функциональной грамотности</vt:lpstr>
      <vt:lpstr>Роль педагогического общения </vt:lpstr>
      <vt:lpstr>Младший школьный возраст</vt:lpstr>
      <vt:lpstr>Младший школьный возраст</vt:lpstr>
      <vt:lpstr>Подростковый возраст</vt:lpstr>
      <vt:lpstr>Подростковый возраст</vt:lpstr>
      <vt:lpstr>Старший школьный возраст</vt:lpstr>
      <vt:lpstr>Особенности формирования элементов функциональной грамотности на уроках  физической культуры</vt:lpstr>
      <vt:lpstr>Особенности формирования элементов функциональной грамотности на уроках  физической культуры</vt:lpstr>
      <vt:lpstr>Особенности формирования элементов функциональной грамотности на уроках  физической культуры</vt:lpstr>
      <vt:lpstr>Особенности формирования элементов функциональной грамотности на уроках  физической культуры</vt:lpstr>
      <vt:lpstr>Особенности формирования элементов функциональной грамотности на уроках  физической культуры</vt:lpstr>
      <vt:lpstr>Психологические аспекты формирования функциональной грамотности</vt:lpstr>
      <vt:lpstr>Личность в общении</vt:lpstr>
      <vt:lpstr>«Мягкие» или «гибкие» компетенции (Soft Skills)  </vt:lpstr>
      <vt:lpstr>Позитивное мышление</vt:lpstr>
      <vt:lpstr>Анализ своих  стереотипов</vt:lpstr>
      <vt:lpstr>Перечень приёмов, снижающих напряжение</vt:lpstr>
      <vt:lpstr>Перечень приёмов, снижающих напряжение</vt:lpstr>
      <vt:lpstr>Конфликтная компетентность </vt:lpstr>
      <vt:lpstr>Установка на конструктивное разрешение конфликта</vt:lpstr>
      <vt:lpstr>Установка на конструктивное разрешение конфликта</vt:lpstr>
      <vt:lpstr>Вопросы для самоанализа</vt:lpstr>
      <vt:lpstr>Мой внутренний мир: «Я – дерево»</vt:lpstr>
      <vt:lpstr>Мой внутренний мир: «Я – дерево»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User</cp:lastModifiedBy>
  <cp:revision>64</cp:revision>
  <dcterms:created xsi:type="dcterms:W3CDTF">2022-11-15T12:48:33Z</dcterms:created>
  <dcterms:modified xsi:type="dcterms:W3CDTF">2022-11-27T08:20:27Z</dcterms:modified>
</cp:coreProperties>
</file>