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1" r:id="rId3"/>
    <p:sldId id="311" r:id="rId4"/>
    <p:sldId id="270" r:id="rId5"/>
    <p:sldId id="312" r:id="rId6"/>
    <p:sldId id="313" r:id="rId7"/>
    <p:sldId id="314" r:id="rId8"/>
    <p:sldId id="315" r:id="rId9"/>
    <p:sldId id="316" r:id="rId10"/>
    <p:sldId id="317" r:id="rId11"/>
    <p:sldId id="320" r:id="rId12"/>
    <p:sldId id="319" r:id="rId13"/>
    <p:sldId id="290" r:id="rId14"/>
    <p:sldId id="282" r:id="rId15"/>
    <p:sldId id="283" r:id="rId16"/>
    <p:sldId id="321" r:id="rId17"/>
    <p:sldId id="31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FF5D5D"/>
    <a:srgbClr val="000000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erbak\Documents\&#1071;&#1048;&#1056;&#1054;\&#1087;&#1091;&#1073;&#1083;&#1080;&#1082;&#1072;&#1094;&#1080;&#1080;%20&#1071;&#1048;&#1056;&#1054;\&#1054;&#1073;&#1088;&#1072;&#1079;&#1086;&#1074;&#1072;&#1090;&#1077;&#1083;&#1100;&#1085;&#1072;&#1103;%20&#1087;&#1072;&#1085;&#1086;&#1088;&#1072;&#1084;&#1072;\&#1088;.%201%20&#1042;&#1057;&#10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erbak\Documents\&#1071;&#1048;&#1056;&#1054;\&#1087;&#1091;&#1073;&#1083;&#1080;&#1082;&#1072;&#1094;&#1080;&#1080;%20&#1071;&#1048;&#1056;&#1054;\&#1054;&#1073;&#1088;&#1072;&#1079;&#1086;&#1074;&#1072;&#1090;&#1077;&#1083;&#1100;&#1085;&#1072;&#1103;%20&#1087;&#1072;&#1085;&#1086;&#1088;&#1072;&#1084;&#1072;\&#1088;.%202%20&#1042;&#1057;&#10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erbak\Documents\&#1071;&#1048;&#1056;&#1054;\&#1087;&#1091;&#1073;&#1083;&#1080;&#1082;&#1072;&#1094;&#1080;&#1080;%20&#1071;&#1048;&#1056;&#1054;\&#1054;&#1073;&#1088;&#1072;&#1079;&#1086;&#1074;&#1072;&#1090;&#1077;&#1083;&#1100;&#1085;&#1072;&#1103;%20&#1087;&#1072;&#1085;&#1086;&#1088;&#1072;&#1084;&#1072;\&#1088;.%203%20&#1042;&#1057;&#104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erbak\Documents\&#1071;&#1048;&#1056;&#1054;\&#1087;&#1091;&#1073;&#1083;&#1080;&#1082;&#1072;&#1094;&#1080;&#1080;%20&#1071;&#1048;&#1056;&#1054;\&#1054;&#1073;&#1088;&#1072;&#1079;&#1086;&#1074;&#1072;&#1090;&#1077;&#1083;&#1100;&#1085;&#1072;&#1103;%20&#1087;&#1072;&#1085;&#1086;&#1088;&#1072;&#1084;&#1072;\&#1088;.%204%20&#1042;&#1057;&#104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Лист1!$C$1:$C$2</c:f>
              <c:strCache>
                <c:ptCount val="2"/>
                <c:pt idx="0">
                  <c:v>количество</c:v>
                </c:pt>
                <c:pt idx="1">
                  <c:v>мероприятий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Лист1!$A$3:$B$5</c:f>
              <c:strCache>
                <c:ptCount val="3"/>
                <c:pt idx="0">
                  <c:v>состоящие на всех видах профилактического учета</c:v>
                </c:pt>
                <c:pt idx="1">
                  <c:v>"группа риска"</c:v>
                </c:pt>
                <c:pt idx="2">
                  <c:v>из семей мигрантов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2232</c:v>
                </c:pt>
                <c:pt idx="1">
                  <c:v>2046</c:v>
                </c:pt>
                <c:pt idx="2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C-4902-BE79-8D42399D6215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2"/>
                <c:pt idx="0">
                  <c:v>количество</c:v>
                </c:pt>
                <c:pt idx="1">
                  <c:v>обучающихся</c:v>
                </c:pt>
              </c:strCache>
            </c:strRef>
          </c:tx>
          <c:spPr>
            <a:pattFill prst="pct3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Лист1!$A$3:$B$5</c:f>
              <c:strCache>
                <c:ptCount val="3"/>
                <c:pt idx="0">
                  <c:v>состоящие на всех видах профилактического учета</c:v>
                </c:pt>
                <c:pt idx="1">
                  <c:v>"группа риска"</c:v>
                </c:pt>
                <c:pt idx="2">
                  <c:v>из семей мигрантов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2040</c:v>
                </c:pt>
                <c:pt idx="1">
                  <c:v>2766</c:v>
                </c:pt>
                <c:pt idx="2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C-4902-BE79-8D42399D62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9699320"/>
        <c:axId val="499692432"/>
      </c:barChart>
      <c:catAx>
        <c:axId val="499699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обучающиеся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692432"/>
        <c:crosses val="autoZero"/>
        <c:auto val="1"/>
        <c:lblAlgn val="ctr"/>
        <c:lblOffset val="100"/>
        <c:noMultiLvlLbl val="0"/>
      </c:catAx>
      <c:valAx>
        <c:axId val="49969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69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Лист1!$C$1:$C$2</c:f>
              <c:strCache>
                <c:ptCount val="2"/>
                <c:pt idx="0">
                  <c:v>количество</c:v>
                </c:pt>
                <c:pt idx="1">
                  <c:v>мероприятий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Лист1!$A$3:$B$5</c:f>
              <c:strCache>
                <c:ptCount val="3"/>
                <c:pt idx="0">
                  <c:v>состоящих на всех видах профилактического учета</c:v>
                </c:pt>
                <c:pt idx="1">
                  <c:v>"группы риска"</c:v>
                </c:pt>
                <c:pt idx="2">
                  <c:v>из семей мигрантов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1155</c:v>
                </c:pt>
                <c:pt idx="1">
                  <c:v>1112</c:v>
                </c:pt>
                <c:pt idx="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B-45F9-8F10-0765B1C1BFB2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2"/>
                <c:pt idx="0">
                  <c:v>количество</c:v>
                </c:pt>
                <c:pt idx="1">
                  <c:v>родителей обучающихся</c:v>
                </c:pt>
              </c:strCache>
            </c:strRef>
          </c:tx>
          <c:spPr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Лист1!$A$3:$B$5</c:f>
              <c:strCache>
                <c:ptCount val="3"/>
                <c:pt idx="0">
                  <c:v>состоящих на всех видах профилактического учета</c:v>
                </c:pt>
                <c:pt idx="1">
                  <c:v>"группы риска"</c:v>
                </c:pt>
                <c:pt idx="2">
                  <c:v>из семей мигрантов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1704</c:v>
                </c:pt>
                <c:pt idx="1">
                  <c:v>2164</c:v>
                </c:pt>
                <c:pt idx="2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B-45F9-8F10-0765B1C1BF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9699320"/>
        <c:axId val="499692432"/>
      </c:barChart>
      <c:catAx>
        <c:axId val="499699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родители обучающихся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692432"/>
        <c:crosses val="autoZero"/>
        <c:auto val="1"/>
        <c:lblAlgn val="ctr"/>
        <c:lblOffset val="100"/>
        <c:noMultiLvlLbl val="0"/>
      </c:catAx>
      <c:valAx>
        <c:axId val="49969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69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A2-4BA5-AED7-FA87339BC8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A2-4BA5-AED7-FA87339BC80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A2-4BA5-AED7-FA87339BC80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A2-4BA5-AED7-FA87339BC80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A2-4BA5-AED7-FA87339BC80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A2-4BA5-AED7-FA87339BC80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A2-4BA5-AED7-FA87339BC8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представители администрации ОО</c:v>
                </c:pt>
                <c:pt idx="1">
                  <c:v>классные руководители</c:v>
                </c:pt>
                <c:pt idx="2">
                  <c:v>социальные педагоги</c:v>
                </c:pt>
                <c:pt idx="3">
                  <c:v>педагоги-психологи</c:v>
                </c:pt>
                <c:pt idx="4">
                  <c:v>мастера производственного обучения</c:v>
                </c:pt>
                <c:pt idx="5">
                  <c:v>педагоги дополнительного образования</c:v>
                </c:pt>
                <c:pt idx="6">
                  <c:v>воспитатели группы продленного дня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876</c:v>
                </c:pt>
                <c:pt idx="1">
                  <c:v>4762</c:v>
                </c:pt>
                <c:pt idx="2">
                  <c:v>194</c:v>
                </c:pt>
                <c:pt idx="3">
                  <c:v>222</c:v>
                </c:pt>
                <c:pt idx="4">
                  <c:v>184</c:v>
                </c:pt>
                <c:pt idx="5">
                  <c:v>382</c:v>
                </c:pt>
                <c:pt idx="6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A2-4BA5-AED7-FA87339BC80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Лист1!$C$1:$C$2</c:f>
              <c:strCache>
                <c:ptCount val="2"/>
                <c:pt idx="0">
                  <c:v>количество</c:v>
                </c:pt>
                <c:pt idx="1">
                  <c:v>представителей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правоохранительных органов</c:v>
                </c:pt>
                <c:pt idx="1">
                  <c:v>общественных организаций</c:v>
                </c:pt>
                <c:pt idx="2">
                  <c:v>национальных диаспор</c:v>
                </c:pt>
                <c:pt idx="3">
                  <c:v>религиозных конфессий</c:v>
                </c:pt>
                <c:pt idx="4">
                  <c:v>других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476</c:v>
                </c:pt>
                <c:pt idx="1">
                  <c:v>217</c:v>
                </c:pt>
                <c:pt idx="2">
                  <c:v>18</c:v>
                </c:pt>
                <c:pt idx="3">
                  <c:v>219</c:v>
                </c:pt>
                <c:pt idx="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9-4E99-91BF-C9588BF53DB1}"/>
            </c:ext>
          </c:extLst>
        </c:ser>
        <c:ser>
          <c:idx val="1"/>
          <c:order val="1"/>
          <c:tx>
            <c:strRef>
              <c:f>Лист1!$D$1:$D$2</c:f>
              <c:strCache>
                <c:ptCount val="2"/>
                <c:pt idx="0">
                  <c:v>количество</c:v>
                </c:pt>
                <c:pt idx="1">
                  <c:v>мероприятий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правоохранительных органов</c:v>
                </c:pt>
                <c:pt idx="1">
                  <c:v>общественных организаций</c:v>
                </c:pt>
                <c:pt idx="2">
                  <c:v>национальных диаспор</c:v>
                </c:pt>
                <c:pt idx="3">
                  <c:v>религиозных конфессий</c:v>
                </c:pt>
                <c:pt idx="4">
                  <c:v>других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989</c:v>
                </c:pt>
                <c:pt idx="1">
                  <c:v>254</c:v>
                </c:pt>
                <c:pt idx="2">
                  <c:v>13</c:v>
                </c:pt>
                <c:pt idx="3">
                  <c:v>112</c:v>
                </c:pt>
                <c:pt idx="4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9-4E99-91BF-C9588BF53D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5772600"/>
        <c:axId val="405772928"/>
      </c:barChart>
      <c:catAx>
        <c:axId val="405772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представители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772928"/>
        <c:crosses val="autoZero"/>
        <c:auto val="1"/>
        <c:lblAlgn val="ctr"/>
        <c:lblOffset val="100"/>
        <c:noMultiLvlLbl val="0"/>
      </c:catAx>
      <c:valAx>
        <c:axId val="40577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77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77A34-AC7D-4521-A737-979FE53F1C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2626BE-609A-4868-9DBE-12E6B263224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Цель проекта</a:t>
          </a:r>
          <a:r>
            <a:rPr lang="ru-RU" sz="1400" dirty="0" smtClean="0"/>
            <a:t>: создание условий эффективного дополнительного профессионального образования педагогов Ярославской области по вопросам профилактики идеологии экстремизма и терроризма в образовательной сфере</a:t>
          </a:r>
          <a:endParaRPr lang="ru-RU" sz="1400" dirty="0"/>
        </a:p>
      </dgm:t>
    </dgm:pt>
    <dgm:pt modelId="{A56E17BC-8AA4-424F-88C5-2C74E3F1E101}" type="parTrans" cxnId="{7C68D001-2AA5-460D-A07E-9A52F7622C06}">
      <dgm:prSet/>
      <dgm:spPr/>
      <dgm:t>
        <a:bodyPr/>
        <a:lstStyle/>
        <a:p>
          <a:endParaRPr lang="ru-RU"/>
        </a:p>
      </dgm:t>
    </dgm:pt>
    <dgm:pt modelId="{EA2A4EA7-6D3E-49F4-A9FD-B8C84EEF7AD9}" type="sibTrans" cxnId="{7C68D001-2AA5-460D-A07E-9A52F7622C06}">
      <dgm:prSet/>
      <dgm:spPr/>
      <dgm:t>
        <a:bodyPr/>
        <a:lstStyle/>
        <a:p>
          <a:endParaRPr lang="ru-RU"/>
        </a:p>
      </dgm:t>
    </dgm:pt>
    <dgm:pt modelId="{801111E4-807E-4EC8-932B-16BDD523F5B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Направления реализации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1572BDF2-5529-4F46-8BC6-D20536EF737E}" type="parTrans" cxnId="{DFED7033-DAD8-47C3-8DD2-56D7A718BF82}">
      <dgm:prSet/>
      <dgm:spPr/>
      <dgm:t>
        <a:bodyPr/>
        <a:lstStyle/>
        <a:p>
          <a:endParaRPr lang="ru-RU"/>
        </a:p>
      </dgm:t>
    </dgm:pt>
    <dgm:pt modelId="{56185B98-0BE9-47B8-8C6B-914FC3F1B332}" type="sibTrans" cxnId="{DFED7033-DAD8-47C3-8DD2-56D7A718BF82}">
      <dgm:prSet/>
      <dgm:spPr/>
      <dgm:t>
        <a:bodyPr/>
        <a:lstStyle/>
        <a:p>
          <a:endParaRPr lang="ru-RU"/>
        </a:p>
      </dgm:t>
    </dgm:pt>
    <dgm:pt modelId="{65580436-1931-4947-B22E-5F8F782701D3}">
      <dgm:prSet phldrT="[Текст]" custT="1"/>
      <dgm:spPr/>
      <dgm:t>
        <a:bodyPr/>
        <a:lstStyle/>
        <a:p>
          <a:r>
            <a:rPr lang="ru-RU" sz="1200" dirty="0" smtClean="0"/>
            <a:t>Организация межведомственного взаимодействия с партнерами проекта, в первую очередь, со специалистами аппарата антитеррористической комиссии в ЯО.</a:t>
          </a:r>
          <a:endParaRPr lang="ru-RU" sz="1200" dirty="0"/>
        </a:p>
      </dgm:t>
    </dgm:pt>
    <dgm:pt modelId="{B5B750F5-D61B-4EDE-A3A3-17E6BBE91DA6}" type="parTrans" cxnId="{014FFE41-E8E1-4F05-85A3-5C1E84F7F3E7}">
      <dgm:prSet/>
      <dgm:spPr/>
      <dgm:t>
        <a:bodyPr/>
        <a:lstStyle/>
        <a:p>
          <a:endParaRPr lang="ru-RU"/>
        </a:p>
      </dgm:t>
    </dgm:pt>
    <dgm:pt modelId="{19C1B651-1104-44FB-ABFA-08462DDEA504}" type="sibTrans" cxnId="{014FFE41-E8E1-4F05-85A3-5C1E84F7F3E7}">
      <dgm:prSet/>
      <dgm:spPr/>
      <dgm:t>
        <a:bodyPr/>
        <a:lstStyle/>
        <a:p>
          <a:endParaRPr lang="ru-RU"/>
        </a:p>
      </dgm:t>
    </dgm:pt>
    <dgm:pt modelId="{4A1A8238-64E0-4880-A4CA-A504C42709D2}">
      <dgm:prSet custT="1"/>
      <dgm:spPr/>
      <dgm:t>
        <a:bodyPr/>
        <a:lstStyle/>
        <a:p>
          <a:r>
            <a:rPr lang="ru-RU" sz="1200" dirty="0" smtClean="0"/>
            <a:t> Создание условий для совершенствования системы дополнительного профессионального образования педагогических кадров, обеспечивающих профилактическую деятельность в образовательных организациях на противодействие идеологии терроризма и экстремизма.</a:t>
          </a:r>
          <a:endParaRPr lang="ru-RU" sz="1200" dirty="0"/>
        </a:p>
      </dgm:t>
    </dgm:pt>
    <dgm:pt modelId="{C135D317-6B68-434B-B1F1-79C149909710}" type="parTrans" cxnId="{572A2352-E815-47CD-BBD2-AEACDD590F86}">
      <dgm:prSet/>
      <dgm:spPr/>
      <dgm:t>
        <a:bodyPr/>
        <a:lstStyle/>
        <a:p>
          <a:endParaRPr lang="ru-RU"/>
        </a:p>
      </dgm:t>
    </dgm:pt>
    <dgm:pt modelId="{E4081701-CD55-4E5F-AEC7-A91C3BAF0461}" type="sibTrans" cxnId="{572A2352-E815-47CD-BBD2-AEACDD590F86}">
      <dgm:prSet/>
      <dgm:spPr/>
      <dgm:t>
        <a:bodyPr/>
        <a:lstStyle/>
        <a:p>
          <a:endParaRPr lang="ru-RU"/>
        </a:p>
      </dgm:t>
    </dgm:pt>
    <dgm:pt modelId="{2069C492-9F21-43E6-A1E9-AEBE7F990D97}">
      <dgm:prSet custT="1"/>
      <dgm:spPr/>
      <dgm:t>
        <a:bodyPr/>
        <a:lstStyle/>
        <a:p>
          <a:r>
            <a:rPr lang="ru-RU" sz="1200" dirty="0" smtClean="0"/>
            <a:t> Разработка и обеспечение участников проекта информационно-методическими материалами по профилактике распространения идеологии терроризма и экстремизма в образовательной сфере.</a:t>
          </a:r>
          <a:endParaRPr lang="ru-RU" sz="1400" b="1" dirty="0" smtClean="0">
            <a:solidFill>
              <a:schemeClr val="bg2">
                <a:lumMod val="25000"/>
              </a:schemeClr>
            </a:solidFill>
          </a:endParaRPr>
        </a:p>
      </dgm:t>
    </dgm:pt>
    <dgm:pt modelId="{DA76CE3E-DF9F-4D78-A446-8E28C2AAF4A5}" type="parTrans" cxnId="{ADE89743-208B-4FB6-8131-F6A6DC79D018}">
      <dgm:prSet/>
      <dgm:spPr/>
      <dgm:t>
        <a:bodyPr/>
        <a:lstStyle/>
        <a:p>
          <a:endParaRPr lang="ru-RU"/>
        </a:p>
      </dgm:t>
    </dgm:pt>
    <dgm:pt modelId="{B2E689D1-9EB7-4131-8C41-E5618E9B7957}" type="sibTrans" cxnId="{ADE89743-208B-4FB6-8131-F6A6DC79D018}">
      <dgm:prSet/>
      <dgm:spPr/>
      <dgm:t>
        <a:bodyPr/>
        <a:lstStyle/>
        <a:p>
          <a:endParaRPr lang="ru-RU"/>
        </a:p>
      </dgm:t>
    </dgm:pt>
    <dgm:pt modelId="{1130B000-F50A-4578-803E-E5C9434833E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Разработчик проекта</a:t>
          </a:r>
          <a:r>
            <a:rPr lang="ru-RU" sz="1400" dirty="0" smtClean="0"/>
            <a:t>: Государственное автономное учреждение дополнительного профессионального образования Ярославской области «Институт развития образования»</a:t>
          </a:r>
          <a:endParaRPr lang="ru-RU" sz="1400" dirty="0">
            <a:solidFill>
              <a:schemeClr val="bg1"/>
            </a:solidFill>
          </a:endParaRPr>
        </a:p>
      </dgm:t>
    </dgm:pt>
    <dgm:pt modelId="{E848B090-DF86-4F90-B103-BE6CDFCB24B2}" type="parTrans" cxnId="{80C6E166-BD62-4F4D-8A65-8240086A5A3C}">
      <dgm:prSet/>
      <dgm:spPr/>
      <dgm:t>
        <a:bodyPr/>
        <a:lstStyle/>
        <a:p>
          <a:endParaRPr lang="ru-RU"/>
        </a:p>
      </dgm:t>
    </dgm:pt>
    <dgm:pt modelId="{6C711918-E11D-4F44-BB46-A2F576C446A9}" type="sibTrans" cxnId="{80C6E166-BD62-4F4D-8A65-8240086A5A3C}">
      <dgm:prSet/>
      <dgm:spPr/>
      <dgm:t>
        <a:bodyPr/>
        <a:lstStyle/>
        <a:p>
          <a:endParaRPr lang="ru-RU"/>
        </a:p>
      </dgm:t>
    </dgm:pt>
    <dgm:pt modelId="{DBA3B321-25B8-4FA2-BCCD-D1CC34DCED2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Участники проекта</a:t>
          </a:r>
          <a:r>
            <a:rPr lang="ru-RU" sz="1400" dirty="0" smtClean="0"/>
            <a:t>: </a:t>
          </a:r>
          <a:r>
            <a:rPr lang="ru-RU" sz="1400" dirty="0" smtClean="0">
              <a:solidFill>
                <a:schemeClr val="bg1"/>
              </a:solidFill>
            </a:rPr>
            <a:t>образовательные организации Ярославской области</a:t>
          </a:r>
          <a:endParaRPr lang="ru-RU" sz="1400" dirty="0">
            <a:solidFill>
              <a:schemeClr val="bg1"/>
            </a:solidFill>
          </a:endParaRPr>
        </a:p>
      </dgm:t>
    </dgm:pt>
    <dgm:pt modelId="{4562195D-F7F1-426A-8C65-E965497DBE5E}" type="parTrans" cxnId="{393231CC-2546-4864-A728-1D3FD2B82643}">
      <dgm:prSet/>
      <dgm:spPr/>
      <dgm:t>
        <a:bodyPr/>
        <a:lstStyle/>
        <a:p>
          <a:endParaRPr lang="ru-RU"/>
        </a:p>
      </dgm:t>
    </dgm:pt>
    <dgm:pt modelId="{516A5519-3590-42A0-A936-E5567FAE1A89}" type="sibTrans" cxnId="{393231CC-2546-4864-A728-1D3FD2B82643}">
      <dgm:prSet/>
      <dgm:spPr/>
      <dgm:t>
        <a:bodyPr/>
        <a:lstStyle/>
        <a:p>
          <a:endParaRPr lang="ru-RU"/>
        </a:p>
      </dgm:t>
    </dgm:pt>
    <dgm:pt modelId="{5FC03274-11F4-4A84-8497-6489E703C56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Срок реализации проекта</a:t>
          </a:r>
          <a:r>
            <a:rPr lang="ru-RU" sz="1400" dirty="0" smtClean="0">
              <a:solidFill>
                <a:schemeClr val="bg1"/>
              </a:solidFill>
            </a:rPr>
            <a:t>: 2018-2020 гг.</a:t>
          </a:r>
          <a:endParaRPr lang="ru-RU" sz="1400" dirty="0">
            <a:solidFill>
              <a:schemeClr val="bg1"/>
            </a:solidFill>
          </a:endParaRPr>
        </a:p>
      </dgm:t>
    </dgm:pt>
    <dgm:pt modelId="{D4FF557C-8616-4655-A3A6-FCEA03461C3D}" type="parTrans" cxnId="{8E074BAD-182D-441F-89FA-A76062E51FA7}">
      <dgm:prSet/>
      <dgm:spPr/>
      <dgm:t>
        <a:bodyPr/>
        <a:lstStyle/>
        <a:p>
          <a:endParaRPr lang="ru-RU"/>
        </a:p>
      </dgm:t>
    </dgm:pt>
    <dgm:pt modelId="{F2DBA8D7-8B43-4584-B4CC-4C4A4FABF236}" type="sibTrans" cxnId="{8E074BAD-182D-441F-89FA-A76062E51FA7}">
      <dgm:prSet/>
      <dgm:spPr/>
      <dgm:t>
        <a:bodyPr/>
        <a:lstStyle/>
        <a:p>
          <a:endParaRPr lang="ru-RU"/>
        </a:p>
      </dgm:t>
    </dgm:pt>
    <dgm:pt modelId="{1F527ED3-E4C7-4FD8-8358-DCF2ACDCCDD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Партнеры проекта</a:t>
          </a:r>
          <a:r>
            <a:rPr lang="ru-RU" sz="1400" dirty="0" smtClean="0"/>
            <a:t>:  Аппарат антитеррористической комиссии в ЯО; Департамент образования ЯО; УМВД по ЯО; Департамент по физической культуре, спорту и молодежной политики ЯО; Органы местного самоуправления в области образования; Общественные организации</a:t>
          </a:r>
          <a:endParaRPr lang="ru-RU" sz="1400" dirty="0">
            <a:solidFill>
              <a:schemeClr val="bg1"/>
            </a:solidFill>
          </a:endParaRPr>
        </a:p>
      </dgm:t>
    </dgm:pt>
    <dgm:pt modelId="{F111C32A-4390-4D67-9050-DAB5860B0BB6}" type="parTrans" cxnId="{17E50015-9A71-4A3B-8146-356C871150FC}">
      <dgm:prSet/>
      <dgm:spPr/>
      <dgm:t>
        <a:bodyPr/>
        <a:lstStyle/>
        <a:p>
          <a:endParaRPr lang="ru-RU"/>
        </a:p>
      </dgm:t>
    </dgm:pt>
    <dgm:pt modelId="{7D9224EE-85F3-4D7A-ADE1-8A1431933EB5}" type="sibTrans" cxnId="{17E50015-9A71-4A3B-8146-356C871150FC}">
      <dgm:prSet/>
      <dgm:spPr/>
      <dgm:t>
        <a:bodyPr/>
        <a:lstStyle/>
        <a:p>
          <a:endParaRPr lang="ru-RU"/>
        </a:p>
      </dgm:t>
    </dgm:pt>
    <dgm:pt modelId="{86086CC6-C54E-487F-8545-B79D922F0C77}" type="pres">
      <dgm:prSet presAssocID="{1BC77A34-AC7D-4521-A737-979FE53F1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D0F30-CA2A-49AB-A8B7-7E06AC41D454}" type="pres">
      <dgm:prSet presAssocID="{5FC03274-11F4-4A84-8497-6489E703C56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1A7F-696C-42E0-A3D2-7DD754C93A0C}" type="pres">
      <dgm:prSet presAssocID="{F2DBA8D7-8B43-4584-B4CC-4C4A4FABF236}" presName="spacer" presStyleCnt="0"/>
      <dgm:spPr/>
    </dgm:pt>
    <dgm:pt modelId="{B296BC95-F405-4B82-BBB2-A2D52004A813}" type="pres">
      <dgm:prSet presAssocID="{1130B000-F50A-4578-803E-E5C9434833E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D0C3-993C-421F-B5AE-B774C8A76D81}" type="pres">
      <dgm:prSet presAssocID="{6C711918-E11D-4F44-BB46-A2F576C446A9}" presName="spacer" presStyleCnt="0"/>
      <dgm:spPr/>
    </dgm:pt>
    <dgm:pt modelId="{A14C8C19-22D4-40FE-AE13-DC805AACEA06}" type="pres">
      <dgm:prSet presAssocID="{DBA3B321-25B8-4FA2-BCCD-D1CC34DCED2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A87E8-6F3C-4FE9-BCA5-2394CCA885CD}" type="pres">
      <dgm:prSet presAssocID="{516A5519-3590-42A0-A936-E5567FAE1A89}" presName="spacer" presStyleCnt="0"/>
      <dgm:spPr/>
    </dgm:pt>
    <dgm:pt modelId="{C4A01825-932C-4BF8-8E56-3E0529CCB629}" type="pres">
      <dgm:prSet presAssocID="{1F527ED3-E4C7-4FD8-8358-DCF2ACDCCDD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CF7E9-CBEB-49E5-90C9-473E4F2C3430}" type="pres">
      <dgm:prSet presAssocID="{7D9224EE-85F3-4D7A-ADE1-8A1431933EB5}" presName="spacer" presStyleCnt="0"/>
      <dgm:spPr/>
    </dgm:pt>
    <dgm:pt modelId="{5166347D-BFA6-48CB-BE8C-C085C7A19CC8}" type="pres">
      <dgm:prSet presAssocID="{5E2626BE-609A-4868-9DBE-12E6B26322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F45C-A5E0-4783-B84F-9C2497CFB06E}" type="pres">
      <dgm:prSet presAssocID="{EA2A4EA7-6D3E-49F4-A9FD-B8C84EEF7AD9}" presName="spacer" presStyleCnt="0"/>
      <dgm:spPr/>
    </dgm:pt>
    <dgm:pt modelId="{7F18C78D-C88F-4CBB-B17A-12F285314918}" type="pres">
      <dgm:prSet presAssocID="{801111E4-807E-4EC8-932B-16BDD523F5BE}" presName="parentText" presStyleLbl="node1" presStyleIdx="5" presStyleCnt="6" custLinFactNeighborY="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06A2F-290A-49AD-B2F4-269BC0905096}" type="pres">
      <dgm:prSet presAssocID="{801111E4-807E-4EC8-932B-16BDD523F5B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50015-9A71-4A3B-8146-356C871150FC}" srcId="{1BC77A34-AC7D-4521-A737-979FE53F1CAC}" destId="{1F527ED3-E4C7-4FD8-8358-DCF2ACDCCDD3}" srcOrd="3" destOrd="0" parTransId="{F111C32A-4390-4D67-9050-DAB5860B0BB6}" sibTransId="{7D9224EE-85F3-4D7A-ADE1-8A1431933EB5}"/>
    <dgm:cxn modelId="{8E074BAD-182D-441F-89FA-A76062E51FA7}" srcId="{1BC77A34-AC7D-4521-A737-979FE53F1CAC}" destId="{5FC03274-11F4-4A84-8497-6489E703C56C}" srcOrd="0" destOrd="0" parTransId="{D4FF557C-8616-4655-A3A6-FCEA03461C3D}" sibTransId="{F2DBA8D7-8B43-4584-B4CC-4C4A4FABF236}"/>
    <dgm:cxn modelId="{7C68D001-2AA5-460D-A07E-9A52F7622C06}" srcId="{1BC77A34-AC7D-4521-A737-979FE53F1CAC}" destId="{5E2626BE-609A-4868-9DBE-12E6B263224A}" srcOrd="4" destOrd="0" parTransId="{A56E17BC-8AA4-424F-88C5-2C74E3F1E101}" sibTransId="{EA2A4EA7-6D3E-49F4-A9FD-B8C84EEF7AD9}"/>
    <dgm:cxn modelId="{219D2C84-3319-4D19-8B70-773694983029}" type="presOf" srcId="{5E2626BE-609A-4868-9DBE-12E6B263224A}" destId="{5166347D-BFA6-48CB-BE8C-C085C7A19CC8}" srcOrd="0" destOrd="0" presId="urn:microsoft.com/office/officeart/2005/8/layout/vList2"/>
    <dgm:cxn modelId="{014FFE41-E8E1-4F05-85A3-5C1E84F7F3E7}" srcId="{801111E4-807E-4EC8-932B-16BDD523F5BE}" destId="{65580436-1931-4947-B22E-5F8F782701D3}" srcOrd="0" destOrd="0" parTransId="{B5B750F5-D61B-4EDE-A3A3-17E6BBE91DA6}" sibTransId="{19C1B651-1104-44FB-ABFA-08462DDEA504}"/>
    <dgm:cxn modelId="{1C7D855F-0B9F-461D-A767-05F2E1911FB7}" type="presOf" srcId="{1F527ED3-E4C7-4FD8-8358-DCF2ACDCCDD3}" destId="{C4A01825-932C-4BF8-8E56-3E0529CCB629}" srcOrd="0" destOrd="0" presId="urn:microsoft.com/office/officeart/2005/8/layout/vList2"/>
    <dgm:cxn modelId="{572A2352-E815-47CD-BBD2-AEACDD590F86}" srcId="{801111E4-807E-4EC8-932B-16BDD523F5BE}" destId="{4A1A8238-64E0-4880-A4CA-A504C42709D2}" srcOrd="1" destOrd="0" parTransId="{C135D317-6B68-434B-B1F1-79C149909710}" sibTransId="{E4081701-CD55-4E5F-AEC7-A91C3BAF0461}"/>
    <dgm:cxn modelId="{3BE83828-7E09-4055-B080-53CF3A57A138}" type="presOf" srcId="{1BC77A34-AC7D-4521-A737-979FE53F1CAC}" destId="{86086CC6-C54E-487F-8545-B79D922F0C77}" srcOrd="0" destOrd="0" presId="urn:microsoft.com/office/officeart/2005/8/layout/vList2"/>
    <dgm:cxn modelId="{83F88AF8-95C9-4B70-8A83-08FB5D1B56A7}" type="presOf" srcId="{1130B000-F50A-4578-803E-E5C9434833E3}" destId="{B296BC95-F405-4B82-BBB2-A2D52004A813}" srcOrd="0" destOrd="0" presId="urn:microsoft.com/office/officeart/2005/8/layout/vList2"/>
    <dgm:cxn modelId="{B3A182C4-8484-4E65-BD53-1659ABA7DA3F}" type="presOf" srcId="{5FC03274-11F4-4A84-8497-6489E703C56C}" destId="{3E7D0F30-CA2A-49AB-A8B7-7E06AC41D454}" srcOrd="0" destOrd="0" presId="urn:microsoft.com/office/officeart/2005/8/layout/vList2"/>
    <dgm:cxn modelId="{D3B4F725-39B3-4B3A-AF4B-719E29DFFA35}" type="presOf" srcId="{4A1A8238-64E0-4880-A4CA-A504C42709D2}" destId="{ACE06A2F-290A-49AD-B2F4-269BC0905096}" srcOrd="0" destOrd="1" presId="urn:microsoft.com/office/officeart/2005/8/layout/vList2"/>
    <dgm:cxn modelId="{ADE89743-208B-4FB6-8131-F6A6DC79D018}" srcId="{801111E4-807E-4EC8-932B-16BDD523F5BE}" destId="{2069C492-9F21-43E6-A1E9-AEBE7F990D97}" srcOrd="2" destOrd="0" parTransId="{DA76CE3E-DF9F-4D78-A446-8E28C2AAF4A5}" sibTransId="{B2E689D1-9EB7-4131-8C41-E5618E9B7957}"/>
    <dgm:cxn modelId="{80C6E166-BD62-4F4D-8A65-8240086A5A3C}" srcId="{1BC77A34-AC7D-4521-A737-979FE53F1CAC}" destId="{1130B000-F50A-4578-803E-E5C9434833E3}" srcOrd="1" destOrd="0" parTransId="{E848B090-DF86-4F90-B103-BE6CDFCB24B2}" sibTransId="{6C711918-E11D-4F44-BB46-A2F576C446A9}"/>
    <dgm:cxn modelId="{FD3AA3C6-AB46-42E6-A6A9-60179CF59C7A}" type="presOf" srcId="{65580436-1931-4947-B22E-5F8F782701D3}" destId="{ACE06A2F-290A-49AD-B2F4-269BC0905096}" srcOrd="0" destOrd="0" presId="urn:microsoft.com/office/officeart/2005/8/layout/vList2"/>
    <dgm:cxn modelId="{6DF24494-3348-4E0F-AB7C-C6936E9646DD}" type="presOf" srcId="{DBA3B321-25B8-4FA2-BCCD-D1CC34DCED2A}" destId="{A14C8C19-22D4-40FE-AE13-DC805AACEA06}" srcOrd="0" destOrd="0" presId="urn:microsoft.com/office/officeart/2005/8/layout/vList2"/>
    <dgm:cxn modelId="{DFED7033-DAD8-47C3-8DD2-56D7A718BF82}" srcId="{1BC77A34-AC7D-4521-A737-979FE53F1CAC}" destId="{801111E4-807E-4EC8-932B-16BDD523F5BE}" srcOrd="5" destOrd="0" parTransId="{1572BDF2-5529-4F46-8BC6-D20536EF737E}" sibTransId="{56185B98-0BE9-47B8-8C6B-914FC3F1B332}"/>
    <dgm:cxn modelId="{393231CC-2546-4864-A728-1D3FD2B82643}" srcId="{1BC77A34-AC7D-4521-A737-979FE53F1CAC}" destId="{DBA3B321-25B8-4FA2-BCCD-D1CC34DCED2A}" srcOrd="2" destOrd="0" parTransId="{4562195D-F7F1-426A-8C65-E965497DBE5E}" sibTransId="{516A5519-3590-42A0-A936-E5567FAE1A89}"/>
    <dgm:cxn modelId="{26458ABF-1FE8-4021-B187-242F06B03F2A}" type="presOf" srcId="{801111E4-807E-4EC8-932B-16BDD523F5BE}" destId="{7F18C78D-C88F-4CBB-B17A-12F285314918}" srcOrd="0" destOrd="0" presId="urn:microsoft.com/office/officeart/2005/8/layout/vList2"/>
    <dgm:cxn modelId="{88986193-30C3-4A96-AE8D-38FDA3B0B6DD}" type="presOf" srcId="{2069C492-9F21-43E6-A1E9-AEBE7F990D97}" destId="{ACE06A2F-290A-49AD-B2F4-269BC0905096}" srcOrd="0" destOrd="2" presId="urn:microsoft.com/office/officeart/2005/8/layout/vList2"/>
    <dgm:cxn modelId="{8A733886-9CD3-4D4B-8E18-CDE463C1188B}" type="presParOf" srcId="{86086CC6-C54E-487F-8545-B79D922F0C77}" destId="{3E7D0F30-CA2A-49AB-A8B7-7E06AC41D454}" srcOrd="0" destOrd="0" presId="urn:microsoft.com/office/officeart/2005/8/layout/vList2"/>
    <dgm:cxn modelId="{70B4DE0E-FEE0-4D85-B3BA-CF8AC270B5F8}" type="presParOf" srcId="{86086CC6-C54E-487F-8545-B79D922F0C77}" destId="{93F81A7F-696C-42E0-A3D2-7DD754C93A0C}" srcOrd="1" destOrd="0" presId="urn:microsoft.com/office/officeart/2005/8/layout/vList2"/>
    <dgm:cxn modelId="{7E0E94A6-A178-4E6B-B706-F2C21A7EBA11}" type="presParOf" srcId="{86086CC6-C54E-487F-8545-B79D922F0C77}" destId="{B296BC95-F405-4B82-BBB2-A2D52004A813}" srcOrd="2" destOrd="0" presId="urn:microsoft.com/office/officeart/2005/8/layout/vList2"/>
    <dgm:cxn modelId="{AF01C335-11AE-418E-B2EE-C564EA786350}" type="presParOf" srcId="{86086CC6-C54E-487F-8545-B79D922F0C77}" destId="{4E58D0C3-993C-421F-B5AE-B774C8A76D81}" srcOrd="3" destOrd="0" presId="urn:microsoft.com/office/officeart/2005/8/layout/vList2"/>
    <dgm:cxn modelId="{6740729B-9713-4820-B8F8-896CD2F5F501}" type="presParOf" srcId="{86086CC6-C54E-487F-8545-B79D922F0C77}" destId="{A14C8C19-22D4-40FE-AE13-DC805AACEA06}" srcOrd="4" destOrd="0" presId="urn:microsoft.com/office/officeart/2005/8/layout/vList2"/>
    <dgm:cxn modelId="{7352A5B8-127F-46CB-8576-74BE6C50C646}" type="presParOf" srcId="{86086CC6-C54E-487F-8545-B79D922F0C77}" destId="{3B4A87E8-6F3C-4FE9-BCA5-2394CCA885CD}" srcOrd="5" destOrd="0" presId="urn:microsoft.com/office/officeart/2005/8/layout/vList2"/>
    <dgm:cxn modelId="{3064DA4B-FA9A-4F98-8254-E1B8737E2236}" type="presParOf" srcId="{86086CC6-C54E-487F-8545-B79D922F0C77}" destId="{C4A01825-932C-4BF8-8E56-3E0529CCB629}" srcOrd="6" destOrd="0" presId="urn:microsoft.com/office/officeart/2005/8/layout/vList2"/>
    <dgm:cxn modelId="{3B68F767-1C2F-48DF-90D5-5598DC5478BD}" type="presParOf" srcId="{86086CC6-C54E-487F-8545-B79D922F0C77}" destId="{FFACF7E9-CBEB-49E5-90C9-473E4F2C3430}" srcOrd="7" destOrd="0" presId="urn:microsoft.com/office/officeart/2005/8/layout/vList2"/>
    <dgm:cxn modelId="{3793E617-99A8-4512-AE10-CF8B0967E72D}" type="presParOf" srcId="{86086CC6-C54E-487F-8545-B79D922F0C77}" destId="{5166347D-BFA6-48CB-BE8C-C085C7A19CC8}" srcOrd="8" destOrd="0" presId="urn:microsoft.com/office/officeart/2005/8/layout/vList2"/>
    <dgm:cxn modelId="{3C608AAB-3970-4A1B-9516-E1A14BB171F8}" type="presParOf" srcId="{86086CC6-C54E-487F-8545-B79D922F0C77}" destId="{33CDF45C-A5E0-4783-B84F-9C2497CFB06E}" srcOrd="9" destOrd="0" presId="urn:microsoft.com/office/officeart/2005/8/layout/vList2"/>
    <dgm:cxn modelId="{F5BD3DBE-9B06-4226-8632-C205F1AA2876}" type="presParOf" srcId="{86086CC6-C54E-487F-8545-B79D922F0C77}" destId="{7F18C78D-C88F-4CBB-B17A-12F285314918}" srcOrd="10" destOrd="0" presId="urn:microsoft.com/office/officeart/2005/8/layout/vList2"/>
    <dgm:cxn modelId="{C2D20988-8072-435F-BDE8-E3F756C896D2}" type="presParOf" srcId="{86086CC6-C54E-487F-8545-B79D922F0C77}" destId="{ACE06A2F-290A-49AD-B2F4-269BC09050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0F30-CA2A-49AB-A8B7-7E06AC41D454}">
      <dsp:nvSpPr>
        <dsp:cNvPr id="0" name=""/>
        <dsp:cNvSpPr/>
      </dsp:nvSpPr>
      <dsp:spPr>
        <a:xfrm>
          <a:off x="0" y="16277"/>
          <a:ext cx="11721737" cy="551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Срок реализации проекта</a:t>
          </a:r>
          <a:r>
            <a:rPr lang="ru-RU" sz="1400" kern="1200" dirty="0" smtClean="0">
              <a:solidFill>
                <a:schemeClr val="bg1"/>
              </a:solidFill>
            </a:rPr>
            <a:t>: 2018-2020 гг.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6915" y="43192"/>
        <a:ext cx="11667907" cy="497532"/>
      </dsp:txXfrm>
    </dsp:sp>
    <dsp:sp modelId="{B296BC95-F405-4B82-BBB2-A2D52004A813}">
      <dsp:nvSpPr>
        <dsp:cNvPr id="0" name=""/>
        <dsp:cNvSpPr/>
      </dsp:nvSpPr>
      <dsp:spPr>
        <a:xfrm>
          <a:off x="0" y="582039"/>
          <a:ext cx="11721737" cy="55136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Разработчик проекта</a:t>
          </a:r>
          <a:r>
            <a:rPr lang="ru-RU" sz="1400" kern="1200" dirty="0" smtClean="0"/>
            <a:t>: Государственное автономное учреждение дополнительного профессионального образования Ярославской области «Институт развития образования»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6915" y="608954"/>
        <a:ext cx="11667907" cy="497532"/>
      </dsp:txXfrm>
    </dsp:sp>
    <dsp:sp modelId="{A14C8C19-22D4-40FE-AE13-DC805AACEA06}">
      <dsp:nvSpPr>
        <dsp:cNvPr id="0" name=""/>
        <dsp:cNvSpPr/>
      </dsp:nvSpPr>
      <dsp:spPr>
        <a:xfrm>
          <a:off x="0" y="1147802"/>
          <a:ext cx="11721737" cy="551362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Участники проекта</a:t>
          </a:r>
          <a:r>
            <a:rPr lang="ru-RU" sz="1400" kern="1200" dirty="0" smtClean="0"/>
            <a:t>: </a:t>
          </a:r>
          <a:r>
            <a:rPr lang="ru-RU" sz="1400" kern="1200" dirty="0" smtClean="0">
              <a:solidFill>
                <a:schemeClr val="bg1"/>
              </a:solidFill>
            </a:rPr>
            <a:t>образовательные организации Ярославской области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6915" y="1174717"/>
        <a:ext cx="11667907" cy="497532"/>
      </dsp:txXfrm>
    </dsp:sp>
    <dsp:sp modelId="{C4A01825-932C-4BF8-8E56-3E0529CCB629}">
      <dsp:nvSpPr>
        <dsp:cNvPr id="0" name=""/>
        <dsp:cNvSpPr/>
      </dsp:nvSpPr>
      <dsp:spPr>
        <a:xfrm>
          <a:off x="0" y="1713565"/>
          <a:ext cx="11721737" cy="551362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Партнеры проекта</a:t>
          </a:r>
          <a:r>
            <a:rPr lang="ru-RU" sz="1400" kern="1200" dirty="0" smtClean="0"/>
            <a:t>:  Аппарат антитеррористической комиссии в ЯО; Департамент образования ЯО; УМВД по ЯО; Департамент по физической культуре, спорту и молодежной политики ЯО; Органы местного самоуправления в области образования; Общественные организации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6915" y="1740480"/>
        <a:ext cx="11667907" cy="497532"/>
      </dsp:txXfrm>
    </dsp:sp>
    <dsp:sp modelId="{5166347D-BFA6-48CB-BE8C-C085C7A19CC8}">
      <dsp:nvSpPr>
        <dsp:cNvPr id="0" name=""/>
        <dsp:cNvSpPr/>
      </dsp:nvSpPr>
      <dsp:spPr>
        <a:xfrm>
          <a:off x="0" y="2279327"/>
          <a:ext cx="11721737" cy="55136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Цель проекта</a:t>
          </a:r>
          <a:r>
            <a:rPr lang="ru-RU" sz="1400" kern="1200" dirty="0" smtClean="0"/>
            <a:t>: создание условий эффективного дополнительного профессионального образования педагогов Ярославской области по вопросам профилактики идеологии экстремизма и терроризма в образовательной сфере</a:t>
          </a:r>
          <a:endParaRPr lang="ru-RU" sz="1400" kern="1200" dirty="0"/>
        </a:p>
      </dsp:txBody>
      <dsp:txXfrm>
        <a:off x="26915" y="2306242"/>
        <a:ext cx="11667907" cy="497532"/>
      </dsp:txXfrm>
    </dsp:sp>
    <dsp:sp modelId="{7F18C78D-C88F-4CBB-B17A-12F285314918}">
      <dsp:nvSpPr>
        <dsp:cNvPr id="0" name=""/>
        <dsp:cNvSpPr/>
      </dsp:nvSpPr>
      <dsp:spPr>
        <a:xfrm>
          <a:off x="0" y="2851241"/>
          <a:ext cx="11721737" cy="5513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Направления реализации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915" y="2878156"/>
        <a:ext cx="11667907" cy="497532"/>
      </dsp:txXfrm>
    </dsp:sp>
    <dsp:sp modelId="{ACE06A2F-290A-49AD-B2F4-269BC0905096}">
      <dsp:nvSpPr>
        <dsp:cNvPr id="0" name=""/>
        <dsp:cNvSpPr/>
      </dsp:nvSpPr>
      <dsp:spPr>
        <a:xfrm>
          <a:off x="0" y="3396452"/>
          <a:ext cx="11721737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1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Организация межведомственного взаимодействия с партнерами проекта, в первую очередь, со специалистами аппарата антитеррористической комиссии в ЯО.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 Создание условий для совершенствования системы дополнительного профессионального образования педагогических кадров, обеспечивающих профилактическую деятельность в образовательных организациях на противодействие идеологии терроризма и экстремизма.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 Разработка и обеспечение участников проекта информационно-методическими материалами по профилактике распространения идеологии терроризма и экстремизма в образовательной сфере.</a:t>
          </a:r>
          <a:endParaRPr lang="ru-RU" sz="1400" b="1" kern="1200" dirty="0" smtClean="0">
            <a:solidFill>
              <a:schemeClr val="bg2">
                <a:lumMod val="25000"/>
              </a:schemeClr>
            </a:solidFill>
          </a:endParaRPr>
        </a:p>
      </dsp:txBody>
      <dsp:txXfrm>
        <a:off x="0" y="3396452"/>
        <a:ext cx="11721737" cy="95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13.03.2020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mailto:fkbzh@iro.ya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fileadmin/iro/k_fk_bzh/2018/MR-Terrorizm-ehkstremizm.pdf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62" y="258295"/>
            <a:ext cx="11696101" cy="1451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546" y="2144239"/>
            <a:ext cx="10702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Выявление в образовательных организациях Ярославской области лиц, подпавших под влияние идеологии терроризма и экстремизма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990" y="503809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педагогов, которые реализовывали мероприятия по профилактике распространения идеологии терроризма и экстремизма  составило 6962 человек за 2018-2019 учебный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4954" y="50683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представителей иных организаций, которые приняли участие в проведении 923 мероприятия адресной работы, составило 573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2018-2019 учебный год</a:t>
            </a:r>
          </a:p>
          <a:p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185647"/>
              </p:ext>
            </p:extLst>
          </p:nvPr>
        </p:nvGraphicFramePr>
        <p:xfrm>
          <a:off x="369441" y="1249367"/>
          <a:ext cx="6005513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96124"/>
              </p:ext>
            </p:extLst>
          </p:nvPr>
        </p:nvGraphicFramePr>
        <p:xfrm>
          <a:off x="6238875" y="1112918"/>
          <a:ext cx="5953125" cy="396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1280161" y="73804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092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55212"/>
              </p:ext>
            </p:extLst>
          </p:nvPr>
        </p:nvGraphicFramePr>
        <p:xfrm>
          <a:off x="224590" y="2548467"/>
          <a:ext cx="11678652" cy="3133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8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и реализация программы повышения квалификации «Организация профилактических мероприятий по противодействию терроризму и экстремизму в образовательном учреждении»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2018-2020 гг.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ГАУ ДПО ЯО «ИРО»</a:t>
                      </a:r>
                    </a:p>
                    <a:p>
                      <a:pPr algn="ctr"/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образования ЯО</a:t>
                      </a:r>
                    </a:p>
                    <a:p>
                      <a:pPr algn="ctr"/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 антитеррористической комиссии в ЯО</a:t>
                      </a:r>
                    </a:p>
                    <a:p>
                      <a:pPr algn="ctr"/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УМВД по ЯО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и реализация программы повышения квалификации «Актуальные вопросы развития региональной системы образования (вариативный модуль «Профилактика распространения идеологии терроризма и экстремизма в образовательной сфере»)»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149" y="1707957"/>
            <a:ext cx="11646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системы повышения квалификации педагогических кадров по вопросам профилактики идеологии экстремизма и терроризма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2211" y="950313"/>
            <a:ext cx="597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Совершенствования системы дополнительного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образования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92052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4588" y="2869308"/>
          <a:ext cx="11678652" cy="2290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4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учебных семинары по обучению педагогов визуальной психодиагностике подростков в учебном коллективе (школьный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профайлинг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2018-2020 гг.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ГАУ ДПО ЯО «ИРО»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Аппарат антитеррористической комиссии в ЯО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УМВД по ЯО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учебно-методических семинаров по вопросам обеспечения безопасности образовательной организации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149" y="1707957"/>
            <a:ext cx="11646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системы повышения квалификации педагогических кадров по вопросам профилактики идеологии экстремизма и терроризма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2211" y="950313"/>
            <a:ext cx="597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Совершенствования системы дополнительного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образования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4588" y="2869309"/>
          <a:ext cx="11678652" cy="1442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встреч участников  педагогических сообществ учителей ОБЖ, обществознания, физической культуры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ЯО «ИРО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149" y="1707957"/>
            <a:ext cx="11646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Координация деятельности педагогов по вопросам профилактики идеологии экстремизма и терроризма через региональные педагогические сообщества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2211" y="950313"/>
            <a:ext cx="597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Совершенствования системы дополнительного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образования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8546" y="2548467"/>
          <a:ext cx="11678652" cy="346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регионального конкурса на лучшую организацию профилактики идеологии экстремизма и терроризма в общеобразовательной организации Ярославской области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второе полугодие 2020 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ЯО «ИРО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 антитеррористической комиссии в ЯО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регионального конкурса на лучшую разработку учебного мероприятия по профилактике идеологии экстремизма и терроризма среди обучающихся Ярославской области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второе полугодие 2019 г.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ЯО «ИРО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 антитеррористической комиссии в ЯО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регионального конкурса на лучшую материально-техническую базу ОБЖ среди образовательных организаций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образования ЯО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 ДПО ЯО «ИРО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1149" y="1707957"/>
            <a:ext cx="11646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Выявление и поощрение педагогических работников, проявляющих  инициативу и творческую активность в профилактике идеологии экстремизма и терроризма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2211" y="950313"/>
            <a:ext cx="597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Совершенствования системы дополнительного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профессионального образования педагогических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249" t="21576" r="26392" b="19386"/>
          <a:stretch/>
        </p:blipFill>
        <p:spPr>
          <a:xfrm>
            <a:off x="2361063" y="122829"/>
            <a:ext cx="9635321" cy="6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59928" y="2462348"/>
            <a:ext cx="3934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КОНТАКТЫ: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150014,  г. Ярославль, </a:t>
            </a:r>
            <a:br>
              <a:rPr lang="ru-RU" dirty="0"/>
            </a:br>
            <a:r>
              <a:rPr lang="ru-RU" dirty="0"/>
              <a:t>ул. Богдановича, 16, </a:t>
            </a:r>
            <a:br>
              <a:rPr lang="ru-RU" dirty="0"/>
            </a:br>
            <a:r>
              <a:rPr lang="ru-RU" dirty="0" err="1"/>
              <a:t>каб</a:t>
            </a:r>
            <a:r>
              <a:rPr lang="ru-RU" dirty="0"/>
              <a:t>. 418, 420</a:t>
            </a:r>
            <a:br>
              <a:rPr lang="ru-RU" dirty="0"/>
            </a:br>
            <a:r>
              <a:rPr lang="ru-RU" dirty="0"/>
              <a:t>Тел. (4852) 23-09-67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>
                <a:hlinkClick r:id="rId4"/>
              </a:rPr>
              <a:t>fkbzh@iro.yar.ru</a:t>
            </a:r>
            <a:r>
              <a:rPr lang="ru-RU" dirty="0"/>
              <a:t> </a:t>
            </a:r>
          </a:p>
          <a:p>
            <a:r>
              <a:rPr lang="ru-RU" b="1" dirty="0"/>
              <a:t>Заведующий кафедрой</a:t>
            </a:r>
            <a:r>
              <a:rPr lang="ru-RU" dirty="0"/>
              <a:t> </a:t>
            </a:r>
          </a:p>
          <a:p>
            <a:r>
              <a:rPr lang="ru-RU" b="1" i="1" dirty="0"/>
              <a:t>Щербак </a:t>
            </a:r>
            <a:r>
              <a:rPr lang="ru-RU" b="1" i="1" dirty="0" smtClean="0"/>
              <a:t>Александр </a:t>
            </a:r>
            <a:r>
              <a:rPr lang="ru-RU" b="1" i="1" dirty="0"/>
              <a:t>Павлович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28" y="2528016"/>
            <a:ext cx="2797759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3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62" y="258295"/>
            <a:ext cx="11696101" cy="1451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5983" y="1863210"/>
            <a:ext cx="1070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Выявление в образовательных организациях Ярославской области лиц, подпавших под влияние идеологии терроризма и экстремизма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983" y="3452523"/>
            <a:ext cx="10702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Проект 2018-2020 гг.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«Профилактика распространения идеологии экстремизма и терроризма в образовательной сфере Ярославской области»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 rot="5400000">
            <a:off x="306863" y="3752489"/>
            <a:ext cx="1501860" cy="901931"/>
          </a:xfrm>
          <a:prstGeom prst="bentUpArrow">
            <a:avLst/>
          </a:prstGeom>
          <a:solidFill>
            <a:srgbClr val="B25A4C"/>
          </a:solidFill>
          <a:ln>
            <a:solidFill>
              <a:srgbClr val="B25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6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55032" y="1153093"/>
            <a:ext cx="4275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Паспорт проекта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210455" y="1574659"/>
          <a:ext cx="11721737" cy="436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4184" y="170602"/>
            <a:ext cx="9242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«Профилактика распространения идеологии экстремизма и терроризма в образовательной сфере Ярославской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10" name="Рисунок 9" descr="C:\Users\scherbak\Documents\ЯИРО\публикации ЯИРО\ОБЛОЖКИ\экстремизм и терроризм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704108"/>
            <a:ext cx="3142211" cy="394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76007" y="1684323"/>
            <a:ext cx="753964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в образовательных организациях обучающихся, попавших под воздействие идеологии терроризма и религиозного экстремизма, и организация адресной работы с указанной категорией лиц: методические рекомендации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сост.: О. В.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Иерусалимцева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 В. Морозова; под общ. редакцией А. П. Щербака. — Ярославль: ГАУ ДПО ЯО ИРО, 2018. — 24 с.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позволяют изучить нормативно-правовые основания для определения понятий терроризма и религиозного экстремизма, характерные признаки обучающихся, попавших под воздействие идеологии терроризма и религиозного экстремизма, а также методы организации адресной работы с такими обучающимися. Рекомендации адресованы администрации и педагогам образовательных организаций Ярославской области.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http://www.iro.yar.ru/fileadmin/iro/k_fk_bzh/2018/MR-Terrorizm-ehkstremizm.pdf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68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950" t="16932" r="35721" b="9569"/>
          <a:stretch/>
        </p:blipFill>
        <p:spPr>
          <a:xfrm>
            <a:off x="1539468" y="185944"/>
            <a:ext cx="4697559" cy="6622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4875" t="19320" r="35722" b="54279"/>
          <a:stretch/>
        </p:blipFill>
        <p:spPr>
          <a:xfrm>
            <a:off x="6400801" y="2015296"/>
            <a:ext cx="5377218" cy="27159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352502" y="1704109"/>
            <a:ext cx="864524" cy="8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88029" y="2779222"/>
            <a:ext cx="864524" cy="8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scherbak\Documents\ЯИРО\публикации ЯИРО\ОБЛОЖКИ\экстремизм и терроризм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3" y="1719334"/>
            <a:ext cx="962138" cy="1345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491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825" t="49103" r="35702" b="39513"/>
          <a:stretch/>
        </p:blipFill>
        <p:spPr>
          <a:xfrm>
            <a:off x="417095" y="1704108"/>
            <a:ext cx="5390147" cy="1171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4912" t="17914" r="35702" b="8479"/>
          <a:stretch/>
        </p:blipFill>
        <p:spPr>
          <a:xfrm>
            <a:off x="6736080" y="228600"/>
            <a:ext cx="4700336" cy="662256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414953" y="1007648"/>
            <a:ext cx="20033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14953" y="3138477"/>
            <a:ext cx="20033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14953" y="6330564"/>
            <a:ext cx="3217025" cy="3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C:\Users\scherbak\Documents\ЯИРО\публикации ЯИРО\ОБЛОЖКИ\экстремизм и терроризм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3225337"/>
            <a:ext cx="1945177" cy="271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321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950" t="16136" r="35796" b="10232"/>
          <a:stretch/>
        </p:blipFill>
        <p:spPr>
          <a:xfrm>
            <a:off x="1394503" y="111857"/>
            <a:ext cx="4760637" cy="674018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997969" y="3807725"/>
            <a:ext cx="2915225" cy="3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4898" t="23571" r="35848" b="6879"/>
          <a:stretch/>
        </p:blipFill>
        <p:spPr>
          <a:xfrm>
            <a:off x="6479678" y="111857"/>
            <a:ext cx="4769230" cy="637791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035916" y="1033296"/>
            <a:ext cx="3656753" cy="71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34875" t="26086" r="35797" b="61443"/>
          <a:stretch/>
        </p:blipFill>
        <p:spPr>
          <a:xfrm>
            <a:off x="6479678" y="5554272"/>
            <a:ext cx="4769230" cy="1140733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9177251" y="4979324"/>
            <a:ext cx="160435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835833" y="5115098"/>
            <a:ext cx="160435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C:\Users\scherbak\Documents\ЯИРО\публикации ЯИРО\ОБЛОЖКИ\экстремизм и терроризм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3" y="1719334"/>
            <a:ext cx="962138" cy="1345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271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950" t="34710" r="35796" b="29071"/>
          <a:stretch/>
        </p:blipFill>
        <p:spPr>
          <a:xfrm>
            <a:off x="640081" y="1398702"/>
            <a:ext cx="6413808" cy="446675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594059" y="1591349"/>
            <a:ext cx="4501941" cy="3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C:\Users\scherbak\Documents\ЯИРО\публикации ЯИРО\ОБЛОЖКИ\экстремизм и терроризм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92" y="1894333"/>
            <a:ext cx="1945177" cy="271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191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98"/>
            <a:ext cx="12192000" cy="1418028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501750"/>
              </p:ext>
            </p:extLst>
          </p:nvPr>
        </p:nvGraphicFramePr>
        <p:xfrm>
          <a:off x="640081" y="1180407"/>
          <a:ext cx="4838006" cy="294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5350" y="5355954"/>
            <a:ext cx="7959435" cy="66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«группа риска» - обучающиеся, которые имели опыт бродяжничества, пробовали наркотики, алкоголь, имеют друзей или членов семьи, употребляющих алкоголь или наркотики; лица с генетической предрасположенностью к психическим заболеваниям или находящиеся в неблагоприятных семейных или социальных условиях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41272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адресной работы с обучающимися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345 образовательных организаций ЯО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профилактике распространения идеологии терроризма и экстремизма за 2018-2019 учебный год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593325"/>
              </p:ext>
            </p:extLst>
          </p:nvPr>
        </p:nvGraphicFramePr>
        <p:xfrm>
          <a:off x="6736079" y="1180407"/>
          <a:ext cx="4868487" cy="294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1280161" y="73804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1404" y="412726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адресной работы с родителями (законными представителями) обучающихся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345 образовательных организаций ЯО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профилактике распространения идеологии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терроризма 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экстремизма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2018-2019 учебный год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76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697</Words>
  <Application>Microsoft Office PowerPoint</Application>
  <PresentationFormat>Широкоэкранный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Александр Павлович Щербак</cp:lastModifiedBy>
  <cp:revision>120</cp:revision>
  <dcterms:created xsi:type="dcterms:W3CDTF">2017-01-30T13:00:35Z</dcterms:created>
  <dcterms:modified xsi:type="dcterms:W3CDTF">2020-03-13T11:27:38Z</dcterms:modified>
</cp:coreProperties>
</file>