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62" r:id="rId2"/>
    <p:sldId id="296" r:id="rId3"/>
    <p:sldId id="297" r:id="rId4"/>
    <p:sldId id="282" r:id="rId5"/>
    <p:sldId id="298" r:id="rId6"/>
    <p:sldId id="299" r:id="rId7"/>
    <p:sldId id="284" r:id="rId8"/>
    <p:sldId id="307" r:id="rId9"/>
    <p:sldId id="302" r:id="rId10"/>
    <p:sldId id="303" r:id="rId11"/>
    <p:sldId id="306" r:id="rId12"/>
    <p:sldId id="305" r:id="rId13"/>
    <p:sldId id="301" r:id="rId14"/>
    <p:sldId id="310" r:id="rId15"/>
    <p:sldId id="311" r:id="rId16"/>
    <p:sldId id="312" r:id="rId17"/>
    <p:sldId id="309" r:id="rId18"/>
    <p:sldId id="313" r:id="rId19"/>
    <p:sldId id="294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2283F1-0BDE-49CC-AB29-065C86868CF0}">
          <p14:sldIdLst>
            <p14:sldId id="262"/>
            <p14:sldId id="296"/>
            <p14:sldId id="297"/>
            <p14:sldId id="282"/>
            <p14:sldId id="298"/>
            <p14:sldId id="299"/>
            <p14:sldId id="284"/>
            <p14:sldId id="307"/>
            <p14:sldId id="302"/>
            <p14:sldId id="303"/>
            <p14:sldId id="306"/>
            <p14:sldId id="305"/>
          </p14:sldIdLst>
        </p14:section>
        <p14:section name="Раздел без заголовка" id="{47BC219A-295C-457F-B382-39DCD25B3468}">
          <p14:sldIdLst>
            <p14:sldId id="301"/>
            <p14:sldId id="310"/>
            <p14:sldId id="311"/>
            <p14:sldId id="312"/>
            <p14:sldId id="309"/>
            <p14:sldId id="313"/>
            <p14:sldId id="294"/>
          </p14:sldIdLst>
        </p14:section>
        <p14:section name="Раздел без заголовка" id="{B079B413-BCC0-4AD4-80C0-51B5AE1BA69F}">
          <p14:sldIdLst/>
        </p14:section>
      </p14:sectionLst>
    </p:ex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85" d="100"/>
          <a:sy n="85" d="100"/>
        </p:scale>
        <p:origin x="-78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pPr rtl="0"/>
              <a:t>03.12.2019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7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54AFD0-002F-45DA-AC56-FBB26B710A6C}" type="datetime1">
              <a:rPr lang="ru-RU" noProof="0" smtClean="0"/>
              <a:pPr rtl="0"/>
              <a:t>03.12.2019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83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00846C-E0CD-48AC-BF46-58816D3205F0}" type="datetime1">
              <a:rPr lang="ru-RU" noProof="0" smtClean="0"/>
              <a:pPr rtl="0"/>
              <a:t>03.12.2019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218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392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pPr rtl="0"/>
              <a:t>03.12.2019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BA994C-0A68-4F64-BDAE-B675475366AA}" type="datetime1">
              <a:rPr lang="ru-RU" noProof="0" smtClean="0"/>
              <a:pPr rtl="0"/>
              <a:t>03.12.2019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732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12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pPr rtl="0"/>
              <a:t>03.12.2019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81811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7DE9B7-D70E-414D-98EC-FF5CEC2FC761}" type="datetime1">
              <a:rPr lang="ru-RU" noProof="0" smtClean="0"/>
              <a:pPr rtl="0"/>
              <a:t>03.12.2019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50200-3392-431B-A64D-FCB9FCA2AA58}" type="datetime1">
              <a:rPr lang="ru-RU" noProof="0" smtClean="0"/>
              <a:pPr rtl="0"/>
              <a:t>03.12.2019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694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2CF755-E898-4F1E-8647-A0EB71EBF828}" type="datetime1">
              <a:rPr lang="ru-RU" noProof="0" smtClean="0"/>
              <a:pPr rtl="0"/>
              <a:t>03.12.2019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724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12/3/2019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344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pPr rtl="0"/>
              <a:t>03.12.2019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8331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1" r:id="rId13"/>
    <p:sldLayoutId id="2147483656" r:id="rId14"/>
    <p:sldLayoutId id="21474836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23" y="1011863"/>
            <a:ext cx="6968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Опыт работы базовой площадки ИРО по дополнительному профессиональному образованию учителей физической культуры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930" y="5143845"/>
            <a:ext cx="7517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Беляев Андрей Николаевич,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учитель физической культуры, 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МОУ СШ №48 г. Ярославль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C:\Users\Наташа\Desktop\отчеты\logotipo-do-zeus-fitness-body-builder_32854-2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715" y="647866"/>
            <a:ext cx="4209264" cy="3782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72" y="155388"/>
            <a:ext cx="10772078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 мы сделали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872" y="1001375"/>
            <a:ext cx="11126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Выступление с докладом «Деятельность методического совета РМО в устранении профессиональных дефицитов учителей физической культуры» на малой конференции «Профессиональные сообщества педагогов: ресурс повышения качества образования»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межрегиональной </a:t>
            </a:r>
            <a:r>
              <a:rPr lang="ru-RU" sz="2400" dirty="0">
                <a:solidFill>
                  <a:srgbClr val="FF0000"/>
                </a:solidFill>
              </a:rPr>
              <a:t>научно-практическая конференция «Актуальные вопросы развития образования в Ярославской области: итоги 2018 года»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(ноябрь 2018 г.)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797" y="3181082"/>
            <a:ext cx="5130353" cy="33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72" y="155388"/>
            <a:ext cx="10772078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 мы сделали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872" y="1001375"/>
            <a:ext cx="68434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Выступление с </a:t>
            </a:r>
            <a:r>
              <a:rPr lang="ru-RU" sz="2400" dirty="0" smtClean="0">
                <a:solidFill>
                  <a:srgbClr val="FF0000"/>
                </a:solidFill>
              </a:rPr>
              <a:t>докладами: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- «</a:t>
            </a:r>
            <a:r>
              <a:rPr lang="ru-RU" sz="2400" dirty="0">
                <a:solidFill>
                  <a:srgbClr val="FF0000"/>
                </a:solidFill>
              </a:rPr>
              <a:t>Организация занятий физической культуры для обучающихся специальной медицинской группы: нормативные установки и опыт работы»,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- «Вопросы выстраивания системы организации школьных спортивных мероприятий на региональном уровне»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на </a:t>
            </a:r>
            <a:r>
              <a:rPr lang="ru-RU" sz="1600" dirty="0">
                <a:solidFill>
                  <a:srgbClr val="FF0000"/>
                </a:solidFill>
              </a:rPr>
              <a:t>«Чтениях Ушинского» 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ЯГПУ </a:t>
            </a:r>
            <a:r>
              <a:rPr lang="ru-RU" sz="1600" dirty="0">
                <a:solidFill>
                  <a:srgbClr val="FF0000"/>
                </a:solidFill>
              </a:rPr>
              <a:t>им. К.Д. Ушинского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(апрель 2019 г.)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768" y="755357"/>
            <a:ext cx="4165791" cy="5687007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459" y="5311833"/>
            <a:ext cx="4493859" cy="11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72" y="155388"/>
            <a:ext cx="10772078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 мы сделали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871" y="1001375"/>
            <a:ext cx="11778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Круглый стол «Организация занятий физической культуры для обучающихся специальной медицинской группы»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72" y="2026889"/>
            <a:ext cx="3643848" cy="4380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23360" y="2026889"/>
            <a:ext cx="8168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В ходе обсуждений по теме круглого стола было принято </a:t>
            </a:r>
            <a:r>
              <a:rPr lang="ru-RU" sz="1700" b="1" dirty="0"/>
              <a:t>решение</a:t>
            </a:r>
            <a:r>
              <a:rPr lang="ru-RU" sz="1700" dirty="0"/>
              <a:t>: </a:t>
            </a:r>
          </a:p>
          <a:p>
            <a:r>
              <a:rPr lang="ru-RU" sz="1700" dirty="0"/>
              <a:t>1) распространить актуальную документацию Министерства здравоохранения среди учителей физической культуры Ярославской области; </a:t>
            </a:r>
          </a:p>
          <a:p>
            <a:r>
              <a:rPr lang="ru-RU" sz="1700" dirty="0"/>
              <a:t>2) разработать проект приказа (на основе старой редакции 2008 г.) по организации занятий физической культурой для обучающихся специальной группы и предложить его для утверждения Департаменту образования Ярославской области, чтобы регламентировать: </a:t>
            </a:r>
          </a:p>
          <a:p>
            <a:r>
              <a:rPr lang="ru-RU" sz="1700" dirty="0"/>
              <a:t>- своевременность подачи медицинских справок до начала учебного года и оформления «листа здоровья»; </a:t>
            </a:r>
          </a:p>
          <a:p>
            <a:r>
              <a:rPr lang="ru-RU" sz="1700" dirty="0"/>
              <a:t>- ведение отдельного электронного журнала по физической культуре для обучающихся специальной медицинской группы; </a:t>
            </a:r>
          </a:p>
          <a:p>
            <a:r>
              <a:rPr lang="ru-RU" sz="1700" dirty="0"/>
              <a:t>- решить вопрос обязательности присутствия обучающихся специальной </a:t>
            </a:r>
            <a:r>
              <a:rPr lang="ru-RU" sz="1700" dirty="0" smtClean="0"/>
              <a:t>---медицинской </a:t>
            </a:r>
            <a:r>
              <a:rPr lang="ru-RU" sz="1700" dirty="0"/>
              <a:t>группы на уроках физической культуры для остальных учащихся; 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регламентировать </a:t>
            </a:r>
            <a:r>
              <a:rPr lang="ru-RU" sz="1700" dirty="0"/>
              <a:t>сроки освобождения от уроков физкультуры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3) Подготовлен </a:t>
            </a:r>
            <a:r>
              <a:rPr lang="ru-RU" sz="1700" dirty="0"/>
              <a:t>Проект Приказа и методические рекомендации по организации специальных медицинских групп в современных </a:t>
            </a:r>
            <a:r>
              <a:rPr lang="ru-RU" sz="1700" dirty="0" smtClean="0"/>
              <a:t>условиях</a:t>
            </a:r>
            <a:r>
              <a:rPr lang="ru-RU" sz="17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7409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72" y="155388"/>
            <a:ext cx="11585176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 мы сделали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72" y="643242"/>
            <a:ext cx="1452282" cy="1369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7438" y="772732"/>
            <a:ext cx="9929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 девиз: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 такой горы, которую мы не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преодолеем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971" y="2012928"/>
            <a:ext cx="11475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Организация внеурочной спортивно-оздоровительной деятельности с учетом возможностей образовательной организации» . Мы делились своим опытом по теме:</a:t>
            </a:r>
            <a:br>
              <a:rPr lang="ru-RU" dirty="0"/>
            </a:br>
            <a:r>
              <a:rPr lang="ru-RU" dirty="0"/>
              <a:t>«Организация работы школьного спортивного клуба. Формы работы с детьми и родителями»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64154" y="1082973"/>
            <a:ext cx="10132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Реализация деятельности школьного спортивного клуба "Олимп" как структурного подразделения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601" y="3312215"/>
            <a:ext cx="4224180" cy="3011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243" y="3312215"/>
            <a:ext cx="4249885" cy="28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72" y="155388"/>
            <a:ext cx="11585176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Что мы сделали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4862" y="692586"/>
            <a:ext cx="9762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200" dirty="0"/>
              <a:t>Программа:</a:t>
            </a:r>
            <a:br>
              <a:rPr lang="ru-RU" sz="1200" dirty="0"/>
            </a:br>
            <a:r>
              <a:rPr lang="ru-RU" sz="1200" dirty="0"/>
              <a:t>- Презентация: «Организация работы школьного клуба».</a:t>
            </a:r>
            <a:br>
              <a:rPr lang="ru-RU" sz="1200" dirty="0"/>
            </a:br>
            <a:r>
              <a:rPr lang="ru-RU" sz="1200" dirty="0"/>
              <a:t>- Проведение открытых мероприятий с </a:t>
            </a:r>
            <a:r>
              <a:rPr lang="ru-RU" sz="1200" dirty="0" smtClean="0"/>
              <a:t>учащимися2,  </a:t>
            </a:r>
            <a:r>
              <a:rPr lang="ru-RU" sz="1200" dirty="0"/>
              <a:t>10 – 11 классов</a:t>
            </a:r>
            <a:br>
              <a:rPr lang="ru-RU" sz="1200" dirty="0"/>
            </a:br>
            <a:r>
              <a:rPr lang="ru-RU" sz="1200" dirty="0"/>
              <a:t>- Подготовка судей к проведению чемпионата школьного спортивного клуба по баскетболу</a:t>
            </a:r>
            <a:br>
              <a:rPr lang="ru-RU" sz="1200" dirty="0"/>
            </a:br>
            <a:r>
              <a:rPr lang="ru-RU" sz="1200" dirty="0"/>
              <a:t>- Проведение «</a:t>
            </a:r>
            <a:r>
              <a:rPr lang="ru-RU" sz="1200" dirty="0" err="1"/>
              <a:t>флэшмоба</a:t>
            </a:r>
            <a:r>
              <a:rPr lang="ru-RU" sz="1200" dirty="0"/>
              <a:t>» с учащимися начальной школы</a:t>
            </a:r>
            <a:br>
              <a:rPr lang="ru-RU" sz="1200" dirty="0"/>
            </a:br>
            <a:r>
              <a:rPr lang="ru-RU" sz="1200" dirty="0"/>
              <a:t>Преподаватели:</a:t>
            </a:r>
            <a:br>
              <a:rPr lang="ru-RU" sz="1200" dirty="0"/>
            </a:br>
            <a:r>
              <a:rPr lang="ru-RU" sz="1200" dirty="0"/>
              <a:t>Беляев Андрей Николаевич, учитель физической культуры</a:t>
            </a:r>
            <a:br>
              <a:rPr lang="ru-RU" sz="1200" dirty="0"/>
            </a:br>
            <a:r>
              <a:rPr lang="ru-RU" sz="1200" dirty="0"/>
              <a:t>МОУ «Средняя школа № 48»,</a:t>
            </a:r>
            <a:br>
              <a:rPr lang="ru-RU" sz="1200" dirty="0"/>
            </a:br>
            <a:r>
              <a:rPr lang="ru-RU" sz="1200" dirty="0"/>
              <a:t>Беляев Александр Николаевич, учитель физической культуры</a:t>
            </a:r>
            <a:br>
              <a:rPr lang="ru-RU" sz="1200" dirty="0"/>
            </a:br>
            <a:r>
              <a:rPr lang="ru-RU" sz="1200" dirty="0"/>
              <a:t>МОУ «Средняя школа №48»,</a:t>
            </a:r>
            <a:br>
              <a:rPr lang="ru-RU" sz="1200" dirty="0"/>
            </a:br>
            <a:r>
              <a:rPr lang="ru-RU" sz="1200" dirty="0"/>
              <a:t>Результат: педагоги познакомились с опытом нашей школы и успешного функционирования школьного спортивного клуба «Олимп» , ознакомились с организацией внеурочной деятельности, </a:t>
            </a:r>
            <a:r>
              <a:rPr lang="ru-RU" sz="1200" dirty="0" err="1" smtClean="0"/>
              <a:t>профориентационной</a:t>
            </a:r>
            <a:r>
              <a:rPr lang="ru-RU" sz="1200" dirty="0" smtClean="0"/>
              <a:t> </a:t>
            </a:r>
            <a:r>
              <a:rPr lang="ru-RU" sz="1200" dirty="0"/>
              <a:t>работы в школе с </a:t>
            </a:r>
            <a:r>
              <a:rPr lang="ru-RU" sz="1200" dirty="0" smtClean="0"/>
              <a:t>обучающимися2, </a:t>
            </a:r>
            <a:r>
              <a:rPr lang="ru-RU" sz="1200" dirty="0"/>
              <a:t>10 – 11 </a:t>
            </a:r>
            <a:r>
              <a:rPr lang="ru-RU" sz="1200" dirty="0" smtClean="0"/>
              <a:t>классов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12" y="692586"/>
            <a:ext cx="1452282" cy="1369686"/>
          </a:xfrm>
          <a:prstGeom prst="rect">
            <a:avLst/>
          </a:prstGeom>
        </p:spPr>
      </p:pic>
      <p:sp>
        <p:nvSpPr>
          <p:cNvPr id="5" name="AutoShape 2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073" y="3425780"/>
            <a:ext cx="3381276" cy="26823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02" y="3425780"/>
            <a:ext cx="3632960" cy="27388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107" y="3425780"/>
            <a:ext cx="3807854" cy="27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72" y="155388"/>
            <a:ext cx="11585176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Что мы сделали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12" y="692586"/>
            <a:ext cx="1452282" cy="1369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223" y="810666"/>
            <a:ext cx="9504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Участвуем в  спортивных мероприятиях города,  региона, первенствах России.</a:t>
            </a:r>
            <a:endParaRPr lang="ru-RU" dirty="0"/>
          </a:p>
        </p:txBody>
      </p:sp>
      <p:sp>
        <p:nvSpPr>
          <p:cNvPr id="5" name="AutoShape 2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5449" y="3145808"/>
            <a:ext cx="3400023" cy="28779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532" y="3090930"/>
            <a:ext cx="3902298" cy="34000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553" y="3795905"/>
            <a:ext cx="3687649" cy="27465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202" y="1457541"/>
            <a:ext cx="3902297" cy="24003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666" y="1485728"/>
            <a:ext cx="3928993" cy="23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72" y="155388"/>
            <a:ext cx="11585176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Что мы сделали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12" y="692586"/>
            <a:ext cx="1452282" cy="1369686"/>
          </a:xfrm>
          <a:prstGeom prst="rect">
            <a:avLst/>
          </a:prstGeom>
        </p:spPr>
      </p:pic>
      <p:sp>
        <p:nvSpPr>
          <p:cNvPr id="5" name="AutoShape 2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mail.yandex.ru/message_part/%D1%81%D0%B5%D0%BC%D0%B8%D0%BD%D0%B0%D1%80+%D1%84%D0%B8%D0%B7-%D1%80%D0%B0+%D0%B4%D0%B5%D0%BA%D0%B0%D0%B1%D1%80%D1%8C+18.jpg?_uid=538887732&amp;name=%D1%81%D0%B5%D0%BC%D0%B8%D0%BD%D0%B0%D1%80+%D1%84%D0%B8%D0%B7-%D1%80%D0%B0+%D0%B4%D0%B5%D0%BA%D0%B0%D0%B1%D1%80%D1%8C+18.jpg&amp;hid=1.2&amp;ids=170855310863369985&amp;no_disposition=y&amp;exif_rotate=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678" y="1456784"/>
            <a:ext cx="4643950" cy="24254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26" y="3167245"/>
            <a:ext cx="4240414" cy="25306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627" y="1456784"/>
            <a:ext cx="3906592" cy="24254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440" y="3882189"/>
            <a:ext cx="4386373" cy="25284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28" y="3948845"/>
            <a:ext cx="3862159" cy="25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14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640">
            <a:off x="-52773" y="-342455"/>
            <a:ext cx="4827929" cy="3620947"/>
          </a:xfrm>
        </p:spPr>
      </p:pic>
      <p:pic>
        <p:nvPicPr>
          <p:cNvPr id="5" name="Рисунок 4" descr="IMG_11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5196">
            <a:off x="4630089" y="197237"/>
            <a:ext cx="4872834" cy="3654626"/>
          </a:xfrm>
          <a:prstGeom prst="rect">
            <a:avLst/>
          </a:prstGeom>
        </p:spPr>
      </p:pic>
      <p:pic>
        <p:nvPicPr>
          <p:cNvPr id="6" name="Рисунок 5" descr="IMG_11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6610">
            <a:off x="58003" y="2268187"/>
            <a:ext cx="4789581" cy="3592186"/>
          </a:xfrm>
          <a:prstGeom prst="rect">
            <a:avLst/>
          </a:prstGeom>
        </p:spPr>
      </p:pic>
      <p:pic>
        <p:nvPicPr>
          <p:cNvPr id="7" name="Рисунок 6" descr="IMG_12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1614">
            <a:off x="7356162" y="2747963"/>
            <a:ext cx="4478999" cy="335924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1820" y="155388"/>
            <a:ext cx="11050073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Реализуем программу «В </a:t>
            </a:r>
            <a:r>
              <a:rPr lang="ru-RU" sz="2800" dirty="0">
                <a:solidFill>
                  <a:schemeClr val="bg1"/>
                </a:solidFill>
              </a:rPr>
              <a:t>поход </a:t>
            </a:r>
            <a:r>
              <a:rPr lang="ru-RU" sz="2800" dirty="0" smtClean="0">
                <a:solidFill>
                  <a:schemeClr val="bg1"/>
                </a:solidFill>
              </a:rPr>
              <a:t>за здоровьем </a:t>
            </a:r>
            <a:r>
              <a:rPr lang="ru-RU" sz="2800" dirty="0">
                <a:solidFill>
                  <a:schemeClr val="bg1"/>
                </a:solidFill>
              </a:rPr>
              <a:t>» 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324" y="3873564"/>
            <a:ext cx="4829577" cy="27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1820" y="155388"/>
            <a:ext cx="11050073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Реализуем программу «В </a:t>
            </a:r>
            <a:r>
              <a:rPr lang="ru-RU" sz="2800" dirty="0">
                <a:solidFill>
                  <a:schemeClr val="bg1"/>
                </a:solidFill>
              </a:rPr>
              <a:t>поход </a:t>
            </a:r>
            <a:r>
              <a:rPr lang="ru-RU" sz="2800" dirty="0" smtClean="0">
                <a:solidFill>
                  <a:schemeClr val="bg1"/>
                </a:solidFill>
              </a:rPr>
              <a:t>за здоровьем </a:t>
            </a:r>
            <a:r>
              <a:rPr lang="ru-RU" sz="2800" dirty="0">
                <a:solidFill>
                  <a:schemeClr val="bg1"/>
                </a:solidFill>
              </a:rPr>
              <a:t>» 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851" y="778477"/>
            <a:ext cx="10947042" cy="50662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На протяжении 15  лет, каждый учебный год более 150 обучающихся  школы за летний период приобретают туристические навыки в походных условиях.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2249" y="929985"/>
            <a:ext cx="2700232" cy="3435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612" y="3489145"/>
            <a:ext cx="2418084" cy="3410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53143" y="1351654"/>
            <a:ext cx="3986010" cy="3971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050" y="1307207"/>
            <a:ext cx="3841734" cy="27301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021" y="4022405"/>
            <a:ext cx="3829318" cy="24180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86" y="4034761"/>
            <a:ext cx="4046482" cy="2427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06598" y="5211550"/>
            <a:ext cx="1117047" cy="12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72" y="155388"/>
            <a:ext cx="10772078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Что еще запланировано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77" y="1240973"/>
            <a:ext cx="111493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Проведение мастер-классов по ПФДО «Каратэ» и «Футболу» (апрель- май 2020 года)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Семинар «Организация занятий физической культуры для обучающихся специальной медицинской группы Б»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Обучающий семинар для молодых педагогов «Внедрение ПДФО в систему дополнительного образования» (январь 2020 года)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Анализ критериев оценивания предметных результатов по учебному предмету «Физическая культура», актуализация и корректировка контрольных упражнений по результатам анализа  ( течении 2019 -2020 учебного года).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Проведение итогового мониторинга по критериям оценивания ( </a:t>
            </a:r>
            <a:r>
              <a:rPr lang="ru-RU" sz="2000" dirty="0"/>
              <a:t>течении 2019 -2020 учебного года</a:t>
            </a:r>
            <a:r>
              <a:rPr lang="ru-RU" sz="2000" dirty="0" smtClean="0"/>
              <a:t>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Проектирование вариантов рабочих программ по предмету «Физическая культура» в соответствии с ФГОС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41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15" y="155280"/>
            <a:ext cx="11083978" cy="5689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Почему была создана базовая площадка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1" y="906597"/>
            <a:ext cx="3495326" cy="52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967" y="724271"/>
            <a:ext cx="7183426" cy="523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27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15" y="155280"/>
            <a:ext cx="11083978" cy="5689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Почему была создана базовая площадка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35" t="19028" r="16097" b="8604"/>
          <a:stretch/>
        </p:blipFill>
        <p:spPr>
          <a:xfrm>
            <a:off x="312886" y="724271"/>
            <a:ext cx="10247789" cy="586772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0079" y="5586154"/>
            <a:ext cx="4222865" cy="532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74" t="12023" r="26020" b="4925"/>
          <a:stretch/>
        </p:blipFill>
        <p:spPr>
          <a:xfrm>
            <a:off x="5190137" y="2807593"/>
            <a:ext cx="6864488" cy="37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16" y="136902"/>
            <a:ext cx="11702341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базовая площадка: направление, цели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51" t="10585" r="25570" b="27661"/>
          <a:stretch/>
        </p:blipFill>
        <p:spPr>
          <a:xfrm>
            <a:off x="3528811" y="644729"/>
            <a:ext cx="8384147" cy="5944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17" y="3129565"/>
            <a:ext cx="3112132" cy="31939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0617" y="1152556"/>
            <a:ext cx="2486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Дата утверждения Ученым советом: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протокол </a:t>
            </a:r>
            <a:r>
              <a:rPr lang="ru-RU" dirty="0"/>
              <a:t>заседания № 5 Ученого совета ГАУ ДПО ЯО </a:t>
            </a:r>
            <a:r>
              <a:rPr lang="ru-RU" dirty="0" smtClean="0"/>
              <a:t>ИРО</a:t>
            </a:r>
          </a:p>
          <a:p>
            <a:r>
              <a:rPr lang="ru-RU" dirty="0" smtClean="0"/>
              <a:t>от </a:t>
            </a:r>
            <a:r>
              <a:rPr lang="ru-RU" dirty="0"/>
              <a:t>08.06.2018 г. </a:t>
            </a:r>
          </a:p>
        </p:txBody>
      </p:sp>
    </p:spTree>
    <p:extLst>
      <p:ext uri="{BB962C8B-B14F-4D97-AF65-F5344CB8AC3E}">
        <p14:creationId xmlns:p14="http://schemas.microsoft.com/office/powerpoint/2010/main" val="40424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17" y="136902"/>
            <a:ext cx="10492628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базовая площадка: направление, цели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444" y="952000"/>
            <a:ext cx="7672039" cy="54101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 smtClean="0"/>
              <a:t>Направление </a:t>
            </a:r>
            <a:r>
              <a:rPr lang="ru-RU" sz="3200" dirty="0"/>
              <a:t>деятельности базовой </a:t>
            </a:r>
            <a:r>
              <a:rPr lang="ru-RU" sz="3200" dirty="0" smtClean="0"/>
              <a:t>площадки: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технология модернизации урочной и внеурочной </a:t>
            </a:r>
            <a:r>
              <a:rPr lang="ru-RU" sz="2800" b="1" dirty="0" smtClean="0">
                <a:solidFill>
                  <a:srgbClr val="C00000"/>
                </a:solidFill>
              </a:rPr>
              <a:t>деятельности по </a:t>
            </a:r>
            <a:r>
              <a:rPr lang="ru-RU" sz="2800" b="1" dirty="0">
                <a:solidFill>
                  <a:srgbClr val="C00000"/>
                </a:solidFill>
              </a:rPr>
              <a:t>предмету физическая культура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/>
              <a:t>Цели:</a:t>
            </a:r>
          </a:p>
          <a:p>
            <a:r>
              <a:rPr lang="ru-RU" sz="2800" u="sng" dirty="0" smtClean="0">
                <a:solidFill>
                  <a:srgbClr val="FF0000"/>
                </a:solidFill>
              </a:rPr>
              <a:t>развитие </a:t>
            </a:r>
            <a:r>
              <a:rPr lang="ru-RU" sz="2800" u="sng" dirty="0">
                <a:solidFill>
                  <a:srgbClr val="FF0000"/>
                </a:solidFill>
              </a:rPr>
              <a:t>кадрового потенциала системы начального общего, основного общего и среднего общего образования Ярославской области</a:t>
            </a:r>
            <a:r>
              <a:rPr lang="ru-RU" sz="2800" dirty="0">
                <a:solidFill>
                  <a:srgbClr val="FF0000"/>
                </a:solidFill>
              </a:rPr>
              <a:t>, совершенствование профессионального и методического мастерства учителей физической культуры образовательных организаций;</a:t>
            </a:r>
          </a:p>
          <a:p>
            <a:r>
              <a:rPr lang="ru-RU" sz="2800" u="sng" dirty="0">
                <a:solidFill>
                  <a:srgbClr val="FF0000"/>
                </a:solidFill>
              </a:rPr>
              <a:t>содействие развитию системы методического сопровождения учителей физической культуры </a:t>
            </a:r>
            <a:r>
              <a:rPr lang="ru-RU" sz="2800" dirty="0">
                <a:solidFill>
                  <a:srgbClr val="FF0000"/>
                </a:solidFill>
              </a:rPr>
              <a:t>образовательных организаций в муниципальных районах Ярославской области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814" y="1207072"/>
            <a:ext cx="2833352" cy="42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17" y="136902"/>
            <a:ext cx="10492628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базовая площадка: этапы работы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407" y="1043188"/>
            <a:ext cx="10492628" cy="55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4852" y="193183"/>
            <a:ext cx="112947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Реализация сетевой программы повышения квалификации </a:t>
            </a:r>
            <a:r>
              <a:rPr lang="ru-RU" sz="2400" dirty="0" smtClean="0">
                <a:solidFill>
                  <a:srgbClr val="FF0000"/>
                </a:solidFill>
              </a:rPr>
              <a:t>«Реализация </a:t>
            </a:r>
            <a:r>
              <a:rPr lang="ru-RU" sz="2400" dirty="0">
                <a:solidFill>
                  <a:srgbClr val="FF0000"/>
                </a:solidFill>
              </a:rPr>
              <a:t>Концепции модернизации преподавания учебного предмета «Физическая культура</a:t>
            </a:r>
            <a:r>
              <a:rPr lang="ru-RU" sz="2400" dirty="0" smtClean="0">
                <a:solidFill>
                  <a:srgbClr val="FF0000"/>
                </a:solidFill>
              </a:rPr>
              <a:t>»»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/>
              <a:t>Совместно с КПК ИРО и ГЦРО г. Ярославля  мы приняли активное участие в </a:t>
            </a:r>
            <a:endParaRPr lang="ru-RU" sz="2400" dirty="0"/>
          </a:p>
          <a:p>
            <a:r>
              <a:rPr lang="ru-RU" sz="2400" dirty="0" smtClean="0"/>
              <a:t>проведении</a:t>
            </a:r>
            <a:r>
              <a:rPr lang="ru-RU" sz="2400" dirty="0"/>
              <a:t> </a:t>
            </a:r>
            <a:r>
              <a:rPr lang="ru-RU" sz="2400" dirty="0" smtClean="0"/>
              <a:t>семинара «</a:t>
            </a:r>
            <a:r>
              <a:rPr lang="ru-RU" sz="2400" dirty="0"/>
              <a:t>Организация внеурочной спортивно-оздоровительной деятельности с учетом возможностей образовательной организации</a:t>
            </a:r>
            <a:r>
              <a:rPr lang="ru-RU" sz="2400" dirty="0" smtClean="0"/>
              <a:t>». 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622" y="3103807"/>
            <a:ext cx="5718219" cy="33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8546" y="285728"/>
            <a:ext cx="6715172" cy="857256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>
                <a:solidFill>
                  <a:srgbClr val="FF0000"/>
                </a:solidFill>
              </a:rPr>
              <a:t>Деятельность методического совета РМО в устранении профессиональных дефицитов учителей физической культуры</a:t>
            </a:r>
            <a:endParaRPr lang="ru-RU" dirty="0"/>
          </a:p>
        </p:txBody>
      </p:sp>
      <p:pic>
        <p:nvPicPr>
          <p:cNvPr id="6" name="Рисунок 5" descr="D:\ЯИРО\РМО УФК\эмблема РМО УФК.bmp"/>
          <p:cNvPicPr/>
          <p:nvPr/>
        </p:nvPicPr>
        <p:blipFill>
          <a:blip r:embed="rId2" cstate="email">
            <a:clrChange>
              <a:clrFrom>
                <a:srgbClr val="FA4246"/>
              </a:clrFrom>
              <a:clrTo>
                <a:srgbClr val="FA42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76" t="-5681" r="-21511" b="-9848"/>
          <a:stretch>
            <a:fillRect/>
          </a:stretch>
        </p:blipFill>
        <p:spPr bwMode="auto">
          <a:xfrm>
            <a:off x="1881158" y="285728"/>
            <a:ext cx="1643074" cy="1643074"/>
          </a:xfrm>
          <a:prstGeom prst="ellipse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09720" y="2214554"/>
          <a:ext cx="235745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профессиональный стандарт «ПЕДАГОГ»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Обобщенная трудовая функция: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педагогическая деятельность по проектированию и реализации образовательного процесса в образовательных организациях начального общего, основного общего, среднего общего образования.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Трудовая функция: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Общепедагогическая функция. Обучение 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Трудовое действие: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Организация, осуществление контроля и оценки учебных достижений, текущих и итоговых результатов освоения основной образовательной программы обучающимися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238612" y="2143116"/>
            <a:ext cx="2643206" cy="4429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Работа инициативной группы в течении 2017-2018 учебного года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81818" y="3503675"/>
            <a:ext cx="3649374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 позволили  выстроить единую систему оценки результатов по физической культуре, понятную для обучающихся с 1 по 11 классы.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Знание и понимание качественных и количественных критериев оценки  знаний о физической культуре, опыта двигательной деятельности и умения физического совершенствования повысило успеваемость по предмету (от 10 до 15%).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>
                <a:latin typeface="Arial" pitchFamily="34" charset="0"/>
                <a:cs typeface="Arial" pitchFamily="34" charset="0"/>
              </a:rPr>
              <a:t>Повысилось </a:t>
            </a:r>
            <a:r>
              <a:rPr lang="ru-RU" sz="13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 желающих принять участие в сдаче нормативов ВФСК «ГТО», т.к. система оценки результатов </a:t>
            </a:r>
            <a:r>
              <a:rPr lang="ru-RU" sz="135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привязана к этим нормативам.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06424" y="1952670"/>
            <a:ext cx="4429156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Методическое письмо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преподавании учебного предмета «Физическая культура»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общеобразовательных организациях Ярославской области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2018/2019 уч. г.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72" y="155388"/>
            <a:ext cx="10772078" cy="5078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 мы сделали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872" y="1001375"/>
            <a:ext cx="10772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Участие в разработке региональной системы оценки предметных результатов по учебному предмету "Физическая культура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972" y="2201704"/>
            <a:ext cx="10934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Система одобрена на региональном слете учителей ФК и включена в методическое письмо по преподаванию "Физической культуры" в 2018-2019 уч</a:t>
            </a:r>
            <a:r>
              <a:rPr lang="ru-RU" dirty="0" smtClean="0"/>
              <a:t>. г</a:t>
            </a:r>
            <a:r>
              <a:rPr lang="ru-RU" dirty="0"/>
              <a:t>. (сентябрь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66" y="2983366"/>
            <a:ext cx="11160880" cy="33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3838</TotalTime>
  <Words>825</Words>
  <Application>Microsoft Office PowerPoint</Application>
  <PresentationFormat>Произвольный</PresentationFormat>
  <Paragraphs>75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Дерево</vt:lpstr>
      <vt:lpstr>Презентация PowerPoint</vt:lpstr>
      <vt:lpstr>Почему была создана базовая площадка </vt:lpstr>
      <vt:lpstr>Почему была создана базовая площадка </vt:lpstr>
      <vt:lpstr>базовая площадка: направление, цели</vt:lpstr>
      <vt:lpstr>базовая площадка: направление, цели</vt:lpstr>
      <vt:lpstr>базовая площадка: этапы работы</vt:lpstr>
      <vt:lpstr>Презентация PowerPoint</vt:lpstr>
      <vt:lpstr>Деятельность методического совета РМО в устранении профессиональных дефицитов учителей физической культуры</vt:lpstr>
      <vt:lpstr>Что мы сделали</vt:lpstr>
      <vt:lpstr>Что мы сделали</vt:lpstr>
      <vt:lpstr>Что мы сделали</vt:lpstr>
      <vt:lpstr>Что мы сделали</vt:lpstr>
      <vt:lpstr>Что мы сделали</vt:lpstr>
      <vt:lpstr>Что мы сделали</vt:lpstr>
      <vt:lpstr>Что мы сделали</vt:lpstr>
      <vt:lpstr>Что мы сделали</vt:lpstr>
      <vt:lpstr>Реализуем программу «В поход за здоровьем » . </vt:lpstr>
      <vt:lpstr>Реализуем программу «В поход за здоровьем » . </vt:lpstr>
      <vt:lpstr>Что еще запланировано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КОМПЛЕКС «Олимп» школа №48</dc:title>
  <dc:creator>pc</dc:creator>
  <cp:lastModifiedBy>Наталья Николаевна Новикова</cp:lastModifiedBy>
  <cp:revision>106</cp:revision>
  <dcterms:created xsi:type="dcterms:W3CDTF">2018-10-14T12:43:37Z</dcterms:created>
  <dcterms:modified xsi:type="dcterms:W3CDTF">2019-12-03T09:32:10Z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