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69" r:id="rId6"/>
    <p:sldId id="279" r:id="rId7"/>
    <p:sldId id="280" r:id="rId8"/>
    <p:sldId id="271" r:id="rId9"/>
    <p:sldId id="270" r:id="rId10"/>
    <p:sldId id="272" r:id="rId11"/>
    <p:sldId id="281" r:id="rId12"/>
    <p:sldId id="282" r:id="rId13"/>
    <p:sldId id="283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CC99"/>
    <a:srgbClr val="993300"/>
    <a:srgbClr val="A50021"/>
    <a:srgbClr val="990033"/>
    <a:srgbClr val="005EA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396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avieva-ig\Desktop\&#1086;&#1073;&#1083;&#1072;&#1089;&#1090;&#1085;&#1086;&#1081;%20&#1089;&#1077;&#1084;&#1080;&#1085;&#1072;&#1088;%20&#1082;&#1083;&#1091;&#1073;\&#1054;&#1073;&#1083;&#1072;&#1089;&#1090;&#1085;&#1086;&#1081;_&#1089;&#1077;&#1084;&#1080;&#1085;&#1072;&#1088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00FF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3300"/>
              </a:solidFill>
            </c:spPr>
          </c:dPt>
          <c:dLbls>
            <c:dLbl>
              <c:idx val="0"/>
              <c:layout>
                <c:manualLayout>
                  <c:x val="2.081165452653486E-2"/>
                  <c:y val="-5.045045045045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61879986125564E-2"/>
                  <c:y val="-6.1261261261261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11654526534808E-2"/>
                  <c:y val="-5.045045045045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61879986125462E-2"/>
                  <c:y val="-4.324324324324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199098161637083E-2"/>
                  <c:y val="-5.4054054054054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261879986125564E-2"/>
                  <c:y val="-5.7657657657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Лист1!$C$6:$C$11</c:f>
              <c:strCache>
                <c:ptCount val="6"/>
                <c:pt idx="0">
                  <c:v>высокие спортивные результаты</c:v>
                </c:pt>
                <c:pt idx="1">
                  <c:v>физическое совершенствование</c:v>
                </c:pt>
                <c:pt idx="2">
                  <c:v>приятная компания</c:v>
                </c:pt>
                <c:pt idx="3">
                  <c:v>активный досуг</c:v>
                </c:pt>
                <c:pt idx="4">
                  <c:v>организаторские таланты</c:v>
                </c:pt>
                <c:pt idx="5">
                  <c:v>участие в самоуправлении</c:v>
                </c:pt>
              </c:strCache>
            </c:strRef>
          </c:cat>
          <c:val>
            <c:numRef>
              <c:f>Лист1!$E$6:$E$11</c:f>
              <c:numCache>
                <c:formatCode>0%</c:formatCode>
                <c:ptCount val="6"/>
                <c:pt idx="0">
                  <c:v>0.78125</c:v>
                </c:pt>
                <c:pt idx="1">
                  <c:v>0.53125</c:v>
                </c:pt>
                <c:pt idx="2">
                  <c:v>0.40625</c:v>
                </c:pt>
                <c:pt idx="3">
                  <c:v>0.46875</c:v>
                </c:pt>
                <c:pt idx="4">
                  <c:v>0.53125</c:v>
                </c:pt>
                <c:pt idx="5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01036544"/>
        <c:axId val="87298560"/>
        <c:axId val="0"/>
      </c:bar3DChart>
      <c:catAx>
        <c:axId val="101036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ru-RU"/>
          </a:p>
        </c:txPr>
        <c:crossAx val="87298560"/>
        <c:crosses val="autoZero"/>
        <c:auto val="1"/>
        <c:lblAlgn val="ctr"/>
        <c:lblOffset val="100"/>
        <c:noMultiLvlLbl val="0"/>
      </c:catAx>
      <c:valAx>
        <c:axId val="8729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103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EFFB3-7C10-4746-8023-C09304D4D58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3A74-A221-4E8B-81E2-BCF27D206F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6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4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8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2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6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61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3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57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9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6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C26FE-FC50-485A-B6EF-F9FE1C5BDB87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0A20-511C-496E-BEB9-EA0ABF1C8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5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8732" y="1612370"/>
            <a:ext cx="8694057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Организация работы школьного спортивного клуба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0942" y="4741978"/>
            <a:ext cx="5431973" cy="165576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50000"/>
              </a:lnSpc>
            </a:pPr>
            <a:r>
              <a:rPr lang="ru-RU" dirty="0" err="1" smtClean="0">
                <a:solidFill>
                  <a:srgbClr val="333333"/>
                </a:solidFill>
              </a:rPr>
              <a:t>Муравьёва</a:t>
            </a:r>
            <a:r>
              <a:rPr lang="ru-RU" dirty="0" smtClean="0">
                <a:solidFill>
                  <a:srgbClr val="333333"/>
                </a:solidFill>
              </a:rPr>
              <a:t> Ирина Геннадьевна, заместитель директора по учебно-воспитательной работе</a:t>
            </a:r>
            <a:endParaRPr lang="ru-RU" dirty="0">
              <a:solidFill>
                <a:srgbClr val="3333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14" y="282738"/>
            <a:ext cx="1450634" cy="171909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14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План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работы ШСК «Рекорд»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16000" y="1690688"/>
            <a:ext cx="5689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latin typeface="Century Gothic" panose="020B0502020202020204" pitchFamily="34" charset="0"/>
              </a:rPr>
              <a:t>Теоретический блок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заседания </a:t>
            </a:r>
            <a:r>
              <a:rPr lang="ru-RU" sz="2000" dirty="0">
                <a:latin typeface="Century Gothic" panose="020B0502020202020204" pitchFamily="34" charset="0"/>
              </a:rPr>
              <a:t>совета </a:t>
            </a:r>
            <a:r>
              <a:rPr lang="ru-RU" sz="2000" dirty="0" smtClean="0">
                <a:latin typeface="Century Gothic" panose="020B0502020202020204" pitchFamily="34" charset="0"/>
              </a:rPr>
              <a:t>клуба; 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обучение </a:t>
            </a:r>
            <a:r>
              <a:rPr lang="ru-RU" sz="2000" dirty="0">
                <a:latin typeface="Century Gothic" panose="020B0502020202020204" pitchFamily="34" charset="0"/>
              </a:rPr>
              <a:t>детей «Подготовка юных судей по видам спорта» (для обучающихся 8-11 классов</a:t>
            </a:r>
            <a:r>
              <a:rPr lang="ru-RU" sz="2000" dirty="0" smtClean="0">
                <a:latin typeface="Century Gothic" panose="020B0502020202020204" pitchFamily="34" charset="0"/>
              </a:rPr>
              <a:t>);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семинары для </a:t>
            </a:r>
            <a:r>
              <a:rPr lang="ru-RU" sz="2000" dirty="0" smtClean="0">
                <a:latin typeface="Century Gothic" panose="020B0502020202020204" pitchFamily="34" charset="0"/>
              </a:rPr>
              <a:t>педагогов; 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консультации родителей по вопросам физического воспитания детей в </a:t>
            </a:r>
            <a:r>
              <a:rPr lang="ru-RU" sz="2000" dirty="0" smtClean="0">
                <a:latin typeface="Century Gothic" panose="020B0502020202020204" pitchFamily="34" charset="0"/>
              </a:rPr>
              <a:t>семь</a:t>
            </a:r>
            <a:r>
              <a:rPr lang="ru-RU" sz="2400" dirty="0" smtClean="0"/>
              <a:t>е.</a:t>
            </a:r>
            <a:endParaRPr lang="ru-RU" sz="2400" dirty="0"/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49533" y="1690688"/>
            <a:ext cx="516285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latin typeface="Century Gothic" panose="020B0502020202020204" pitchFamily="34" charset="0"/>
              </a:rPr>
              <a:t>Практический блок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этапы Президентских спортивных игр и Президентских состязаний; 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олимпиада школьников по физической культуре;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школьные, муниципальные и региональные соревнования;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праздники.</a:t>
            </a:r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ШСК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«Рекорд»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2132" y="1825625"/>
            <a:ext cx="1037166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Организационное и методическое руководство – председатель Совета спортивного клуба (назначен приказом директора 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ОО.</a:t>
            </a: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Совет клуба 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(5 </a:t>
            </a: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– 9 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человек).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Журнал учета работы спортивного клуба.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Книга спортивных рекордов школы.</a:t>
            </a: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Флаг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ШСК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«Рекорд»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MURAVI~1\AppData\Local\Temp\Фла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41" y="2026180"/>
            <a:ext cx="4588888" cy="305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Эмблема 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ШСК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«Рекорд»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t="18711" r="10120" b="20919"/>
          <a:stretch/>
        </p:blipFill>
        <p:spPr bwMode="auto">
          <a:xfrm>
            <a:off x="3733801" y="2094328"/>
            <a:ext cx="3329342" cy="3417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5" name="Группа 4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66553465"/>
              </p:ext>
            </p:extLst>
          </p:nvPr>
        </p:nvGraphicFramePr>
        <p:xfrm>
          <a:off x="158663" y="1202498"/>
          <a:ext cx="11874674" cy="4083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17737" y="102078"/>
            <a:ext cx="9768214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РЕАЛИЗАЦИЯ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ВОЗМОЖНОСТЕЙ</a:t>
            </a:r>
            <a:b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</a:br>
            <a:r>
              <a:rPr lang="ru-RU" sz="2000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(опрос членов ШСК)</a:t>
            </a:r>
            <a:endParaRPr lang="ru-RU" sz="2000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5229" y="2103437"/>
            <a:ext cx="7837714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Основания для создания школьного спортивного клуба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Распоряжение Правительства РФ от 7 августа 2009 г. N 1101-р «Стратегия развития физической культуры и спорта в Российской Федерации на период до 2020 года»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Приказ Департамента образования ЯО № 284/01-03 от 27 апреля 2016 года об утверждении регионального проекта «Лига школьных спортивных клубов </a:t>
            </a:r>
            <a:r>
              <a:rPr lang="ru-RU" sz="2400" dirty="0" err="1">
                <a:solidFill>
                  <a:srgbClr val="333333"/>
                </a:solidFill>
                <a:latin typeface="Century Gothic" panose="020B0502020202020204" pitchFamily="34" charset="0"/>
              </a:rPr>
              <a:t>Ярославии</a:t>
            </a: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5EA4"/>
                </a:solidFill>
                <a:latin typeface="Century Gothic" panose="020B0502020202020204" pitchFamily="34" charset="0"/>
              </a:rPr>
              <a:t>Школьный спортивный клуб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8457" y="1424782"/>
            <a:ext cx="5279117" cy="823912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70C0"/>
                </a:solidFill>
                <a:latin typeface="Century Gothic" panose="020B0502020202020204" pitchFamily="34" charset="0"/>
              </a:rPr>
              <a:t>Как структурное подразделение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Законодательство РФ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Порядок </a:t>
            </a:r>
            <a:r>
              <a:rPr lang="ru-RU" sz="2000" dirty="0"/>
              <a:t>осуществления деятельности </a:t>
            </a:r>
            <a:r>
              <a:rPr lang="ru-RU" sz="2000" dirty="0" smtClean="0"/>
              <a:t>ШСК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Устав ОО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Положение </a:t>
            </a:r>
            <a:r>
              <a:rPr lang="ru-RU" sz="2000" dirty="0"/>
              <a:t>о </a:t>
            </a:r>
            <a:r>
              <a:rPr lang="ru-RU" sz="2000" dirty="0" smtClean="0"/>
              <a:t>ШСК (утверждается </a:t>
            </a:r>
            <a:r>
              <a:rPr lang="ru-RU" sz="2000" dirty="0"/>
              <a:t>в установленном </a:t>
            </a:r>
            <a:r>
              <a:rPr lang="ru-RU" sz="2000" dirty="0" smtClean="0"/>
              <a:t>Уставом  ОО порядке</a:t>
            </a:r>
            <a:r>
              <a:rPr lang="ru-RU" sz="2000" dirty="0"/>
              <a:t>)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424782"/>
            <a:ext cx="5183188" cy="823912"/>
          </a:xfrm>
        </p:spPr>
        <p:txBody>
          <a:bodyPr/>
          <a:lstStyle/>
          <a:p>
            <a:r>
              <a:rPr lang="ru-RU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Как общественная организация</a:t>
            </a:r>
            <a:endParaRPr lang="ru-RU" b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Законодательство РФ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ФЗ от </a:t>
            </a:r>
            <a:r>
              <a:rPr lang="ru-RU" sz="2000" dirty="0"/>
              <a:t>19 мая 1995 г. № 82-ФЗ «Об общественных </a:t>
            </a:r>
            <a:r>
              <a:rPr lang="ru-RU" sz="2000" dirty="0" smtClean="0"/>
              <a:t>объединениях»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Порядок осуществления деятельности ШСК</a:t>
            </a: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Деятельность школьных спортивных клубов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97001" y="1859492"/>
            <a:ext cx="5215466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1. организация </a:t>
            </a:r>
            <a:r>
              <a:rPr lang="ru-RU" sz="1600" dirty="0">
                <a:latin typeface="Century Gothic" panose="020B0502020202020204" pitchFamily="34" charset="0"/>
              </a:rPr>
              <a:t>и проведение спортивных, физкультурных и оздоровительных </a:t>
            </a:r>
            <a:r>
              <a:rPr lang="ru-RU" sz="1600" dirty="0" smtClean="0">
                <a:latin typeface="Century Gothic" panose="020B0502020202020204" pitchFamily="34" charset="0"/>
              </a:rPr>
              <a:t>мероприятий, </a:t>
            </a:r>
            <a:r>
              <a:rPr lang="ru-RU" sz="1600" dirty="0">
                <a:latin typeface="Century Gothic" panose="020B0502020202020204" pitchFamily="34" charset="0"/>
              </a:rPr>
              <a:t>в том числе этапов Всероссийских соревнований обучающихся по различным видам </a:t>
            </a:r>
            <a:r>
              <a:rPr lang="ru-RU" sz="1600" dirty="0" smtClean="0">
                <a:latin typeface="Century Gothic" panose="020B0502020202020204" pitchFamily="34" charset="0"/>
              </a:rPr>
              <a:t>спорта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2. воспитание </a:t>
            </a:r>
            <a:r>
              <a:rPr lang="ru-RU" sz="1600" dirty="0">
                <a:latin typeface="Century Gothic" panose="020B0502020202020204" pitchFamily="34" charset="0"/>
              </a:rPr>
              <a:t>физических и морально-волевых качеств, укрепление здоровья обучающихся, социальной активности обучающихся, посредством занятий физической культурой и спортом;</a:t>
            </a:r>
          </a:p>
          <a:p>
            <a:pPr marL="0" lv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3</a:t>
            </a:r>
            <a:r>
              <a:rPr lang="ru-RU" sz="1600" dirty="0" smtClean="0">
                <a:latin typeface="Century Gothic" panose="020B0502020202020204" pitchFamily="34" charset="0"/>
              </a:rPr>
              <a:t>. проведение </a:t>
            </a:r>
            <a:r>
              <a:rPr lang="ru-RU" sz="1600" dirty="0">
                <a:latin typeface="Century Gothic" panose="020B0502020202020204" pitchFamily="34" charset="0"/>
              </a:rPr>
              <a:t>работы по физической реабилитации обучающихся, имеющих отклонение в состоянии здоровья, </a:t>
            </a:r>
            <a:r>
              <a:rPr lang="ru-RU" sz="1600" dirty="0" smtClean="0">
                <a:latin typeface="Century Gothic" panose="020B0502020202020204" pitchFamily="34" charset="0"/>
              </a:rPr>
              <a:t> ОВЗ, привлечение </a:t>
            </a:r>
            <a:r>
              <a:rPr lang="ru-RU" sz="1600" dirty="0">
                <a:latin typeface="Century Gothic" panose="020B0502020202020204" pitchFamily="34" charset="0"/>
              </a:rPr>
              <a:t>их к участию и проведению массовых физкультурно-оздоровительных и спортивных мероприятий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47932" y="1825625"/>
            <a:ext cx="53025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4</a:t>
            </a:r>
            <a:r>
              <a:rPr lang="ru-RU" sz="1600" dirty="0">
                <a:latin typeface="Century Gothic" panose="020B0502020202020204" pitchFamily="34" charset="0"/>
              </a:rPr>
              <a:t>. формирование команд по различным видам спорта и обеспечение их участия в соревнованиях разного уровня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1600" dirty="0" smtClean="0">
                <a:latin typeface="Century Gothic" panose="020B0502020202020204" pitchFamily="34" charset="0"/>
              </a:rPr>
              <a:t>5. пропаганда </a:t>
            </a:r>
            <a:r>
              <a:rPr lang="ru-RU" sz="1600" dirty="0">
                <a:latin typeface="Century Gothic" panose="020B0502020202020204" pitchFamily="34" charset="0"/>
              </a:rPr>
              <a:t>основных идей физической культуры, спорта, здорового образа жизни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  <a:endParaRPr lang="ru-RU" sz="16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ru-RU" sz="1600" dirty="0">
                <a:latin typeface="Century Gothic" panose="020B0502020202020204" pitchFamily="34" charset="0"/>
              </a:rPr>
              <a:t>6. </a:t>
            </a:r>
            <a:r>
              <a:rPr lang="ru-RU" sz="1600" dirty="0" smtClean="0">
                <a:latin typeface="Century Gothic" panose="020B0502020202020204" pitchFamily="34" charset="0"/>
              </a:rPr>
              <a:t>поощрение </a:t>
            </a:r>
            <a:r>
              <a:rPr lang="ru-RU" sz="1600" dirty="0">
                <a:latin typeface="Century Gothic" panose="020B0502020202020204" pitchFamily="34" charset="0"/>
              </a:rPr>
              <a:t>обучающихся, добившихся высоких показателей в физкультурно-спортивной работе;</a:t>
            </a:r>
          </a:p>
          <a:p>
            <a:pPr marL="0" indent="0">
              <a:buNone/>
            </a:pPr>
            <a:r>
              <a:rPr lang="ru-RU" sz="1600" dirty="0">
                <a:latin typeface="Century Gothic" panose="020B0502020202020204" pitchFamily="34" charset="0"/>
              </a:rPr>
              <a:t>7. </a:t>
            </a:r>
            <a:r>
              <a:rPr lang="ru-RU" sz="1600" dirty="0" smtClean="0">
                <a:latin typeface="Century Gothic" panose="020B0502020202020204" pitchFamily="34" charset="0"/>
              </a:rPr>
              <a:t>информирование </a:t>
            </a:r>
            <a:r>
              <a:rPr lang="ru-RU" sz="1600" dirty="0">
                <a:latin typeface="Century Gothic" panose="020B0502020202020204" pitchFamily="34" charset="0"/>
              </a:rPr>
              <a:t>обучающихся о проводимых спортивных, физкультурных и оздоровительных мероприятиях в  ОО.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Основные формы работы школьного спортивного клуба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2800" y="21224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Занятия в секциях, группах, командах, комплектующихся </a:t>
            </a: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с учетом пола, возраста, уровня физической и спортивно-технической подготовки, а также состояния здоровья обучающихся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Допуск к занятиям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1267" y="1851554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Письменное заявление на имя руководителя спортивного клуба от имени родителя (законного представителя) или от своего имени (совершеннолетний школьник)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Медицинская справка</a:t>
            </a: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Расписание работы СК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18457" y="1424782"/>
            <a:ext cx="5279117" cy="82391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структурное </a:t>
            </a:r>
            <a:r>
              <a:rPr lang="ru-RU" b="0" dirty="0">
                <a:solidFill>
                  <a:srgbClr val="0070C0"/>
                </a:solidFill>
                <a:latin typeface="Century Gothic" panose="020B0502020202020204" pitchFamily="34" charset="0"/>
              </a:rPr>
              <a:t>подразделение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98714" y="2505075"/>
            <a:ext cx="5398861" cy="368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Century Gothic" panose="020B0502020202020204" pitchFamily="34" charset="0"/>
              </a:rPr>
              <a:t>Утверждает руководитель образовательной организации</a:t>
            </a:r>
            <a:endParaRPr lang="ru-R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0" y="1424782"/>
            <a:ext cx="5183188" cy="823912"/>
          </a:xfrm>
        </p:spPr>
        <p:txBody>
          <a:bodyPr/>
          <a:lstStyle/>
          <a:p>
            <a:r>
              <a:rPr lang="ru-RU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общественная </a:t>
            </a:r>
            <a:r>
              <a:rPr lang="ru-RU" b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организация</a:t>
            </a:r>
            <a:endParaRPr lang="ru-RU" b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Утверждает руководитель спортивного клуба</a:t>
            </a:r>
            <a:endParaRPr lang="ru-RU" sz="20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Положение о школьном спортивном клубе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07532" y="1936221"/>
            <a:ext cx="10397067" cy="368685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Цели, задачи;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Основные направления деятельности;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Организация работы (кто осуществляет руководство, как создается актив клуба, отчетность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); </a:t>
            </a: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Права и обязанности 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Совета </a:t>
            </a:r>
            <a:r>
              <a:rPr lang="ru-RU" sz="2400" dirty="0">
                <a:solidFill>
                  <a:srgbClr val="333333"/>
                </a:solidFill>
                <a:latin typeface="Century Gothic" panose="020B0502020202020204" pitchFamily="34" charset="0"/>
              </a:rPr>
              <a:t>клуба, </a:t>
            </a: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членов клуба;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Документация, формы работы. </a:t>
            </a: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Создание школьного спортивного </a:t>
            </a:r>
            <a:r>
              <a:rPr lang="ru-RU" dirty="0" smtClean="0">
                <a:solidFill>
                  <a:srgbClr val="005EA4"/>
                </a:solidFill>
                <a:latin typeface="Century Gothic" panose="020B0502020202020204" pitchFamily="34" charset="0"/>
              </a:rPr>
              <a:t>клуба «Рекорд»</a:t>
            </a:r>
            <a:endParaRPr lang="ru-RU" dirty="0">
              <a:solidFill>
                <a:srgbClr val="005EA4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219022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Праздник рождения клуба;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Объявления об открытии клуба в поселке;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333333"/>
                </a:solidFill>
                <a:latin typeface="Century Gothic" panose="020B0502020202020204" pitchFamily="34" charset="0"/>
              </a:rPr>
              <a:t>Заметка в районной газете.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 smtClean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400" dirty="0">
              <a:solidFill>
                <a:srgbClr val="33333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745067" cy="6858000"/>
            <a:chOff x="0" y="0"/>
            <a:chExt cx="745067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711200" cy="6858000"/>
            </a:xfrm>
            <a:prstGeom prst="rect">
              <a:avLst/>
            </a:prstGeom>
            <a:solidFill>
              <a:srgbClr val="33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711200" y="0"/>
              <a:ext cx="33867" cy="6858000"/>
            </a:xfrm>
            <a:prstGeom prst="line">
              <a:avLst/>
            </a:prstGeom>
            <a:ln w="41275">
              <a:solidFill>
                <a:srgbClr val="3366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040" y="147271"/>
            <a:ext cx="804507" cy="9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528</Words>
  <Application>Microsoft Office PowerPoint</Application>
  <PresentationFormat>Произвольный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работы школьного спортивного клуба</vt:lpstr>
      <vt:lpstr>Основания для создания школьного спортивного клуба</vt:lpstr>
      <vt:lpstr>Школьный спортивный клуб</vt:lpstr>
      <vt:lpstr>Деятельность школьных спортивных клубов</vt:lpstr>
      <vt:lpstr>Основные формы работы школьного спортивного клуба</vt:lpstr>
      <vt:lpstr>Допуск к занятиям</vt:lpstr>
      <vt:lpstr>Расписание работы СК</vt:lpstr>
      <vt:lpstr>Положение о школьном спортивном клубе</vt:lpstr>
      <vt:lpstr>Создание школьного спортивного клуба «Рекорд»</vt:lpstr>
      <vt:lpstr>План работы ШСК «Рекорд»</vt:lpstr>
      <vt:lpstr>ШСК «Рекорд»</vt:lpstr>
      <vt:lpstr>Флаг ШСК «Рекорд»</vt:lpstr>
      <vt:lpstr>Эмблема  ШСК «Рекорд»</vt:lpstr>
      <vt:lpstr>РЕАЛИЗАЦИЯ ВОЗМОЖНОСТЕЙ (опрос членов ШСК)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школьного спортивного клуба</dc:title>
  <dc:creator>User</dc:creator>
  <cp:lastModifiedBy>Муравьёва И.Г.</cp:lastModifiedBy>
  <cp:revision>39</cp:revision>
  <dcterms:created xsi:type="dcterms:W3CDTF">2019-03-29T20:35:05Z</dcterms:created>
  <dcterms:modified xsi:type="dcterms:W3CDTF">2019-04-05T11:03:08Z</dcterms:modified>
</cp:coreProperties>
</file>