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68" r:id="rId6"/>
    <p:sldId id="264" r:id="rId7"/>
    <p:sldId id="265" r:id="rId8"/>
    <p:sldId id="266" r:id="rId9"/>
    <p:sldId id="267" r:id="rId10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327" autoAdjust="0"/>
  </p:normalViewPr>
  <p:slideViewPr>
    <p:cSldViewPr>
      <p:cViewPr varScale="1">
        <p:scale>
          <a:sx n="75" d="100"/>
          <a:sy n="75" d="100"/>
        </p:scale>
        <p:origin x="263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F80825-C440-4365-A343-4A990E7F03A7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A9C0C5-BDEC-4B86-AAED-C73125F5DC1A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Органы управления образованием, </a:t>
          </a:r>
        </a:p>
        <a:p>
          <a:r>
            <a:rPr lang="ru-RU" b="1" dirty="0" smtClean="0">
              <a:solidFill>
                <a:schemeClr val="bg1"/>
              </a:solidFill>
            </a:rPr>
            <a:t>организации </a:t>
          </a:r>
          <a:r>
            <a:rPr lang="ru-RU" b="1" dirty="0" smtClean="0">
              <a:solidFill>
                <a:schemeClr val="bg1"/>
              </a:solidFill>
            </a:rPr>
            <a:t>дополнительного образования детей,</a:t>
          </a:r>
        </a:p>
        <a:p>
          <a:r>
            <a:rPr lang="ru-RU" b="1" dirty="0" smtClean="0">
              <a:solidFill>
                <a:schemeClr val="bg1"/>
              </a:solidFill>
            </a:rPr>
            <a:t> образовательные организации</a:t>
          </a:r>
          <a:endParaRPr lang="ru-RU" b="1" dirty="0">
            <a:solidFill>
              <a:schemeClr val="bg1"/>
            </a:solidFill>
          </a:endParaRPr>
        </a:p>
      </dgm:t>
    </dgm:pt>
    <dgm:pt modelId="{C022924F-D8FC-4470-819D-F8CFD6D2545D}" type="parTrans" cxnId="{AB83A4BA-E5E9-4D38-92E0-EFA5F4903994}">
      <dgm:prSet/>
      <dgm:spPr/>
      <dgm:t>
        <a:bodyPr/>
        <a:lstStyle/>
        <a:p>
          <a:endParaRPr lang="ru-RU"/>
        </a:p>
      </dgm:t>
    </dgm:pt>
    <dgm:pt modelId="{9D21BA2D-B807-46EB-86A5-1047C098CA9B}" type="sibTrans" cxnId="{AB83A4BA-E5E9-4D38-92E0-EFA5F4903994}">
      <dgm:prSet/>
      <dgm:spPr/>
      <dgm:t>
        <a:bodyPr/>
        <a:lstStyle/>
        <a:p>
          <a:endParaRPr lang="ru-RU"/>
        </a:p>
      </dgm:t>
    </dgm:pt>
    <dgm:pt modelId="{37932896-DD01-41AF-97E4-9C78EA1CEBCF}" type="pres">
      <dgm:prSet presAssocID="{08F80825-C440-4365-A343-4A990E7F03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AF724A-EF30-43AF-BE9D-9CBC951E7C66}" type="pres">
      <dgm:prSet presAssocID="{75A9C0C5-BDEC-4B86-AAED-C73125F5DC1A}" presName="node" presStyleLbl="node1" presStyleIdx="0" presStyleCnt="1" custScaleX="81137" custScaleY="87751" custRadScaleRad="108516" custRadScaleInc="-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34C54B-48D4-4278-B7A7-F30DDED2FE94}" type="presOf" srcId="{75A9C0C5-BDEC-4B86-AAED-C73125F5DC1A}" destId="{B3AF724A-EF30-43AF-BE9D-9CBC951E7C66}" srcOrd="0" destOrd="0" presId="urn:microsoft.com/office/officeart/2005/8/layout/cycle7"/>
    <dgm:cxn modelId="{AB83A4BA-E5E9-4D38-92E0-EFA5F4903994}" srcId="{08F80825-C440-4365-A343-4A990E7F03A7}" destId="{75A9C0C5-BDEC-4B86-AAED-C73125F5DC1A}" srcOrd="0" destOrd="0" parTransId="{C022924F-D8FC-4470-819D-F8CFD6D2545D}" sibTransId="{9D21BA2D-B807-46EB-86A5-1047C098CA9B}"/>
    <dgm:cxn modelId="{F8DB2DAB-3F67-4F38-833D-43F8D2EFF3D7}" type="presOf" srcId="{08F80825-C440-4365-A343-4A990E7F03A7}" destId="{37932896-DD01-41AF-97E4-9C78EA1CEBCF}" srcOrd="0" destOrd="0" presId="urn:microsoft.com/office/officeart/2005/8/layout/cycle7"/>
    <dgm:cxn modelId="{24DD0FDF-424A-479B-993C-C3C8DBDA5668}" type="presParOf" srcId="{37932896-DD01-41AF-97E4-9C78EA1CEBCF}" destId="{B3AF724A-EF30-43AF-BE9D-9CBC951E7C6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D018CE-8570-4F61-9B56-8815EB4B3C8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05D8D9-3DE0-411A-B378-DF7CB7842BD5}">
      <dgm:prSet phldrT="[Текст]" custT="1"/>
      <dgm:spPr/>
      <dgm:t>
        <a:bodyPr/>
        <a:lstStyle/>
        <a:p>
          <a:r>
            <a:rPr lang="ru-RU" sz="1600" dirty="0" smtClean="0"/>
            <a:t>Концепция </a:t>
          </a:r>
          <a:r>
            <a:rPr lang="ru-RU" sz="1600" dirty="0" smtClean="0">
              <a:solidFill>
                <a:schemeClr val="bg1"/>
              </a:solidFill>
            </a:rPr>
            <a:t>изучения и формирования социального заказа на ДОД, как условие увеличения охвата детей программами дополнительного образования </a:t>
          </a:r>
          <a:endParaRPr lang="ru-RU" sz="1600" dirty="0">
            <a:solidFill>
              <a:schemeClr val="bg1"/>
            </a:solidFill>
          </a:endParaRPr>
        </a:p>
      </dgm:t>
    </dgm:pt>
    <dgm:pt modelId="{A55DC5ED-1CC7-4423-9161-3497D145A6AB}" type="parTrans" cxnId="{717E989B-9F07-4E44-AF87-0AFA2F9DFD90}">
      <dgm:prSet/>
      <dgm:spPr/>
      <dgm:t>
        <a:bodyPr/>
        <a:lstStyle/>
        <a:p>
          <a:endParaRPr lang="ru-RU" sz="1600"/>
        </a:p>
      </dgm:t>
    </dgm:pt>
    <dgm:pt modelId="{5EDE42BB-9BEA-4E32-8908-5B01EAC9422D}" type="sibTrans" cxnId="{717E989B-9F07-4E44-AF87-0AFA2F9DFD90}">
      <dgm:prSet/>
      <dgm:spPr/>
      <dgm:t>
        <a:bodyPr/>
        <a:lstStyle/>
        <a:p>
          <a:endParaRPr lang="ru-RU" sz="1600"/>
        </a:p>
      </dgm:t>
    </dgm:pt>
    <dgm:pt modelId="{A2B59C3C-3098-40D0-B145-661802553427}" type="pres">
      <dgm:prSet presAssocID="{B7D018CE-8570-4F61-9B56-8815EB4B3C8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663519-9F66-47E8-841B-85CE805D0308}" type="pres">
      <dgm:prSet presAssocID="{4C05D8D9-3DE0-411A-B378-DF7CB7842BD5}" presName="parentLin" presStyleCnt="0"/>
      <dgm:spPr/>
    </dgm:pt>
    <dgm:pt modelId="{92B41C68-8535-4BA4-844E-AB93BDA0E9A4}" type="pres">
      <dgm:prSet presAssocID="{4C05D8D9-3DE0-411A-B378-DF7CB7842BD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41DC180-E9A2-41D6-A957-0DC6A7C82876}" type="pres">
      <dgm:prSet presAssocID="{4C05D8D9-3DE0-411A-B378-DF7CB7842BD5}" presName="parentText" presStyleLbl="node1" presStyleIdx="0" presStyleCnt="1" custScaleX="136237" custScaleY="127067" custLinFactNeighborX="2262" custLinFactNeighborY="48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C4A95-5CA7-4C87-A281-4F44F67D12A6}" type="pres">
      <dgm:prSet presAssocID="{4C05D8D9-3DE0-411A-B378-DF7CB7842BD5}" presName="negativeSpace" presStyleCnt="0"/>
      <dgm:spPr/>
    </dgm:pt>
    <dgm:pt modelId="{BC74D6CF-610C-424D-AA3D-BF913097336B}" type="pres">
      <dgm:prSet presAssocID="{4C05D8D9-3DE0-411A-B378-DF7CB7842BD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57C9CD77-A47A-4C51-BD02-EDAEA77F00A1}" type="presOf" srcId="{4C05D8D9-3DE0-411A-B378-DF7CB7842BD5}" destId="{92B41C68-8535-4BA4-844E-AB93BDA0E9A4}" srcOrd="0" destOrd="0" presId="urn:microsoft.com/office/officeart/2005/8/layout/list1"/>
    <dgm:cxn modelId="{717E989B-9F07-4E44-AF87-0AFA2F9DFD90}" srcId="{B7D018CE-8570-4F61-9B56-8815EB4B3C84}" destId="{4C05D8D9-3DE0-411A-B378-DF7CB7842BD5}" srcOrd="0" destOrd="0" parTransId="{A55DC5ED-1CC7-4423-9161-3497D145A6AB}" sibTransId="{5EDE42BB-9BEA-4E32-8908-5B01EAC9422D}"/>
    <dgm:cxn modelId="{2FDB1792-0CAC-443C-94BE-313ED462D574}" type="presOf" srcId="{4C05D8D9-3DE0-411A-B378-DF7CB7842BD5}" destId="{B41DC180-E9A2-41D6-A957-0DC6A7C82876}" srcOrd="1" destOrd="0" presId="urn:microsoft.com/office/officeart/2005/8/layout/list1"/>
    <dgm:cxn modelId="{1B640DEA-FA7F-4389-B0E6-F0C55AB5C31B}" type="presOf" srcId="{B7D018CE-8570-4F61-9B56-8815EB4B3C84}" destId="{A2B59C3C-3098-40D0-B145-661802553427}" srcOrd="0" destOrd="0" presId="urn:microsoft.com/office/officeart/2005/8/layout/list1"/>
    <dgm:cxn modelId="{54A6CAB6-0D5D-4463-AC45-C38522EAEA33}" type="presParOf" srcId="{A2B59C3C-3098-40D0-B145-661802553427}" destId="{37663519-9F66-47E8-841B-85CE805D0308}" srcOrd="0" destOrd="0" presId="urn:microsoft.com/office/officeart/2005/8/layout/list1"/>
    <dgm:cxn modelId="{C3CC7185-A6F9-4B04-B234-B09AC92DC3AC}" type="presParOf" srcId="{37663519-9F66-47E8-841B-85CE805D0308}" destId="{92B41C68-8535-4BA4-844E-AB93BDA0E9A4}" srcOrd="0" destOrd="0" presId="urn:microsoft.com/office/officeart/2005/8/layout/list1"/>
    <dgm:cxn modelId="{F97746C3-BB75-4616-8AAB-712C171E2742}" type="presParOf" srcId="{37663519-9F66-47E8-841B-85CE805D0308}" destId="{B41DC180-E9A2-41D6-A957-0DC6A7C82876}" srcOrd="1" destOrd="0" presId="urn:microsoft.com/office/officeart/2005/8/layout/list1"/>
    <dgm:cxn modelId="{A409DE95-159E-4206-AFAA-A458D167254B}" type="presParOf" srcId="{A2B59C3C-3098-40D0-B145-661802553427}" destId="{1B6C4A95-5CA7-4C87-A281-4F44F67D12A6}" srcOrd="1" destOrd="0" presId="urn:microsoft.com/office/officeart/2005/8/layout/list1"/>
    <dgm:cxn modelId="{A512C928-7112-45C1-80EB-C78DDDFB1CCF}" type="presParOf" srcId="{A2B59C3C-3098-40D0-B145-661802553427}" destId="{BC74D6CF-610C-424D-AA3D-BF913097336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D018CE-8570-4F61-9B56-8815EB4B3C8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BE8949-977E-4BE2-926D-DCD3A61BF916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Описание комплекса мер по увеличению охвата детей программами ДОД средствами изучения и формирования социального заказа</a:t>
          </a:r>
          <a:endParaRPr lang="ru-RU" sz="1600" b="0" dirty="0">
            <a:solidFill>
              <a:schemeClr val="bg1"/>
            </a:solidFill>
          </a:endParaRPr>
        </a:p>
      </dgm:t>
    </dgm:pt>
    <dgm:pt modelId="{BF2D7348-27DA-4199-9D18-8AC527C80032}" type="parTrans" cxnId="{38C44B7E-FFA5-4A07-9484-DD6B751791B4}">
      <dgm:prSet/>
      <dgm:spPr/>
      <dgm:t>
        <a:bodyPr/>
        <a:lstStyle/>
        <a:p>
          <a:endParaRPr lang="ru-RU" sz="1600"/>
        </a:p>
      </dgm:t>
    </dgm:pt>
    <dgm:pt modelId="{55543F17-89D3-46F8-AA76-DDB7DA2752FE}" type="sibTrans" cxnId="{38C44B7E-FFA5-4A07-9484-DD6B751791B4}">
      <dgm:prSet/>
      <dgm:spPr/>
      <dgm:t>
        <a:bodyPr/>
        <a:lstStyle/>
        <a:p>
          <a:endParaRPr lang="ru-RU" sz="1600"/>
        </a:p>
      </dgm:t>
    </dgm:pt>
    <dgm:pt modelId="{C0F554FB-4B77-4784-BDB6-C41F4B0F920D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Описание  технологий формирования социального заказа на ДОД, направленных на увеличение охвата детей программами ДО (не менее 5 технологий)</a:t>
          </a:r>
          <a:endParaRPr lang="ru-RU" sz="1600" dirty="0">
            <a:solidFill>
              <a:schemeClr val="bg1"/>
            </a:solidFill>
          </a:endParaRPr>
        </a:p>
      </dgm:t>
    </dgm:pt>
    <dgm:pt modelId="{B0977959-A81B-496D-894A-C694F5BE9F78}" type="parTrans" cxnId="{C9C3EC4D-A010-4BAC-818C-B88BB3A0245C}">
      <dgm:prSet/>
      <dgm:spPr/>
      <dgm:t>
        <a:bodyPr/>
        <a:lstStyle/>
        <a:p>
          <a:endParaRPr lang="ru-RU" sz="1600"/>
        </a:p>
      </dgm:t>
    </dgm:pt>
    <dgm:pt modelId="{935C9E6C-B874-44C5-A8F5-39D2680EC805}" type="sibTrans" cxnId="{C9C3EC4D-A010-4BAC-818C-B88BB3A0245C}">
      <dgm:prSet/>
      <dgm:spPr/>
      <dgm:t>
        <a:bodyPr/>
        <a:lstStyle/>
        <a:p>
          <a:endParaRPr lang="ru-RU" sz="1600"/>
        </a:p>
      </dgm:t>
    </dgm:pt>
    <dgm:pt modelId="{59546209-505A-4F57-A6CB-652B255A7BB7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bg1"/>
              </a:solidFill>
            </a:rPr>
            <a:t>Программа повышения квалификации для </a:t>
          </a:r>
          <a:r>
            <a:rPr lang="ru-RU" sz="1600" dirty="0" smtClean="0"/>
            <a:t>специалистов органов </a:t>
          </a:r>
          <a:r>
            <a:rPr lang="ru-RU" sz="1600" dirty="0" smtClean="0"/>
            <a:t>управления образованием, педагогических и руководящих работников учреждений образования, реализующих программы </a:t>
          </a:r>
          <a:r>
            <a:rPr lang="ru-RU" sz="1600" dirty="0" smtClean="0">
              <a:solidFill>
                <a:schemeClr val="bg1"/>
              </a:solidFill>
            </a:rPr>
            <a:t>ДОД </a:t>
          </a:r>
          <a:r>
            <a:rPr lang="ru-RU" sz="1600" dirty="0" smtClean="0"/>
            <a:t>по проблеме  изучения и формирования социального заказа</a:t>
          </a:r>
          <a:endParaRPr lang="ru-RU" sz="1600" dirty="0">
            <a:solidFill>
              <a:schemeClr val="bg1"/>
            </a:solidFill>
          </a:endParaRPr>
        </a:p>
      </dgm:t>
    </dgm:pt>
    <dgm:pt modelId="{7DF486BD-82FC-444E-9312-998B26162AE9}" type="parTrans" cxnId="{5DB1B2A4-CB5D-4266-AE19-32A0892DE158}">
      <dgm:prSet/>
      <dgm:spPr/>
      <dgm:t>
        <a:bodyPr/>
        <a:lstStyle/>
        <a:p>
          <a:endParaRPr lang="ru-RU" sz="1600"/>
        </a:p>
      </dgm:t>
    </dgm:pt>
    <dgm:pt modelId="{EDF9633A-0443-46C0-9802-CB608E3A4CED}" type="sibTrans" cxnId="{5DB1B2A4-CB5D-4266-AE19-32A0892DE158}">
      <dgm:prSet/>
      <dgm:spPr/>
      <dgm:t>
        <a:bodyPr/>
        <a:lstStyle/>
        <a:p>
          <a:endParaRPr lang="ru-RU" sz="1600"/>
        </a:p>
      </dgm:t>
    </dgm:pt>
    <dgm:pt modelId="{4C05D8D9-3DE0-411A-B378-DF7CB7842BD5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Методика расчета охвата детей программами ДОД</a:t>
          </a:r>
          <a:endParaRPr lang="ru-RU" sz="1600" dirty="0">
            <a:solidFill>
              <a:schemeClr val="bg1"/>
            </a:solidFill>
          </a:endParaRPr>
        </a:p>
      </dgm:t>
    </dgm:pt>
    <dgm:pt modelId="{5EDE42BB-9BEA-4E32-8908-5B01EAC9422D}" type="sibTrans" cxnId="{717E989B-9F07-4E44-AF87-0AFA2F9DFD90}">
      <dgm:prSet/>
      <dgm:spPr/>
      <dgm:t>
        <a:bodyPr/>
        <a:lstStyle/>
        <a:p>
          <a:endParaRPr lang="ru-RU" sz="1600"/>
        </a:p>
      </dgm:t>
    </dgm:pt>
    <dgm:pt modelId="{A55DC5ED-1CC7-4423-9161-3497D145A6AB}" type="parTrans" cxnId="{717E989B-9F07-4E44-AF87-0AFA2F9DFD90}">
      <dgm:prSet/>
      <dgm:spPr/>
      <dgm:t>
        <a:bodyPr/>
        <a:lstStyle/>
        <a:p>
          <a:endParaRPr lang="ru-RU" sz="1600"/>
        </a:p>
      </dgm:t>
    </dgm:pt>
    <dgm:pt modelId="{A2B59C3C-3098-40D0-B145-661802553427}" type="pres">
      <dgm:prSet presAssocID="{B7D018CE-8570-4F61-9B56-8815EB4B3C8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663519-9F66-47E8-841B-85CE805D0308}" type="pres">
      <dgm:prSet presAssocID="{4C05D8D9-3DE0-411A-B378-DF7CB7842BD5}" presName="parentLin" presStyleCnt="0"/>
      <dgm:spPr/>
    </dgm:pt>
    <dgm:pt modelId="{92B41C68-8535-4BA4-844E-AB93BDA0E9A4}" type="pres">
      <dgm:prSet presAssocID="{4C05D8D9-3DE0-411A-B378-DF7CB7842BD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41DC180-E9A2-41D6-A957-0DC6A7C82876}" type="pres">
      <dgm:prSet presAssocID="{4C05D8D9-3DE0-411A-B378-DF7CB7842BD5}" presName="parentText" presStyleLbl="node1" presStyleIdx="0" presStyleCnt="4" custScaleX="136237" custScaleY="127067" custLinFactNeighborX="12589" custLinFactNeighborY="67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C4A95-5CA7-4C87-A281-4F44F67D12A6}" type="pres">
      <dgm:prSet presAssocID="{4C05D8D9-3DE0-411A-B378-DF7CB7842BD5}" presName="negativeSpace" presStyleCnt="0"/>
      <dgm:spPr/>
    </dgm:pt>
    <dgm:pt modelId="{BC74D6CF-610C-424D-AA3D-BF913097336B}" type="pres">
      <dgm:prSet presAssocID="{4C05D8D9-3DE0-411A-B378-DF7CB7842BD5}" presName="childText" presStyleLbl="conFgAcc1" presStyleIdx="0" presStyleCnt="4">
        <dgm:presLayoutVars>
          <dgm:bulletEnabled val="1"/>
        </dgm:presLayoutVars>
      </dgm:prSet>
      <dgm:spPr/>
    </dgm:pt>
    <dgm:pt modelId="{DE4EA2B8-FC77-4398-8767-8E4B8A643452}" type="pres">
      <dgm:prSet presAssocID="{5EDE42BB-9BEA-4E32-8908-5B01EAC9422D}" presName="spaceBetweenRectangles" presStyleCnt="0"/>
      <dgm:spPr/>
    </dgm:pt>
    <dgm:pt modelId="{17C22C11-79C0-4703-9BE4-EAD8D64DCD38}" type="pres">
      <dgm:prSet presAssocID="{BBBE8949-977E-4BE2-926D-DCD3A61BF916}" presName="parentLin" presStyleCnt="0"/>
      <dgm:spPr/>
    </dgm:pt>
    <dgm:pt modelId="{CFF10EC3-3C34-4DB1-B540-5E6BA814A941}" type="pres">
      <dgm:prSet presAssocID="{BBBE8949-977E-4BE2-926D-DCD3A61BF91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63B760D-93E9-4613-A789-8AE2FB2A1ECB}" type="pres">
      <dgm:prSet presAssocID="{BBBE8949-977E-4BE2-926D-DCD3A61BF916}" presName="parentText" presStyleLbl="node1" presStyleIdx="1" presStyleCnt="4" custScaleX="140680" custScaleY="99574" custLinFactNeighborX="30152" custLinFactNeighborY="62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478511-2111-4F80-8DD9-B0A10348ADB2}" type="pres">
      <dgm:prSet presAssocID="{BBBE8949-977E-4BE2-926D-DCD3A61BF916}" presName="negativeSpace" presStyleCnt="0"/>
      <dgm:spPr/>
    </dgm:pt>
    <dgm:pt modelId="{324EA765-1CAF-4C78-A457-764A2569F4AA}" type="pres">
      <dgm:prSet presAssocID="{BBBE8949-977E-4BE2-926D-DCD3A61BF916}" presName="childText" presStyleLbl="conFgAcc1" presStyleIdx="1" presStyleCnt="4">
        <dgm:presLayoutVars>
          <dgm:bulletEnabled val="1"/>
        </dgm:presLayoutVars>
      </dgm:prSet>
      <dgm:spPr/>
    </dgm:pt>
    <dgm:pt modelId="{C88BDFDB-4893-4052-A3FE-466F79A8514C}" type="pres">
      <dgm:prSet presAssocID="{55543F17-89D3-46F8-AA76-DDB7DA2752FE}" presName="spaceBetweenRectangles" presStyleCnt="0"/>
      <dgm:spPr/>
    </dgm:pt>
    <dgm:pt modelId="{2576E707-7633-4A88-B33A-B9C5F237E4CD}" type="pres">
      <dgm:prSet presAssocID="{C0F554FB-4B77-4784-BDB6-C41F4B0F920D}" presName="parentLin" presStyleCnt="0"/>
      <dgm:spPr/>
    </dgm:pt>
    <dgm:pt modelId="{F078D111-36B3-4C44-9EA4-9BB66AD000DA}" type="pres">
      <dgm:prSet presAssocID="{C0F554FB-4B77-4784-BDB6-C41F4B0F920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2A6076E-F4E7-4486-8C45-F4F1427C5C92}" type="pres">
      <dgm:prSet presAssocID="{C0F554FB-4B77-4784-BDB6-C41F4B0F920D}" presName="parentText" presStyleLbl="node1" presStyleIdx="2" presStyleCnt="4" custScaleX="142857" custScaleY="131191" custLinFactNeighborX="-11956" custLinFactNeighborY="-151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2088B9-82F3-4322-9C46-545C36BC4680}" type="pres">
      <dgm:prSet presAssocID="{C0F554FB-4B77-4784-BDB6-C41F4B0F920D}" presName="negativeSpace" presStyleCnt="0"/>
      <dgm:spPr/>
    </dgm:pt>
    <dgm:pt modelId="{12CAB69E-EC46-417A-81ED-D03372BA78BC}" type="pres">
      <dgm:prSet presAssocID="{C0F554FB-4B77-4784-BDB6-C41F4B0F920D}" presName="childText" presStyleLbl="conFgAcc1" presStyleIdx="2" presStyleCnt="4">
        <dgm:presLayoutVars>
          <dgm:bulletEnabled val="1"/>
        </dgm:presLayoutVars>
      </dgm:prSet>
      <dgm:spPr/>
    </dgm:pt>
    <dgm:pt modelId="{0342A3B4-FE4D-45FC-9820-986AD5AA5954}" type="pres">
      <dgm:prSet presAssocID="{935C9E6C-B874-44C5-A8F5-39D2680EC805}" presName="spaceBetweenRectangles" presStyleCnt="0"/>
      <dgm:spPr/>
    </dgm:pt>
    <dgm:pt modelId="{0EDC75A2-C65F-488A-8E07-7ED1D7BC7723}" type="pres">
      <dgm:prSet presAssocID="{59546209-505A-4F57-A6CB-652B255A7BB7}" presName="parentLin" presStyleCnt="0"/>
      <dgm:spPr/>
    </dgm:pt>
    <dgm:pt modelId="{30CAD3FA-C225-4536-B8B8-FC0FFD3A44C6}" type="pres">
      <dgm:prSet presAssocID="{59546209-505A-4F57-A6CB-652B255A7BB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CA9ED3A-DFAB-494B-AB46-66A39E602B80}" type="pres">
      <dgm:prSet presAssocID="{59546209-505A-4F57-A6CB-652B255A7BB7}" presName="parentText" presStyleLbl="node1" presStyleIdx="3" presStyleCnt="4" custScaleX="146329" custScaleY="1144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E09687-0AFE-4588-BCC9-6A6E8C326B78}" type="pres">
      <dgm:prSet presAssocID="{59546209-505A-4F57-A6CB-652B255A7BB7}" presName="negativeSpace" presStyleCnt="0"/>
      <dgm:spPr/>
    </dgm:pt>
    <dgm:pt modelId="{CBB832C2-9E98-4396-BECE-4D04739F022D}" type="pres">
      <dgm:prSet presAssocID="{59546209-505A-4F57-A6CB-652B255A7BB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37190BE-7DCE-4402-A9EA-5E2F95721793}" type="presOf" srcId="{59546209-505A-4F57-A6CB-652B255A7BB7}" destId="{30CAD3FA-C225-4536-B8B8-FC0FFD3A44C6}" srcOrd="0" destOrd="0" presId="urn:microsoft.com/office/officeart/2005/8/layout/list1"/>
    <dgm:cxn modelId="{C9C3EC4D-A010-4BAC-818C-B88BB3A0245C}" srcId="{B7D018CE-8570-4F61-9B56-8815EB4B3C84}" destId="{C0F554FB-4B77-4784-BDB6-C41F4B0F920D}" srcOrd="2" destOrd="0" parTransId="{B0977959-A81B-496D-894A-C694F5BE9F78}" sibTransId="{935C9E6C-B874-44C5-A8F5-39D2680EC805}"/>
    <dgm:cxn modelId="{5DB1B2A4-CB5D-4266-AE19-32A0892DE158}" srcId="{B7D018CE-8570-4F61-9B56-8815EB4B3C84}" destId="{59546209-505A-4F57-A6CB-652B255A7BB7}" srcOrd="3" destOrd="0" parTransId="{7DF486BD-82FC-444E-9312-998B26162AE9}" sibTransId="{EDF9633A-0443-46C0-9802-CB608E3A4CED}"/>
    <dgm:cxn modelId="{717E989B-9F07-4E44-AF87-0AFA2F9DFD90}" srcId="{B7D018CE-8570-4F61-9B56-8815EB4B3C84}" destId="{4C05D8D9-3DE0-411A-B378-DF7CB7842BD5}" srcOrd="0" destOrd="0" parTransId="{A55DC5ED-1CC7-4423-9161-3497D145A6AB}" sibTransId="{5EDE42BB-9BEA-4E32-8908-5B01EAC9422D}"/>
    <dgm:cxn modelId="{8C4D3B53-0EA1-41C3-A111-2EFF8B15006F}" type="presOf" srcId="{4C05D8D9-3DE0-411A-B378-DF7CB7842BD5}" destId="{92B41C68-8535-4BA4-844E-AB93BDA0E9A4}" srcOrd="0" destOrd="0" presId="urn:microsoft.com/office/officeart/2005/8/layout/list1"/>
    <dgm:cxn modelId="{63EA866C-E9B8-4F13-B9B7-3823EDF3B549}" type="presOf" srcId="{59546209-505A-4F57-A6CB-652B255A7BB7}" destId="{7CA9ED3A-DFAB-494B-AB46-66A39E602B80}" srcOrd="1" destOrd="0" presId="urn:microsoft.com/office/officeart/2005/8/layout/list1"/>
    <dgm:cxn modelId="{38C44B7E-FFA5-4A07-9484-DD6B751791B4}" srcId="{B7D018CE-8570-4F61-9B56-8815EB4B3C84}" destId="{BBBE8949-977E-4BE2-926D-DCD3A61BF916}" srcOrd="1" destOrd="0" parTransId="{BF2D7348-27DA-4199-9D18-8AC527C80032}" sibTransId="{55543F17-89D3-46F8-AA76-DDB7DA2752FE}"/>
    <dgm:cxn modelId="{9958A590-0CEF-4F4A-931B-4C7F020FED7D}" type="presOf" srcId="{C0F554FB-4B77-4784-BDB6-C41F4B0F920D}" destId="{52A6076E-F4E7-4486-8C45-F4F1427C5C92}" srcOrd="1" destOrd="0" presId="urn:microsoft.com/office/officeart/2005/8/layout/list1"/>
    <dgm:cxn modelId="{33729A3C-FB8E-4468-A4F0-739E4AB7E307}" type="presOf" srcId="{4C05D8D9-3DE0-411A-B378-DF7CB7842BD5}" destId="{B41DC180-E9A2-41D6-A957-0DC6A7C82876}" srcOrd="1" destOrd="0" presId="urn:microsoft.com/office/officeart/2005/8/layout/list1"/>
    <dgm:cxn modelId="{D342AD50-69D6-4B10-9CF3-30BC92A85A60}" type="presOf" srcId="{B7D018CE-8570-4F61-9B56-8815EB4B3C84}" destId="{A2B59C3C-3098-40D0-B145-661802553427}" srcOrd="0" destOrd="0" presId="urn:microsoft.com/office/officeart/2005/8/layout/list1"/>
    <dgm:cxn modelId="{22422A61-0700-424A-A9C6-12AC47699121}" type="presOf" srcId="{BBBE8949-977E-4BE2-926D-DCD3A61BF916}" destId="{663B760D-93E9-4613-A789-8AE2FB2A1ECB}" srcOrd="1" destOrd="0" presId="urn:microsoft.com/office/officeart/2005/8/layout/list1"/>
    <dgm:cxn modelId="{9D38DC9A-4E76-4F8E-8456-76375B10E776}" type="presOf" srcId="{C0F554FB-4B77-4784-BDB6-C41F4B0F920D}" destId="{F078D111-36B3-4C44-9EA4-9BB66AD000DA}" srcOrd="0" destOrd="0" presId="urn:microsoft.com/office/officeart/2005/8/layout/list1"/>
    <dgm:cxn modelId="{D678D2F0-F885-41DF-8CE5-00AC1E3CBE35}" type="presOf" srcId="{BBBE8949-977E-4BE2-926D-DCD3A61BF916}" destId="{CFF10EC3-3C34-4DB1-B540-5E6BA814A941}" srcOrd="0" destOrd="0" presId="urn:microsoft.com/office/officeart/2005/8/layout/list1"/>
    <dgm:cxn modelId="{3DD55F64-7EAB-40E7-AF00-B4B76EBD77B3}" type="presParOf" srcId="{A2B59C3C-3098-40D0-B145-661802553427}" destId="{37663519-9F66-47E8-841B-85CE805D0308}" srcOrd="0" destOrd="0" presId="urn:microsoft.com/office/officeart/2005/8/layout/list1"/>
    <dgm:cxn modelId="{46499176-F483-439B-A389-B3C275A93DD5}" type="presParOf" srcId="{37663519-9F66-47E8-841B-85CE805D0308}" destId="{92B41C68-8535-4BA4-844E-AB93BDA0E9A4}" srcOrd="0" destOrd="0" presId="urn:microsoft.com/office/officeart/2005/8/layout/list1"/>
    <dgm:cxn modelId="{0F121796-9BAB-41E2-9A06-AE2B761B23B5}" type="presParOf" srcId="{37663519-9F66-47E8-841B-85CE805D0308}" destId="{B41DC180-E9A2-41D6-A957-0DC6A7C82876}" srcOrd="1" destOrd="0" presId="urn:microsoft.com/office/officeart/2005/8/layout/list1"/>
    <dgm:cxn modelId="{3AC352A8-9C8B-4900-BD56-E55495F24E69}" type="presParOf" srcId="{A2B59C3C-3098-40D0-B145-661802553427}" destId="{1B6C4A95-5CA7-4C87-A281-4F44F67D12A6}" srcOrd="1" destOrd="0" presId="urn:microsoft.com/office/officeart/2005/8/layout/list1"/>
    <dgm:cxn modelId="{313B6130-AC83-4C3F-810C-F4C772F2DF65}" type="presParOf" srcId="{A2B59C3C-3098-40D0-B145-661802553427}" destId="{BC74D6CF-610C-424D-AA3D-BF913097336B}" srcOrd="2" destOrd="0" presId="urn:microsoft.com/office/officeart/2005/8/layout/list1"/>
    <dgm:cxn modelId="{E68022D0-5783-453D-86B2-ED5F21107512}" type="presParOf" srcId="{A2B59C3C-3098-40D0-B145-661802553427}" destId="{DE4EA2B8-FC77-4398-8767-8E4B8A643452}" srcOrd="3" destOrd="0" presId="urn:microsoft.com/office/officeart/2005/8/layout/list1"/>
    <dgm:cxn modelId="{82C06944-9E24-4BEC-A057-2AC4A1DE2A77}" type="presParOf" srcId="{A2B59C3C-3098-40D0-B145-661802553427}" destId="{17C22C11-79C0-4703-9BE4-EAD8D64DCD38}" srcOrd="4" destOrd="0" presId="urn:microsoft.com/office/officeart/2005/8/layout/list1"/>
    <dgm:cxn modelId="{9778D752-8FE7-4379-B500-68219829AC6F}" type="presParOf" srcId="{17C22C11-79C0-4703-9BE4-EAD8D64DCD38}" destId="{CFF10EC3-3C34-4DB1-B540-5E6BA814A941}" srcOrd="0" destOrd="0" presId="urn:microsoft.com/office/officeart/2005/8/layout/list1"/>
    <dgm:cxn modelId="{A19DF425-339D-4824-8983-92D9CEFC643F}" type="presParOf" srcId="{17C22C11-79C0-4703-9BE4-EAD8D64DCD38}" destId="{663B760D-93E9-4613-A789-8AE2FB2A1ECB}" srcOrd="1" destOrd="0" presId="urn:microsoft.com/office/officeart/2005/8/layout/list1"/>
    <dgm:cxn modelId="{EA17F3F7-503A-4A4E-8F82-DA8DE7359657}" type="presParOf" srcId="{A2B59C3C-3098-40D0-B145-661802553427}" destId="{E3478511-2111-4F80-8DD9-B0A10348ADB2}" srcOrd="5" destOrd="0" presId="urn:microsoft.com/office/officeart/2005/8/layout/list1"/>
    <dgm:cxn modelId="{6121A00E-4BE6-41A1-AB1F-D7AF26245438}" type="presParOf" srcId="{A2B59C3C-3098-40D0-B145-661802553427}" destId="{324EA765-1CAF-4C78-A457-764A2569F4AA}" srcOrd="6" destOrd="0" presId="urn:microsoft.com/office/officeart/2005/8/layout/list1"/>
    <dgm:cxn modelId="{F30A37F0-D9E3-4985-9959-3761E0D67F2F}" type="presParOf" srcId="{A2B59C3C-3098-40D0-B145-661802553427}" destId="{C88BDFDB-4893-4052-A3FE-466F79A8514C}" srcOrd="7" destOrd="0" presId="urn:microsoft.com/office/officeart/2005/8/layout/list1"/>
    <dgm:cxn modelId="{06FBBBBD-6FB0-4363-834C-7811B05E48B7}" type="presParOf" srcId="{A2B59C3C-3098-40D0-B145-661802553427}" destId="{2576E707-7633-4A88-B33A-B9C5F237E4CD}" srcOrd="8" destOrd="0" presId="urn:microsoft.com/office/officeart/2005/8/layout/list1"/>
    <dgm:cxn modelId="{EB9F2449-602F-4A1A-9DA1-C171B75CFE61}" type="presParOf" srcId="{2576E707-7633-4A88-B33A-B9C5F237E4CD}" destId="{F078D111-36B3-4C44-9EA4-9BB66AD000DA}" srcOrd="0" destOrd="0" presId="urn:microsoft.com/office/officeart/2005/8/layout/list1"/>
    <dgm:cxn modelId="{463ACC0C-15BA-4A70-9614-7CC2F66244A9}" type="presParOf" srcId="{2576E707-7633-4A88-B33A-B9C5F237E4CD}" destId="{52A6076E-F4E7-4486-8C45-F4F1427C5C92}" srcOrd="1" destOrd="0" presId="urn:microsoft.com/office/officeart/2005/8/layout/list1"/>
    <dgm:cxn modelId="{6FDB9816-FB76-4D14-BD30-5175062C5DBB}" type="presParOf" srcId="{A2B59C3C-3098-40D0-B145-661802553427}" destId="{B92088B9-82F3-4322-9C46-545C36BC4680}" srcOrd="9" destOrd="0" presId="urn:microsoft.com/office/officeart/2005/8/layout/list1"/>
    <dgm:cxn modelId="{2FD8F488-AC4F-45D5-A581-07AA199A5FA0}" type="presParOf" srcId="{A2B59C3C-3098-40D0-B145-661802553427}" destId="{12CAB69E-EC46-417A-81ED-D03372BA78BC}" srcOrd="10" destOrd="0" presId="urn:microsoft.com/office/officeart/2005/8/layout/list1"/>
    <dgm:cxn modelId="{751371B1-481D-4759-BD63-7043F3A8C920}" type="presParOf" srcId="{A2B59C3C-3098-40D0-B145-661802553427}" destId="{0342A3B4-FE4D-45FC-9820-986AD5AA5954}" srcOrd="11" destOrd="0" presId="urn:microsoft.com/office/officeart/2005/8/layout/list1"/>
    <dgm:cxn modelId="{1505C02C-27C6-4755-BF1C-7D0035305EE6}" type="presParOf" srcId="{A2B59C3C-3098-40D0-B145-661802553427}" destId="{0EDC75A2-C65F-488A-8E07-7ED1D7BC7723}" srcOrd="12" destOrd="0" presId="urn:microsoft.com/office/officeart/2005/8/layout/list1"/>
    <dgm:cxn modelId="{0E5B5141-167A-407A-B243-3D3A4ABF615A}" type="presParOf" srcId="{0EDC75A2-C65F-488A-8E07-7ED1D7BC7723}" destId="{30CAD3FA-C225-4536-B8B8-FC0FFD3A44C6}" srcOrd="0" destOrd="0" presId="urn:microsoft.com/office/officeart/2005/8/layout/list1"/>
    <dgm:cxn modelId="{94A0C543-43D3-4140-B3BA-9B2683CD77E5}" type="presParOf" srcId="{0EDC75A2-C65F-488A-8E07-7ED1D7BC7723}" destId="{7CA9ED3A-DFAB-494B-AB46-66A39E602B80}" srcOrd="1" destOrd="0" presId="urn:microsoft.com/office/officeart/2005/8/layout/list1"/>
    <dgm:cxn modelId="{F4576C68-3242-4849-B2BB-8AEE6D0C930E}" type="presParOf" srcId="{A2B59C3C-3098-40D0-B145-661802553427}" destId="{32E09687-0AFE-4588-BCC9-6A6E8C326B78}" srcOrd="13" destOrd="0" presId="urn:microsoft.com/office/officeart/2005/8/layout/list1"/>
    <dgm:cxn modelId="{0448F3CD-54AB-466C-B6AD-F19361DC5490}" type="presParOf" srcId="{A2B59C3C-3098-40D0-B145-661802553427}" destId="{CBB832C2-9E98-4396-BECE-4D04739F022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D018CE-8570-4F61-9B56-8815EB4B3C8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546209-505A-4F57-A6CB-652B255A7BB7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bg1"/>
              </a:solidFill>
            </a:rPr>
            <a:t>Методические рекомендации по организации изучения и  формированию социального заказа на программы дополнительного образования детей</a:t>
          </a:r>
          <a:endParaRPr lang="ru-RU" sz="1600" dirty="0">
            <a:solidFill>
              <a:schemeClr val="bg1"/>
            </a:solidFill>
          </a:endParaRPr>
        </a:p>
      </dgm:t>
    </dgm:pt>
    <dgm:pt modelId="{7DF486BD-82FC-444E-9312-998B26162AE9}" type="parTrans" cxnId="{5DB1B2A4-CB5D-4266-AE19-32A0892DE158}">
      <dgm:prSet/>
      <dgm:spPr/>
      <dgm:t>
        <a:bodyPr/>
        <a:lstStyle/>
        <a:p>
          <a:endParaRPr lang="ru-RU" sz="1600"/>
        </a:p>
      </dgm:t>
    </dgm:pt>
    <dgm:pt modelId="{EDF9633A-0443-46C0-9802-CB608E3A4CED}" type="sibTrans" cxnId="{5DB1B2A4-CB5D-4266-AE19-32A0892DE158}">
      <dgm:prSet/>
      <dgm:spPr/>
      <dgm:t>
        <a:bodyPr/>
        <a:lstStyle/>
        <a:p>
          <a:endParaRPr lang="ru-RU" sz="1600"/>
        </a:p>
      </dgm:t>
    </dgm:pt>
    <dgm:pt modelId="{4C05D8D9-3DE0-411A-B378-DF7CB7842BD5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Комплекс критериев и показателей оценки эффективности влияния изучения и формирования социального заказа </a:t>
          </a:r>
          <a:r>
            <a:rPr lang="ru-RU" sz="1600" dirty="0" smtClean="0"/>
            <a:t>на увеличение охвата детей программами ДОД</a:t>
          </a:r>
          <a:endParaRPr lang="ru-RU" sz="1600" dirty="0">
            <a:solidFill>
              <a:schemeClr val="bg1"/>
            </a:solidFill>
          </a:endParaRPr>
        </a:p>
      </dgm:t>
    </dgm:pt>
    <dgm:pt modelId="{5EDE42BB-9BEA-4E32-8908-5B01EAC9422D}" type="sibTrans" cxnId="{717E989B-9F07-4E44-AF87-0AFA2F9DFD90}">
      <dgm:prSet/>
      <dgm:spPr/>
      <dgm:t>
        <a:bodyPr/>
        <a:lstStyle/>
        <a:p>
          <a:endParaRPr lang="ru-RU" sz="1600"/>
        </a:p>
      </dgm:t>
    </dgm:pt>
    <dgm:pt modelId="{A55DC5ED-1CC7-4423-9161-3497D145A6AB}" type="parTrans" cxnId="{717E989B-9F07-4E44-AF87-0AFA2F9DFD90}">
      <dgm:prSet/>
      <dgm:spPr/>
      <dgm:t>
        <a:bodyPr/>
        <a:lstStyle/>
        <a:p>
          <a:endParaRPr lang="ru-RU" sz="1600"/>
        </a:p>
      </dgm:t>
    </dgm:pt>
    <dgm:pt modelId="{A2B59C3C-3098-40D0-B145-661802553427}" type="pres">
      <dgm:prSet presAssocID="{B7D018CE-8570-4F61-9B56-8815EB4B3C8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663519-9F66-47E8-841B-85CE805D0308}" type="pres">
      <dgm:prSet presAssocID="{4C05D8D9-3DE0-411A-B378-DF7CB7842BD5}" presName="parentLin" presStyleCnt="0"/>
      <dgm:spPr/>
    </dgm:pt>
    <dgm:pt modelId="{92B41C68-8535-4BA4-844E-AB93BDA0E9A4}" type="pres">
      <dgm:prSet presAssocID="{4C05D8D9-3DE0-411A-B378-DF7CB7842BD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41DC180-E9A2-41D6-A957-0DC6A7C82876}" type="pres">
      <dgm:prSet presAssocID="{4C05D8D9-3DE0-411A-B378-DF7CB7842BD5}" presName="parentText" presStyleLbl="node1" presStyleIdx="0" presStyleCnt="2" custScaleX="132367" custScaleY="94929" custLinFactNeighborX="12589" custLinFactNeighborY="67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C4A95-5CA7-4C87-A281-4F44F67D12A6}" type="pres">
      <dgm:prSet presAssocID="{4C05D8D9-3DE0-411A-B378-DF7CB7842BD5}" presName="negativeSpace" presStyleCnt="0"/>
      <dgm:spPr/>
    </dgm:pt>
    <dgm:pt modelId="{BC74D6CF-610C-424D-AA3D-BF913097336B}" type="pres">
      <dgm:prSet presAssocID="{4C05D8D9-3DE0-411A-B378-DF7CB7842BD5}" presName="childText" presStyleLbl="conFgAcc1" presStyleIdx="0" presStyleCnt="2">
        <dgm:presLayoutVars>
          <dgm:bulletEnabled val="1"/>
        </dgm:presLayoutVars>
      </dgm:prSet>
      <dgm:spPr/>
    </dgm:pt>
    <dgm:pt modelId="{DE4EA2B8-FC77-4398-8767-8E4B8A643452}" type="pres">
      <dgm:prSet presAssocID="{5EDE42BB-9BEA-4E32-8908-5B01EAC9422D}" presName="spaceBetweenRectangles" presStyleCnt="0"/>
      <dgm:spPr/>
    </dgm:pt>
    <dgm:pt modelId="{0EDC75A2-C65F-488A-8E07-7ED1D7BC7723}" type="pres">
      <dgm:prSet presAssocID="{59546209-505A-4F57-A6CB-652B255A7BB7}" presName="parentLin" presStyleCnt="0"/>
      <dgm:spPr/>
    </dgm:pt>
    <dgm:pt modelId="{30CAD3FA-C225-4536-B8B8-FC0FFD3A44C6}" type="pres">
      <dgm:prSet presAssocID="{59546209-505A-4F57-A6CB-652B255A7BB7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7CA9ED3A-DFAB-494B-AB46-66A39E602B80}" type="pres">
      <dgm:prSet presAssocID="{59546209-505A-4F57-A6CB-652B255A7BB7}" presName="parentText" presStyleLbl="node1" presStyleIdx="1" presStyleCnt="2" custScaleX="142857" custScaleY="96741" custLinFactNeighborX="-10234" custLinFactNeighborY="74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E09687-0AFE-4588-BCC9-6A6E8C326B78}" type="pres">
      <dgm:prSet presAssocID="{59546209-505A-4F57-A6CB-652B255A7BB7}" presName="negativeSpace" presStyleCnt="0"/>
      <dgm:spPr/>
    </dgm:pt>
    <dgm:pt modelId="{CBB832C2-9E98-4396-BECE-4D04739F022D}" type="pres">
      <dgm:prSet presAssocID="{59546209-505A-4F57-A6CB-652B255A7BB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17E989B-9F07-4E44-AF87-0AFA2F9DFD90}" srcId="{B7D018CE-8570-4F61-9B56-8815EB4B3C84}" destId="{4C05D8D9-3DE0-411A-B378-DF7CB7842BD5}" srcOrd="0" destOrd="0" parTransId="{A55DC5ED-1CC7-4423-9161-3497D145A6AB}" sibTransId="{5EDE42BB-9BEA-4E32-8908-5B01EAC9422D}"/>
    <dgm:cxn modelId="{FF71D765-9A49-4CB5-AECC-89CDA236D109}" type="presOf" srcId="{59546209-505A-4F57-A6CB-652B255A7BB7}" destId="{30CAD3FA-C225-4536-B8B8-FC0FFD3A44C6}" srcOrd="0" destOrd="0" presId="urn:microsoft.com/office/officeart/2005/8/layout/list1"/>
    <dgm:cxn modelId="{8C928AC3-4638-4B20-84C8-066D917986AC}" type="presOf" srcId="{B7D018CE-8570-4F61-9B56-8815EB4B3C84}" destId="{A2B59C3C-3098-40D0-B145-661802553427}" srcOrd="0" destOrd="0" presId="urn:microsoft.com/office/officeart/2005/8/layout/list1"/>
    <dgm:cxn modelId="{5DB1B2A4-CB5D-4266-AE19-32A0892DE158}" srcId="{B7D018CE-8570-4F61-9B56-8815EB4B3C84}" destId="{59546209-505A-4F57-A6CB-652B255A7BB7}" srcOrd="1" destOrd="0" parTransId="{7DF486BD-82FC-444E-9312-998B26162AE9}" sibTransId="{EDF9633A-0443-46C0-9802-CB608E3A4CED}"/>
    <dgm:cxn modelId="{F596AA38-07B3-46A2-B369-2CE801A5AAE5}" type="presOf" srcId="{59546209-505A-4F57-A6CB-652B255A7BB7}" destId="{7CA9ED3A-DFAB-494B-AB46-66A39E602B80}" srcOrd="1" destOrd="0" presId="urn:microsoft.com/office/officeart/2005/8/layout/list1"/>
    <dgm:cxn modelId="{67EFA89B-A1DB-438B-BCA3-997C52F76C53}" type="presOf" srcId="{4C05D8D9-3DE0-411A-B378-DF7CB7842BD5}" destId="{B41DC180-E9A2-41D6-A957-0DC6A7C82876}" srcOrd="1" destOrd="0" presId="urn:microsoft.com/office/officeart/2005/8/layout/list1"/>
    <dgm:cxn modelId="{BF00EF71-6A25-4966-8935-7ECCC2AAE63D}" type="presOf" srcId="{4C05D8D9-3DE0-411A-B378-DF7CB7842BD5}" destId="{92B41C68-8535-4BA4-844E-AB93BDA0E9A4}" srcOrd="0" destOrd="0" presId="urn:microsoft.com/office/officeart/2005/8/layout/list1"/>
    <dgm:cxn modelId="{91543815-CC22-4F29-A66D-9E623854C23B}" type="presParOf" srcId="{A2B59C3C-3098-40D0-B145-661802553427}" destId="{37663519-9F66-47E8-841B-85CE805D0308}" srcOrd="0" destOrd="0" presId="urn:microsoft.com/office/officeart/2005/8/layout/list1"/>
    <dgm:cxn modelId="{301C3A54-4DBC-4722-BA14-5E9B8E5DE874}" type="presParOf" srcId="{37663519-9F66-47E8-841B-85CE805D0308}" destId="{92B41C68-8535-4BA4-844E-AB93BDA0E9A4}" srcOrd="0" destOrd="0" presId="urn:microsoft.com/office/officeart/2005/8/layout/list1"/>
    <dgm:cxn modelId="{6F7E0641-B3C5-4DBF-A804-3169BAC58FE0}" type="presParOf" srcId="{37663519-9F66-47E8-841B-85CE805D0308}" destId="{B41DC180-E9A2-41D6-A957-0DC6A7C82876}" srcOrd="1" destOrd="0" presId="urn:microsoft.com/office/officeart/2005/8/layout/list1"/>
    <dgm:cxn modelId="{91D972CE-12EE-4C54-8151-A187247DD073}" type="presParOf" srcId="{A2B59C3C-3098-40D0-B145-661802553427}" destId="{1B6C4A95-5CA7-4C87-A281-4F44F67D12A6}" srcOrd="1" destOrd="0" presId="urn:microsoft.com/office/officeart/2005/8/layout/list1"/>
    <dgm:cxn modelId="{28041C58-3D7C-49B0-B4DC-6B985E31A5FE}" type="presParOf" srcId="{A2B59C3C-3098-40D0-B145-661802553427}" destId="{BC74D6CF-610C-424D-AA3D-BF913097336B}" srcOrd="2" destOrd="0" presId="urn:microsoft.com/office/officeart/2005/8/layout/list1"/>
    <dgm:cxn modelId="{31F21778-8A4C-4ABE-AD13-9D1DE6FD4D8C}" type="presParOf" srcId="{A2B59C3C-3098-40D0-B145-661802553427}" destId="{DE4EA2B8-FC77-4398-8767-8E4B8A643452}" srcOrd="3" destOrd="0" presId="urn:microsoft.com/office/officeart/2005/8/layout/list1"/>
    <dgm:cxn modelId="{EF5F5F2B-058B-4A5F-8B70-CBC23353E3DD}" type="presParOf" srcId="{A2B59C3C-3098-40D0-B145-661802553427}" destId="{0EDC75A2-C65F-488A-8E07-7ED1D7BC7723}" srcOrd="4" destOrd="0" presId="urn:microsoft.com/office/officeart/2005/8/layout/list1"/>
    <dgm:cxn modelId="{F1EF8B85-ECB0-49D1-9A59-56441F90612B}" type="presParOf" srcId="{0EDC75A2-C65F-488A-8E07-7ED1D7BC7723}" destId="{30CAD3FA-C225-4536-B8B8-FC0FFD3A44C6}" srcOrd="0" destOrd="0" presId="urn:microsoft.com/office/officeart/2005/8/layout/list1"/>
    <dgm:cxn modelId="{52E08F58-7936-4561-ABE9-DD3E0B70E82A}" type="presParOf" srcId="{0EDC75A2-C65F-488A-8E07-7ED1D7BC7723}" destId="{7CA9ED3A-DFAB-494B-AB46-66A39E602B80}" srcOrd="1" destOrd="0" presId="urn:microsoft.com/office/officeart/2005/8/layout/list1"/>
    <dgm:cxn modelId="{9B0EA06A-64DD-4DDB-80AF-86D6CDC6510B}" type="presParOf" srcId="{A2B59C3C-3098-40D0-B145-661802553427}" destId="{32E09687-0AFE-4588-BCC9-6A6E8C326B78}" srcOrd="5" destOrd="0" presId="urn:microsoft.com/office/officeart/2005/8/layout/list1"/>
    <dgm:cxn modelId="{95F4F360-B977-47D5-ACEB-48BCCD804353}" type="presParOf" srcId="{A2B59C3C-3098-40D0-B145-661802553427}" destId="{CBB832C2-9E98-4396-BECE-4D04739F022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6DF7A4-67E0-4474-A2B4-C2C62E90F5CA}" type="doc">
      <dgm:prSet loTypeId="urn:microsoft.com/office/officeart/2005/8/layout/pyramid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03173781-2B0E-4C0C-A56D-AF7D7A2E2CE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Применение разработанных методик изучения социального заказа в других регионах</a:t>
          </a:r>
          <a:endParaRPr lang="ru-RU" dirty="0"/>
        </a:p>
      </dgm:t>
    </dgm:pt>
    <dgm:pt modelId="{E94DE3C4-6751-42D7-83DB-EE3DDD8172F5}" type="parTrans" cxnId="{BF1347EA-C752-4FD1-AF19-06570FAACCFF}">
      <dgm:prSet/>
      <dgm:spPr/>
      <dgm:t>
        <a:bodyPr/>
        <a:lstStyle/>
        <a:p>
          <a:endParaRPr lang="ru-RU"/>
        </a:p>
      </dgm:t>
    </dgm:pt>
    <dgm:pt modelId="{EA54F023-F851-4EED-B577-F539AAD85285}" type="sibTrans" cxnId="{BF1347EA-C752-4FD1-AF19-06570FAACCFF}">
      <dgm:prSet/>
      <dgm:spPr/>
      <dgm:t>
        <a:bodyPr/>
        <a:lstStyle/>
        <a:p>
          <a:endParaRPr lang="ru-RU"/>
        </a:p>
      </dgm:t>
    </dgm:pt>
    <dgm:pt modelId="{F3ECA4D8-A7DE-4061-885C-4DD3DFF043E4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Проведение сравнительного анализа полученных результатов на уровне различных регионов с целью выявления принципиальных отличий формирования социального заказа</a:t>
          </a:r>
          <a:endParaRPr lang="ru-RU" sz="1600" dirty="0"/>
        </a:p>
      </dgm:t>
    </dgm:pt>
    <dgm:pt modelId="{FE7DA36A-DDA5-4688-9F21-97D9AC896BEB}" type="parTrans" cxnId="{B1762F29-BC78-4E38-866B-672D85221E1B}">
      <dgm:prSet/>
      <dgm:spPr/>
      <dgm:t>
        <a:bodyPr/>
        <a:lstStyle/>
        <a:p>
          <a:endParaRPr lang="ru-RU"/>
        </a:p>
      </dgm:t>
    </dgm:pt>
    <dgm:pt modelId="{8B9BCA0D-FB3A-4E4E-86D7-93D7319946B2}" type="sibTrans" cxnId="{B1762F29-BC78-4E38-866B-672D85221E1B}">
      <dgm:prSet/>
      <dgm:spPr/>
      <dgm:t>
        <a:bodyPr/>
        <a:lstStyle/>
        <a:p>
          <a:endParaRPr lang="ru-RU"/>
        </a:p>
      </dgm:t>
    </dgm:pt>
    <dgm:pt modelId="{06717BE6-92FD-4755-9C0A-F44E20C53ED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Совершенствование форм формирования социального заказа в соответствии со спецификой региона</a:t>
          </a:r>
          <a:endParaRPr lang="ru-RU" dirty="0"/>
        </a:p>
      </dgm:t>
    </dgm:pt>
    <dgm:pt modelId="{FCE1A6A8-A068-4493-9D8B-6D21248B66B8}" type="parTrans" cxnId="{AC6504CA-4A42-4F7E-BEAD-CD86691C4EE7}">
      <dgm:prSet/>
      <dgm:spPr/>
      <dgm:t>
        <a:bodyPr/>
        <a:lstStyle/>
        <a:p>
          <a:endParaRPr lang="ru-RU"/>
        </a:p>
      </dgm:t>
    </dgm:pt>
    <dgm:pt modelId="{2CC926AD-D30D-4A77-BED9-6E92420EC3C3}" type="sibTrans" cxnId="{AC6504CA-4A42-4F7E-BEAD-CD86691C4EE7}">
      <dgm:prSet/>
      <dgm:spPr/>
      <dgm:t>
        <a:bodyPr/>
        <a:lstStyle/>
        <a:p>
          <a:endParaRPr lang="ru-RU"/>
        </a:p>
      </dgm:t>
    </dgm:pt>
    <dgm:pt modelId="{A9FCDFAC-E58E-4DD0-AF45-C492415B9B97}" type="pres">
      <dgm:prSet presAssocID="{B86DF7A4-67E0-4474-A2B4-C2C62E90F5C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AA922A2A-88A6-4BE1-9F4F-9ED71BAC152F}" type="pres">
      <dgm:prSet presAssocID="{B86DF7A4-67E0-4474-A2B4-C2C62E90F5CA}" presName="pyramid" presStyleLbl="node1" presStyleIdx="0" presStyleCnt="1" custLinFactNeighborX="-22175" custLinFactNeighborY="-1669"/>
      <dgm:spPr/>
    </dgm:pt>
    <dgm:pt modelId="{6CC46C0B-AC9B-4F03-950F-E8062177F50E}" type="pres">
      <dgm:prSet presAssocID="{B86DF7A4-67E0-4474-A2B4-C2C62E90F5CA}" presName="theList" presStyleCnt="0"/>
      <dgm:spPr/>
    </dgm:pt>
    <dgm:pt modelId="{DC3BD7A4-6CAD-4DD2-9A4D-14ADE93B702B}" type="pres">
      <dgm:prSet presAssocID="{03173781-2B0E-4C0C-A56D-AF7D7A2E2CE6}" presName="aNode" presStyleLbl="fgAcc1" presStyleIdx="0" presStyleCnt="3" custScaleX="158379" custScaleY="113352" custLinFactY="230169" custLinFactNeighborX="-24770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9466DC-231C-4901-A55C-67A599EE969A}" type="pres">
      <dgm:prSet presAssocID="{03173781-2B0E-4C0C-A56D-AF7D7A2E2CE6}" presName="aSpace" presStyleCnt="0"/>
      <dgm:spPr/>
    </dgm:pt>
    <dgm:pt modelId="{DF8F10E1-06EE-4E9A-96B2-BCF74CAEF05E}" type="pres">
      <dgm:prSet presAssocID="{F3ECA4D8-A7DE-4061-885C-4DD3DFF043E4}" presName="aNode" presStyleLbl="fgAcc1" presStyleIdx="1" presStyleCnt="3" custScaleX="158888" custScaleY="112062" custLinFactNeighborX="4056" custLinFactNeighborY="87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A923B9-307C-48A7-8468-F96884936319}" type="pres">
      <dgm:prSet presAssocID="{F3ECA4D8-A7DE-4061-885C-4DD3DFF043E4}" presName="aSpace" presStyleCnt="0"/>
      <dgm:spPr/>
    </dgm:pt>
    <dgm:pt modelId="{145BA78E-88B9-4051-8692-23BA83E50FE2}" type="pres">
      <dgm:prSet presAssocID="{06717BE6-92FD-4755-9C0A-F44E20C53EDB}" presName="aNode" presStyleLbl="fgAcc1" presStyleIdx="2" presStyleCnt="3" custScaleX="152945" custScaleY="85517" custLinFactY="-200000" custLinFactNeighborX="21766" custLinFactNeighborY="-255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34066-4777-40D7-B9BE-A33AA1FC40CE}" type="pres">
      <dgm:prSet presAssocID="{06717BE6-92FD-4755-9C0A-F44E20C53EDB}" presName="aSpace" presStyleCnt="0"/>
      <dgm:spPr/>
    </dgm:pt>
  </dgm:ptLst>
  <dgm:cxnLst>
    <dgm:cxn modelId="{CD7BB58C-9659-4071-918E-789E6458F166}" type="presOf" srcId="{F3ECA4D8-A7DE-4061-885C-4DD3DFF043E4}" destId="{DF8F10E1-06EE-4E9A-96B2-BCF74CAEF05E}" srcOrd="0" destOrd="0" presId="urn:microsoft.com/office/officeart/2005/8/layout/pyramid2"/>
    <dgm:cxn modelId="{B1762F29-BC78-4E38-866B-672D85221E1B}" srcId="{B86DF7A4-67E0-4474-A2B4-C2C62E90F5CA}" destId="{F3ECA4D8-A7DE-4061-885C-4DD3DFF043E4}" srcOrd="1" destOrd="0" parTransId="{FE7DA36A-DDA5-4688-9F21-97D9AC896BEB}" sibTransId="{8B9BCA0D-FB3A-4E4E-86D7-93D7319946B2}"/>
    <dgm:cxn modelId="{BB9F04AD-81DD-4114-93DB-FDFEC08C8961}" type="presOf" srcId="{03173781-2B0E-4C0C-A56D-AF7D7A2E2CE6}" destId="{DC3BD7A4-6CAD-4DD2-9A4D-14ADE93B702B}" srcOrd="0" destOrd="0" presId="urn:microsoft.com/office/officeart/2005/8/layout/pyramid2"/>
    <dgm:cxn modelId="{9A4C8488-7102-49BC-A01F-F1E73E781072}" type="presOf" srcId="{B86DF7A4-67E0-4474-A2B4-C2C62E90F5CA}" destId="{A9FCDFAC-E58E-4DD0-AF45-C492415B9B97}" srcOrd="0" destOrd="0" presId="urn:microsoft.com/office/officeart/2005/8/layout/pyramid2"/>
    <dgm:cxn modelId="{31F4E024-BF41-41B9-95C2-29C74B5B6A97}" type="presOf" srcId="{06717BE6-92FD-4755-9C0A-F44E20C53EDB}" destId="{145BA78E-88B9-4051-8692-23BA83E50FE2}" srcOrd="0" destOrd="0" presId="urn:microsoft.com/office/officeart/2005/8/layout/pyramid2"/>
    <dgm:cxn modelId="{BF1347EA-C752-4FD1-AF19-06570FAACCFF}" srcId="{B86DF7A4-67E0-4474-A2B4-C2C62E90F5CA}" destId="{03173781-2B0E-4C0C-A56D-AF7D7A2E2CE6}" srcOrd="0" destOrd="0" parTransId="{E94DE3C4-6751-42D7-83DB-EE3DDD8172F5}" sibTransId="{EA54F023-F851-4EED-B577-F539AAD85285}"/>
    <dgm:cxn modelId="{AC6504CA-4A42-4F7E-BEAD-CD86691C4EE7}" srcId="{B86DF7A4-67E0-4474-A2B4-C2C62E90F5CA}" destId="{06717BE6-92FD-4755-9C0A-F44E20C53EDB}" srcOrd="2" destOrd="0" parTransId="{FCE1A6A8-A068-4493-9D8B-6D21248B66B8}" sibTransId="{2CC926AD-D30D-4A77-BED9-6E92420EC3C3}"/>
    <dgm:cxn modelId="{FA3104C1-815A-4283-A7DA-B34C16F05E16}" type="presParOf" srcId="{A9FCDFAC-E58E-4DD0-AF45-C492415B9B97}" destId="{AA922A2A-88A6-4BE1-9F4F-9ED71BAC152F}" srcOrd="0" destOrd="0" presId="urn:microsoft.com/office/officeart/2005/8/layout/pyramid2"/>
    <dgm:cxn modelId="{F0AEFB1E-7F67-497B-A2B0-997A1128EF9D}" type="presParOf" srcId="{A9FCDFAC-E58E-4DD0-AF45-C492415B9B97}" destId="{6CC46C0B-AC9B-4F03-950F-E8062177F50E}" srcOrd="1" destOrd="0" presId="urn:microsoft.com/office/officeart/2005/8/layout/pyramid2"/>
    <dgm:cxn modelId="{DA349C16-9184-4F2B-BAE8-32CBA8CDADD4}" type="presParOf" srcId="{6CC46C0B-AC9B-4F03-950F-E8062177F50E}" destId="{DC3BD7A4-6CAD-4DD2-9A4D-14ADE93B702B}" srcOrd="0" destOrd="0" presId="urn:microsoft.com/office/officeart/2005/8/layout/pyramid2"/>
    <dgm:cxn modelId="{214DC26F-F0A6-488A-BB78-B1676C22E53E}" type="presParOf" srcId="{6CC46C0B-AC9B-4F03-950F-E8062177F50E}" destId="{CC9466DC-231C-4901-A55C-67A599EE969A}" srcOrd="1" destOrd="0" presId="urn:microsoft.com/office/officeart/2005/8/layout/pyramid2"/>
    <dgm:cxn modelId="{5DB0C480-18D3-4CA0-BB52-B0DB261FD244}" type="presParOf" srcId="{6CC46C0B-AC9B-4F03-950F-E8062177F50E}" destId="{DF8F10E1-06EE-4E9A-96B2-BCF74CAEF05E}" srcOrd="2" destOrd="0" presId="urn:microsoft.com/office/officeart/2005/8/layout/pyramid2"/>
    <dgm:cxn modelId="{60EEA013-088A-48FA-90FD-4494CD598E44}" type="presParOf" srcId="{6CC46C0B-AC9B-4F03-950F-E8062177F50E}" destId="{9CA923B9-307C-48A7-8468-F96884936319}" srcOrd="3" destOrd="0" presId="urn:microsoft.com/office/officeart/2005/8/layout/pyramid2"/>
    <dgm:cxn modelId="{A12BC574-E0C3-4191-9CAA-960DA88BE89A}" type="presParOf" srcId="{6CC46C0B-AC9B-4F03-950F-E8062177F50E}" destId="{145BA78E-88B9-4051-8692-23BA83E50FE2}" srcOrd="4" destOrd="0" presId="urn:microsoft.com/office/officeart/2005/8/layout/pyramid2"/>
    <dgm:cxn modelId="{15D0912E-0AEA-47F0-9C41-12902470176A}" type="presParOf" srcId="{6CC46C0B-AC9B-4F03-950F-E8062177F50E}" destId="{82A34066-4777-40D7-B9BE-A33AA1FC40C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F724A-EF30-43AF-BE9D-9CBC951E7C66}">
      <dsp:nvSpPr>
        <dsp:cNvPr id="0" name=""/>
        <dsp:cNvSpPr/>
      </dsp:nvSpPr>
      <dsp:spPr>
        <a:xfrm>
          <a:off x="576170" y="216038"/>
          <a:ext cx="6194654" cy="3349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bg1"/>
              </a:solidFill>
            </a:rPr>
            <a:t>Органы управления образованием,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bg1"/>
              </a:solidFill>
            </a:rPr>
            <a:t>организации </a:t>
          </a:r>
          <a:r>
            <a:rPr lang="ru-RU" sz="2900" b="1" kern="1200" dirty="0" smtClean="0">
              <a:solidFill>
                <a:schemeClr val="bg1"/>
              </a:solidFill>
            </a:rPr>
            <a:t>дополнительного образования детей,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bg1"/>
              </a:solidFill>
            </a:rPr>
            <a:t> образовательные организации</a:t>
          </a:r>
          <a:endParaRPr lang="ru-RU" sz="2900" b="1" kern="1200" dirty="0">
            <a:solidFill>
              <a:schemeClr val="bg1"/>
            </a:solidFill>
          </a:endParaRPr>
        </a:p>
      </dsp:txBody>
      <dsp:txXfrm>
        <a:off x="674283" y="314151"/>
        <a:ext cx="5998428" cy="3153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4D6CF-610C-424D-AA3D-BF913097336B}">
      <dsp:nvSpPr>
        <dsp:cNvPr id="0" name=""/>
        <dsp:cNvSpPr/>
      </dsp:nvSpPr>
      <dsp:spPr>
        <a:xfrm>
          <a:off x="0" y="2787008"/>
          <a:ext cx="7704856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DC180-E9A2-41D6-A957-0DC6A7C82876}">
      <dsp:nvSpPr>
        <dsp:cNvPr id="0" name=""/>
        <dsp:cNvSpPr/>
      </dsp:nvSpPr>
      <dsp:spPr>
        <a:xfrm>
          <a:off x="385753" y="1400464"/>
          <a:ext cx="7319102" cy="24381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8" tIns="0" rIns="2038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Концепция </a:t>
          </a:r>
          <a:r>
            <a:rPr lang="ru-RU" sz="1600" kern="1200" dirty="0" smtClean="0">
              <a:solidFill>
                <a:schemeClr val="bg1"/>
              </a:solidFill>
            </a:rPr>
            <a:t>изучения и формирования социального заказа на ДОД, как условие увеличения охвата детей программами дополнительного образования 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504774" y="1519485"/>
        <a:ext cx="7081060" cy="22001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4D6CF-610C-424D-AA3D-BF913097336B}">
      <dsp:nvSpPr>
        <dsp:cNvPr id="0" name=""/>
        <dsp:cNvSpPr/>
      </dsp:nvSpPr>
      <dsp:spPr>
        <a:xfrm>
          <a:off x="0" y="700389"/>
          <a:ext cx="799288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DC180-E9A2-41D6-A957-0DC6A7C82876}">
      <dsp:nvSpPr>
        <dsp:cNvPr id="0" name=""/>
        <dsp:cNvSpPr/>
      </dsp:nvSpPr>
      <dsp:spPr>
        <a:xfrm>
          <a:off x="400173" y="98231"/>
          <a:ext cx="7592714" cy="10877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Методика расчета охвата детей программами ДОД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53275" y="151333"/>
        <a:ext cx="7486510" cy="981591"/>
      </dsp:txXfrm>
    </dsp:sp>
    <dsp:sp modelId="{324EA765-1CAF-4C78-A457-764A2569F4AA}">
      <dsp:nvSpPr>
        <dsp:cNvPr id="0" name=""/>
        <dsp:cNvSpPr/>
      </dsp:nvSpPr>
      <dsp:spPr>
        <a:xfrm>
          <a:off x="0" y="2012182"/>
          <a:ext cx="799288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3B760D-93E9-4613-A789-8AE2FB2A1ECB}">
      <dsp:nvSpPr>
        <dsp:cNvPr id="0" name=""/>
        <dsp:cNvSpPr/>
      </dsp:nvSpPr>
      <dsp:spPr>
        <a:xfrm>
          <a:off x="390842" y="1641705"/>
          <a:ext cx="7602045" cy="8524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Описание комплекса мер по увеличению охвата детей программами ДОД средствами изучения и формирования социального заказа</a:t>
          </a:r>
          <a:endParaRPr lang="ru-RU" sz="1600" b="0" kern="1200" dirty="0">
            <a:solidFill>
              <a:schemeClr val="bg1"/>
            </a:solidFill>
          </a:endParaRPr>
        </a:p>
      </dsp:txBody>
      <dsp:txXfrm>
        <a:off x="432454" y="1683317"/>
        <a:ext cx="7518821" cy="769209"/>
      </dsp:txXfrm>
    </dsp:sp>
    <dsp:sp modelId="{12CAB69E-EC46-417A-81ED-D03372BA78BC}">
      <dsp:nvSpPr>
        <dsp:cNvPr id="0" name=""/>
        <dsp:cNvSpPr/>
      </dsp:nvSpPr>
      <dsp:spPr>
        <a:xfrm>
          <a:off x="0" y="3594642"/>
          <a:ext cx="799288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6076E-F4E7-4486-8C45-F4F1427C5C92}">
      <dsp:nvSpPr>
        <dsp:cNvPr id="0" name=""/>
        <dsp:cNvSpPr/>
      </dsp:nvSpPr>
      <dsp:spPr>
        <a:xfrm>
          <a:off x="335025" y="2769946"/>
          <a:ext cx="7610408" cy="112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Описание  технологий формирования социального заказа на ДОД, направленных на увеличение охвата детей программами ДО (не менее 5 технологий)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389850" y="2824771"/>
        <a:ext cx="7500758" cy="1013449"/>
      </dsp:txXfrm>
    </dsp:sp>
    <dsp:sp modelId="{CBB832C2-9E98-4396-BECE-4D04739F022D}">
      <dsp:nvSpPr>
        <dsp:cNvPr id="0" name=""/>
        <dsp:cNvSpPr/>
      </dsp:nvSpPr>
      <dsp:spPr>
        <a:xfrm>
          <a:off x="0" y="5033829"/>
          <a:ext cx="799288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A9ED3A-DFAB-494B-AB46-66A39E602B80}">
      <dsp:nvSpPr>
        <dsp:cNvPr id="0" name=""/>
        <dsp:cNvSpPr/>
      </dsp:nvSpPr>
      <dsp:spPr>
        <a:xfrm>
          <a:off x="371934" y="4482042"/>
          <a:ext cx="7619476" cy="9798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Программа повышения квалификации для </a:t>
          </a:r>
          <a:r>
            <a:rPr lang="ru-RU" sz="1600" kern="1200" dirty="0" smtClean="0"/>
            <a:t>специалистов органов </a:t>
          </a:r>
          <a:r>
            <a:rPr lang="ru-RU" sz="1600" kern="1200" dirty="0" smtClean="0"/>
            <a:t>управления образованием, педагогических и руководящих работников учреждений образования, реализующих программы </a:t>
          </a:r>
          <a:r>
            <a:rPr lang="ru-RU" sz="1600" kern="1200" dirty="0" smtClean="0">
              <a:solidFill>
                <a:schemeClr val="bg1"/>
              </a:solidFill>
            </a:rPr>
            <a:t>ДОД </a:t>
          </a:r>
          <a:r>
            <a:rPr lang="ru-RU" sz="1600" kern="1200" dirty="0" smtClean="0"/>
            <a:t>по проблеме  изучения и формирования социального заказа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19765" y="4529873"/>
        <a:ext cx="7523814" cy="8841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4D6CF-610C-424D-AA3D-BF913097336B}">
      <dsp:nvSpPr>
        <dsp:cNvPr id="0" name=""/>
        <dsp:cNvSpPr/>
      </dsp:nvSpPr>
      <dsp:spPr>
        <a:xfrm>
          <a:off x="0" y="1143755"/>
          <a:ext cx="8424936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DC180-E9A2-41D6-A957-0DC6A7C82876}">
      <dsp:nvSpPr>
        <dsp:cNvPr id="0" name=""/>
        <dsp:cNvSpPr/>
      </dsp:nvSpPr>
      <dsp:spPr>
        <a:xfrm>
          <a:off x="474277" y="410754"/>
          <a:ext cx="7806284" cy="18214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Комплекс критериев и показателей оценки эффективности влияния изучения и формирования социального заказа </a:t>
          </a:r>
          <a:r>
            <a:rPr lang="ru-RU" sz="1600" kern="1200" dirty="0" smtClean="0"/>
            <a:t>на увеличение охвата детей программами ДОД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563195" y="499672"/>
        <a:ext cx="7628448" cy="1643661"/>
      </dsp:txXfrm>
    </dsp:sp>
    <dsp:sp modelId="{CBB832C2-9E98-4396-BECE-4D04739F022D}">
      <dsp:nvSpPr>
        <dsp:cNvPr id="0" name=""/>
        <dsp:cNvSpPr/>
      </dsp:nvSpPr>
      <dsp:spPr>
        <a:xfrm>
          <a:off x="0" y="4029621"/>
          <a:ext cx="8424936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A9ED3A-DFAB-494B-AB46-66A39E602B80}">
      <dsp:nvSpPr>
        <dsp:cNvPr id="0" name=""/>
        <dsp:cNvSpPr/>
      </dsp:nvSpPr>
      <dsp:spPr>
        <a:xfrm>
          <a:off x="360041" y="3274842"/>
          <a:ext cx="8021781" cy="18562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Методические рекомендации по организации изучения и  формированию социального заказа на программы дополнительного образования детей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50656" y="3365457"/>
        <a:ext cx="7840551" cy="16750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22A2A-88A6-4BE1-9F4F-9ED71BAC152F}">
      <dsp:nvSpPr>
        <dsp:cNvPr id="0" name=""/>
        <dsp:cNvSpPr/>
      </dsp:nvSpPr>
      <dsp:spPr>
        <a:xfrm>
          <a:off x="0" y="0"/>
          <a:ext cx="5040560" cy="504056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3BD7A4-6CAD-4DD2-9A4D-14ADE93B702B}">
      <dsp:nvSpPr>
        <dsp:cNvPr id="0" name=""/>
        <dsp:cNvSpPr/>
      </dsp:nvSpPr>
      <dsp:spPr>
        <a:xfrm>
          <a:off x="1296138" y="3600401"/>
          <a:ext cx="5189072" cy="13101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Применение разработанных методик изучения социального заказа в других регионах</a:t>
          </a:r>
          <a:endParaRPr lang="ru-RU" sz="1600" kern="1200" dirty="0"/>
        </a:p>
      </dsp:txBody>
      <dsp:txXfrm>
        <a:off x="1360092" y="3664355"/>
        <a:ext cx="5061164" cy="1182197"/>
      </dsp:txXfrm>
    </dsp:sp>
    <dsp:sp modelId="{DF8F10E1-06EE-4E9A-96B2-BCF74CAEF05E}">
      <dsp:nvSpPr>
        <dsp:cNvPr id="0" name=""/>
        <dsp:cNvSpPr/>
      </dsp:nvSpPr>
      <dsp:spPr>
        <a:xfrm>
          <a:off x="2232244" y="2088233"/>
          <a:ext cx="5205749" cy="129519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Проведение сравнительного анализа полученных результатов на уровне различных регионов с целью выявления принципиальных отличий формирования социального заказа</a:t>
          </a:r>
          <a:endParaRPr lang="ru-RU" sz="1600" kern="1200" dirty="0"/>
        </a:p>
      </dsp:txBody>
      <dsp:txXfrm>
        <a:off x="2295470" y="2151459"/>
        <a:ext cx="5079297" cy="1168743"/>
      </dsp:txXfrm>
    </dsp:sp>
    <dsp:sp modelId="{145BA78E-88B9-4051-8692-23BA83E50FE2}">
      <dsp:nvSpPr>
        <dsp:cNvPr id="0" name=""/>
        <dsp:cNvSpPr/>
      </dsp:nvSpPr>
      <dsp:spPr>
        <a:xfrm>
          <a:off x="2837837" y="720080"/>
          <a:ext cx="5011034" cy="9883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Совершенствование форм формирования социального заказа в соответствии со спецификой региона</a:t>
          </a:r>
          <a:endParaRPr lang="ru-RU" sz="1600" kern="1200" dirty="0"/>
        </a:p>
      </dsp:txBody>
      <dsp:txXfrm>
        <a:off x="2886086" y="768329"/>
        <a:ext cx="4914536" cy="891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B62BD-515F-4438-89B6-EE1FE325C45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6096C-A446-4EF1-BB18-0E7759715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582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Дополнительное образование детей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(ДОД) - составная часть образовательной системы России, подчиняющаяся общим законам, закономерностям и государственным требованиям, одним из которых, является ответственность образовательного учреждения за качество образования детей.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857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Указе Президента Российской Федерации от 7 мая 2012 г. № 599 (п. 1 ) «О мерах по реализации государственной политики в области образования и науки»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говорится о </a:t>
            </a:r>
            <a:r>
              <a:rPr lang="ru-RU" sz="18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необходимости обеспечить увеличение к 2020 году числа детей в возрасте от 5 до 18 лет,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обучающихся по дополнительным образовательным программам, в общей численности детей этого возраста до </a:t>
            </a:r>
            <a:r>
              <a:rPr lang="ru-RU" sz="18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70-75%.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В настоящее время около 50% детей в возрасте от 5 до 18 лет пользуются услугами дополнительного образования.   </a:t>
            </a:r>
          </a:p>
          <a:p>
            <a:r>
              <a:rPr lang="ru-RU" sz="18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Одной из мер по увеличению охвата детей программами ДОД является изучение и формирование социального заказа на ДОДЛ.</a:t>
            </a:r>
            <a:endParaRPr lang="ru-RU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746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Социальный заказ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сфере дополнительного образования детей имеет особое значение, так как он </a:t>
            </a:r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определяет его содержание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выступает главным </a:t>
            </a:r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критерием оценки качества его результатов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сегодняшний день интерес к изучению и формированию социального заказа в разных регионах страны на услуги в дополнительном образовании становится всё более актуальным. 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Многие исследователи отмечают явную диспропорцию между различными направлениями услуг, предоставляемых дополнительным образованием.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Принципиально изменились статус и функции учреждений дополнительного образования. Если раньше они несли основную нагрузку по организации дополнительного образования, то сегодня оно реализуется </a:t>
            </a:r>
            <a:r>
              <a:rPr lang="ru-RU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разных типах образовательных учреждений – школах, ДОУ, НПО, частных организациях.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6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Социальный заказ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можно определить как </a:t>
            </a:r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запрос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источником которого являются те, кто:</a:t>
            </a:r>
          </a:p>
          <a:p>
            <a:pPr lvl="0"/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определяет направления развития системы 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дополнительного образования детей, </a:t>
            </a:r>
          </a:p>
          <a:p>
            <a:pPr lvl="0"/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предоставляет ей определенные ресурсы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lvl="0"/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заинтересованы в результатах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ее функционирования и развития,</a:t>
            </a:r>
          </a:p>
          <a:p>
            <a:pPr lvl="0"/>
            <a:r>
              <a:rPr lang="ru-RU" sz="16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потребляет их</a:t>
            </a:r>
            <a:r>
              <a:rPr lang="ru-RU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(прежде всего, это личность, родители, общественность, работодатели, общественные организации, государство и т.д.).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41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Основные потребители результатов проекта</a:t>
            </a:r>
            <a:endParaRPr lang="ru-RU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 выделить три основные группы социальных заказчиков на дополнительное образование  детей:</a:t>
            </a:r>
          </a:p>
          <a:p>
            <a:r>
              <a:rPr lang="ru-RU" sz="1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государство, заказ которого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выражен в соответствующих документах:  общественных докладах, законодательных актах, в разработке регламентов и стандартов образовательных учреждений, а также в формировании общих принципов  политики дополнительного образования; </a:t>
            </a:r>
          </a:p>
          <a:p>
            <a:r>
              <a:rPr lang="ru-RU" sz="1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сторонние организации и учреждения, заказ которых выражен 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потребности на определенные виды дополнительных образовательных услуг со стороны различных организаций;</a:t>
            </a:r>
          </a:p>
          <a:p>
            <a:r>
              <a:rPr lang="ru-RU" sz="1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личность, 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 заказ выражен</a:t>
            </a:r>
            <a:r>
              <a:rPr lang="ru-RU" sz="1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ru-RU" sz="1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конкретной потребности со стороны детей, родителей, учителей, в удовлетворении запросов, потребностей относительно деятельности в сфере дополнительного образования детей.  </a:t>
            </a:r>
          </a:p>
          <a:p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Руководителям, нацеленным на системное развитие дополнительного образования, важно постоянно изучать и анализировать социальный заказ, прогнозировать его изменения, чтобы обеспечить соответствие качества пред­лагаемых услуг реальным потребностям заказчиков и увеличивать охват программами ДОД.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872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67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solidFill>
                  <a:schemeClr val="tx1"/>
                </a:solidFill>
              </a:rPr>
              <a:t>Результаты исследования социального заказа на дополнительное образование детей в г. Ярославле.</a:t>
            </a:r>
          </a:p>
          <a:p>
            <a:pPr>
              <a:buNone/>
            </a:pPr>
            <a:endParaRPr lang="ru-RU" sz="1200" dirty="0" smtClean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 Анализ динамики социального заказа и тенденций его реализации в системе ДОД г. Ярославля. </a:t>
            </a:r>
          </a:p>
          <a:p>
            <a:pPr>
              <a:buNone/>
            </a:pPr>
            <a:endParaRPr lang="ru-RU" sz="1200" dirty="0" smtClean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Выявление тенденций и условий влияния социального заказа на увеличения охвата детей программами дополнительного образования в г. Ярославле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845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346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Оценка эффективности влияния изучения и формирования социального заказа на увеличение охвата детей программами ДОД в г. Ярославле и Ярославской области </a:t>
            </a:r>
            <a:endParaRPr lang="ru-RU" sz="1800" b="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Круглый стол (или конференция) по проблеме увеличения охвата детей программами ДОД средствами изучения и формирования социального заказа в г. Ярославле и Ярославской области </a:t>
            </a:r>
            <a:endParaRPr lang="ru-RU" sz="18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792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6096C-A446-4EF1-BB18-0E77597155B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76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46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03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2907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988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7100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570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064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03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1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5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55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12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56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12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68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DAE06-A2EB-4965-87B2-3A5969150D03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95587A-77F8-4243-961F-97D97586B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0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39552" y="0"/>
            <a:ext cx="8352928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/>
              <a:t>Конкурсный </a:t>
            </a:r>
            <a:r>
              <a:rPr lang="ru-RU" sz="2400" b="1" i="1" dirty="0"/>
              <a:t>отбор на присвоение статуса региональной инновационной </a:t>
            </a:r>
            <a:r>
              <a:rPr lang="ru-RU" sz="2400" b="1" i="1" dirty="0" smtClean="0"/>
              <a:t>площадки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Проект: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Изучение и формирование социального заказа как условие  увеличения охвата детей программами дополнительного образования»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Государственное образовательное автономное учреждение Ярославской области «Институт развития образования</a:t>
            </a:r>
            <a:r>
              <a:rPr lang="ru-RU" dirty="0" smtClean="0"/>
              <a:t>»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Государственное образовательное учреждение высшего профессионального образования «Ярославский государственный педагогический университет им. К.Д. Ушинского»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56084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НОРМАТИВНО-ПРАВОВОЕ ОБЕСПЕЧЕНИЕ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24744"/>
            <a:ext cx="8460432" cy="5733256"/>
          </a:xfrm>
        </p:spPr>
        <p:txBody>
          <a:bodyPr>
            <a:normAutofit fontScale="62500" lnSpcReduction="20000"/>
          </a:bodyPr>
          <a:lstStyle/>
          <a:p>
            <a:endParaRPr lang="ru-RU" sz="3000" dirty="0" smtClean="0"/>
          </a:p>
          <a:p>
            <a:r>
              <a:rPr lang="ru-RU" sz="3000" dirty="0"/>
              <a:t>Концепция долгосрочного социально-экономического развития РФ на период до 2020 года, </a:t>
            </a:r>
            <a:r>
              <a:rPr lang="ru-RU" sz="3000" dirty="0" smtClean="0"/>
              <a:t>от 17 ноября 2008г. N 1662-р</a:t>
            </a:r>
            <a:endParaRPr lang="ru-RU" sz="3000" dirty="0"/>
          </a:p>
          <a:p>
            <a:pPr marL="0" indent="0">
              <a:buNone/>
            </a:pPr>
            <a:endParaRPr lang="ru-RU" sz="3000" dirty="0"/>
          </a:p>
          <a:p>
            <a:r>
              <a:rPr lang="ru-RU" sz="3000" dirty="0" smtClean="0"/>
              <a:t>Указ Президента Российской Федерации от 7 мая 2012 г. N 599 "О мерах по реализации государственной политики в области образования и науки", п.1. </a:t>
            </a:r>
          </a:p>
          <a:p>
            <a:endParaRPr lang="ru-RU" sz="3000" dirty="0" smtClean="0"/>
          </a:p>
          <a:p>
            <a:r>
              <a:rPr lang="ru-RU" sz="3000" dirty="0" smtClean="0"/>
              <a:t>Государственная программа развития образования на период до 2020 г., подпрограмма 2, показатель 2.4.</a:t>
            </a:r>
          </a:p>
          <a:p>
            <a:endParaRPr lang="ru-RU" sz="3000" dirty="0" smtClean="0"/>
          </a:p>
          <a:p>
            <a:r>
              <a:rPr lang="ru-RU" sz="3000" dirty="0" smtClean="0"/>
              <a:t> Проект Межведомственной программы развития дополнительного образования детей в Российской Федерации до 2020 года, направление 2, п.2.3., направление 3, п.3.5.</a:t>
            </a:r>
          </a:p>
          <a:p>
            <a:pPr marL="0" indent="0">
              <a:buNone/>
            </a:pPr>
            <a:endParaRPr lang="ru-RU" sz="3000" dirty="0" smtClean="0"/>
          </a:p>
          <a:p>
            <a:r>
              <a:rPr lang="ru-RU" sz="3000" dirty="0" smtClean="0"/>
              <a:t>Концепция развития </a:t>
            </a:r>
            <a:r>
              <a:rPr lang="ru-RU" sz="3000" dirty="0"/>
              <a:t>дополнительного 	</a:t>
            </a:r>
            <a:r>
              <a:rPr lang="ru-RU" sz="3000" dirty="0" smtClean="0"/>
              <a:t>образования </a:t>
            </a:r>
            <a:r>
              <a:rPr lang="ru-RU" sz="3000" dirty="0"/>
              <a:t>	</a:t>
            </a:r>
            <a:r>
              <a:rPr lang="ru-RU" sz="3000" dirty="0" smtClean="0"/>
              <a:t>детей</a:t>
            </a:r>
            <a:r>
              <a:rPr lang="ru-RU" sz="3000" dirty="0"/>
              <a:t>, от 4 сентября 2014 г. № 1726-р</a:t>
            </a:r>
          </a:p>
          <a:p>
            <a:endParaRPr lang="ru-RU" sz="3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9496"/>
            <a:ext cx="6768752" cy="838200"/>
          </a:xfrm>
        </p:spPr>
        <p:txBody>
          <a:bodyPr/>
          <a:lstStyle/>
          <a:p>
            <a:pPr algn="ctr"/>
            <a:r>
              <a:rPr lang="ru-RU" dirty="0" smtClean="0"/>
              <a:t>Актуальность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328592"/>
          </a:xfrm>
        </p:spPr>
        <p:txBody>
          <a:bodyPr>
            <a:no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является одной из мер по увеличению охвата детей программами ДО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определяет содержание, является  главным критерием оценки качества  результатов дополнительного образования детей 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является отражением социально-педагогических целей общественных (государственных и частных) институтов, с одной стороны и личностных потребностей детей и их родителей, с другой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способствует  обеспечению соответствия качества предлагаемых услуг реальным потребностям заказчиков 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84" y="18864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ПОТРЕБИТЕЛИ РЕЗУЛЬТАТОВ ПРОЕКТА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35515"/>
              </p:ext>
            </p:extLst>
          </p:nvPr>
        </p:nvGraphicFramePr>
        <p:xfrm>
          <a:off x="899592" y="1484784"/>
          <a:ext cx="7634808" cy="4427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68951" cy="792088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Механизм реализации проекта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5" y="1124744"/>
            <a:ext cx="8388425" cy="5733256"/>
          </a:xfrm>
        </p:spPr>
        <p:txBody>
          <a:bodyPr>
            <a:normAutofit/>
          </a:bodyPr>
          <a:lstStyle/>
          <a:p>
            <a:r>
              <a:rPr lang="ru-RU" b="1" dirty="0"/>
              <a:t>ЭТАП 1. Изучение динамики социального </a:t>
            </a:r>
            <a:r>
              <a:rPr lang="ru-RU" b="1" dirty="0" smtClean="0"/>
              <a:t>заказа – 2015 г.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Разработка </a:t>
            </a:r>
            <a:r>
              <a:rPr lang="ru-RU" sz="1400" dirty="0"/>
              <a:t>комплекса технологий изучения социального заказа </a:t>
            </a:r>
            <a:endParaRPr lang="ru-RU" sz="14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Анализ </a:t>
            </a:r>
            <a:r>
              <a:rPr lang="ru-RU" sz="1400" dirty="0"/>
              <a:t>результатов поведенного исследования, программная обработка статистических </a:t>
            </a:r>
            <a:r>
              <a:rPr lang="ru-RU" sz="1400" dirty="0" smtClean="0"/>
              <a:t>данных (г. Ярославль, Ярославская область)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/>
              <a:t>Проведение  анализа </a:t>
            </a:r>
            <a:r>
              <a:rPr lang="ru-RU" sz="1400" dirty="0" smtClean="0"/>
              <a:t>программ </a:t>
            </a:r>
            <a:r>
              <a:rPr lang="ru-RU" sz="1400" dirty="0"/>
              <a:t>дополнительного образования, выявление тенденций и условий влияния социального заказа на увеличения охвата </a:t>
            </a:r>
            <a:r>
              <a:rPr lang="ru-RU" sz="1400" dirty="0" smtClean="0"/>
              <a:t>детей</a:t>
            </a:r>
          </a:p>
          <a:p>
            <a:pPr lvl="0">
              <a:buClr>
                <a:srgbClr val="A53010"/>
              </a:buClr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ЭТАП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 Формирование социального заказа–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2016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г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Проведение расчета охвата </a:t>
            </a: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детей </a:t>
            </a:r>
            <a:r>
              <a:rPr lang="ru-RU" sz="1400" dirty="0"/>
              <a:t>программами </a:t>
            </a:r>
            <a:r>
              <a:rPr lang="ru-RU" sz="1400" dirty="0" smtClean="0"/>
              <a:t>ДОД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 smtClean="0"/>
              <a:t>Предложение комплекса </a:t>
            </a:r>
            <a:r>
              <a:rPr lang="ru-RU" sz="1400" dirty="0"/>
              <a:t>мер по увеличению охвата </a:t>
            </a:r>
            <a:r>
              <a:rPr lang="ru-RU" sz="1400" dirty="0" smtClean="0"/>
              <a:t>детей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/>
              <a:t>Обоснование  технологий, </a:t>
            </a:r>
            <a:r>
              <a:rPr lang="ru-RU" sz="1400" dirty="0" smtClean="0"/>
              <a:t>с помощью  которых </a:t>
            </a:r>
            <a:r>
              <a:rPr lang="ru-RU" sz="1400" dirty="0"/>
              <a:t>предполагается увеличить охват </a:t>
            </a:r>
            <a:r>
              <a:rPr lang="ru-RU" sz="1400" dirty="0" smtClean="0"/>
              <a:t>детей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/>
              <a:t>Сформировать инновационную практику изучения и формирования социального заказа как условие увеличения охвата детей программами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ЭТАП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3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 Апробация и распространение разработанных методик–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2017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г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/>
              <a:t>Разработка критериев и показателей оценки эффективности влияния изучения и формирования социального </a:t>
            </a:r>
            <a:r>
              <a:rPr lang="ru-RU" sz="1400" dirty="0" smtClean="0"/>
              <a:t>заказа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/>
              <a:t>При помощи эмпирических методов </a:t>
            </a:r>
            <a:r>
              <a:rPr lang="ru-RU" sz="1400" dirty="0" smtClean="0"/>
              <a:t>определение </a:t>
            </a:r>
            <a:r>
              <a:rPr lang="ru-RU" sz="1400" dirty="0"/>
              <a:t>эффективности влияния изучения и формирования социального заказа на увеличение охвата </a:t>
            </a:r>
            <a:r>
              <a:rPr lang="ru-RU" sz="1400" dirty="0" smtClean="0"/>
              <a:t>детей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 smtClean="0"/>
              <a:t>Обработка </a:t>
            </a:r>
            <a:r>
              <a:rPr lang="ru-RU" sz="1400" dirty="0"/>
              <a:t>полученных в ходе исследования сведений и обобщение </a:t>
            </a:r>
            <a:r>
              <a:rPr lang="ru-RU" sz="1400" dirty="0" smtClean="0"/>
              <a:t>материала</a:t>
            </a:r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r>
              <a:rPr lang="ru-RU" sz="1400" dirty="0"/>
              <a:t>Проведение подготовительных работ по организации конференции. Привлечение органов управления образованием и </a:t>
            </a:r>
            <a:r>
              <a:rPr lang="ru-RU" sz="1400" dirty="0" smtClean="0"/>
              <a:t>образовательных организаций к </a:t>
            </a:r>
            <a:r>
              <a:rPr lang="ru-RU" sz="1400" dirty="0"/>
              <a:t>участию в конференции</a:t>
            </a:r>
            <a:endParaRPr lang="ru-RU" sz="1400" dirty="0" smtClean="0"/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endParaRPr lang="ru-RU" sz="1400" dirty="0" smtClean="0"/>
          </a:p>
          <a:p>
            <a:pPr lvl="0">
              <a:spcBef>
                <a:spcPts val="0"/>
              </a:spcBef>
              <a:buClr>
                <a:srgbClr val="A53010"/>
              </a:buClr>
              <a:buFontTx/>
              <a:buChar char="-"/>
            </a:pPr>
            <a:endParaRPr lang="ru-RU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21558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16824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/>
                </a:solidFill>
              </a:rPr>
              <a:t>РЕЗУЛЬТАТЫ РЕАЛИЗАЦИИ ПРОЕКТА 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2015</a:t>
            </a:r>
            <a:endParaRPr lang="ru-RU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65311556"/>
              </p:ext>
            </p:extLst>
          </p:nvPr>
        </p:nvGraphicFramePr>
        <p:xfrm>
          <a:off x="1331640" y="1124744"/>
          <a:ext cx="7704856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982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16824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accent1"/>
                </a:solidFill>
              </a:rPr>
              <a:t>РЕЗУЛЬТАТЫ РЕАЛИЗАЦИИ ПРОЕКТА 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2016</a:t>
            </a:r>
            <a:endParaRPr lang="ru-RU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95076895"/>
              </p:ext>
            </p:extLst>
          </p:nvPr>
        </p:nvGraphicFramePr>
        <p:xfrm>
          <a:off x="1043608" y="1052736"/>
          <a:ext cx="7992888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375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16824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accent1"/>
                </a:solidFill>
              </a:rPr>
              <a:t>РЕЗУЛЬТАТЫ РЕАЛИЗАЦИИ ПРОЕКТА 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2017</a:t>
            </a:r>
            <a:endParaRPr lang="ru-RU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79469172"/>
              </p:ext>
            </p:extLst>
          </p:nvPr>
        </p:nvGraphicFramePr>
        <p:xfrm>
          <a:off x="611560" y="908720"/>
          <a:ext cx="8424936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4667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704856" cy="1280890"/>
          </a:xfrm>
        </p:spPr>
        <p:txBody>
          <a:bodyPr/>
          <a:lstStyle/>
          <a:p>
            <a:pPr algn="ctr"/>
            <a:r>
              <a:rPr lang="ru-RU" dirty="0"/>
              <a:t>ПЕРСПЕКТИВЫ РАЗВИТИЯ ПРОЕКТА</a:t>
            </a: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971459"/>
              </p:ext>
            </p:extLst>
          </p:nvPr>
        </p:nvGraphicFramePr>
        <p:xfrm>
          <a:off x="1115616" y="1628800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872159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2750</TotalTime>
  <Words>846</Words>
  <Application>Microsoft Office PowerPoint</Application>
  <PresentationFormat>Экран (4:3)</PresentationFormat>
  <Paragraphs>101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НОРМАТИВНО-ПРАВОВОЕ ОБЕСПЕЧЕНИЕ ПРОЕКТА</vt:lpstr>
      <vt:lpstr>Актуальность проекта</vt:lpstr>
      <vt:lpstr>ОСНОВНЫЕ ПОТРЕБИТЕЛИ РЕЗУЛЬТАТОВ ПРОЕКТА</vt:lpstr>
      <vt:lpstr>Механизм реализации проекта </vt:lpstr>
      <vt:lpstr>РЕЗУЛЬТАТЫ РЕАЛИЗАЦИИ ПРОЕКТА  2015</vt:lpstr>
      <vt:lpstr>РЕЗУЛЬТАТЫ РЕАЛИЗАЦИИ ПРОЕКТА  2016</vt:lpstr>
      <vt:lpstr>РЕЗУЛЬТАТЫ РЕАЛИЗАЦИИ ПРОЕКТА  2017</vt:lpstr>
      <vt:lpstr>ПЕРСПЕКТИВЫ РАЗВИТИЯ ПРОЕКТА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Анжелика Борисовна Разумова</cp:lastModifiedBy>
  <cp:revision>36</cp:revision>
  <cp:lastPrinted>2015-02-26T09:21:40Z</cp:lastPrinted>
  <dcterms:created xsi:type="dcterms:W3CDTF">2015-02-23T18:21:27Z</dcterms:created>
  <dcterms:modified xsi:type="dcterms:W3CDTF">2015-02-26T10:28:52Z</dcterms:modified>
</cp:coreProperties>
</file>