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notesMasterIdLst>
    <p:notesMasterId r:id="rId11"/>
  </p:notesMasterIdLst>
  <p:sldIdLst>
    <p:sldId id="259" r:id="rId2"/>
    <p:sldId id="426" r:id="rId3"/>
    <p:sldId id="446" r:id="rId4"/>
    <p:sldId id="448" r:id="rId5"/>
    <p:sldId id="447" r:id="rId6"/>
    <p:sldId id="449" r:id="rId7"/>
    <p:sldId id="450" r:id="rId8"/>
    <p:sldId id="451" r:id="rId9"/>
    <p:sldId id="45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FF33CC"/>
    <a:srgbClr val="FF0066"/>
    <a:srgbClr val="FF99FF"/>
    <a:srgbClr val="FF66CC"/>
    <a:srgbClr val="FF00FF"/>
    <a:srgbClr val="CC99FF"/>
    <a:srgbClr val="99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>
        <p:scale>
          <a:sx n="84" d="100"/>
          <a:sy n="84" d="100"/>
        </p:scale>
        <p:origin x="-90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DCD6-4411-4353-98F9-66586E32FF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E89FC-EFB1-4525-A4D8-FE3B1AD3D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0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0489" y="2484946"/>
            <a:ext cx="10080978" cy="123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600" b="1" dirty="0" smtClean="0">
                <a:solidFill>
                  <a:srgbClr val="A52D36"/>
                </a:solidFill>
              </a:rPr>
              <a:t>Апробация примерных рабочих программ по иностранным языкам</a:t>
            </a:r>
            <a:endParaRPr lang="ru-RU" sz="4600" b="1" dirty="0">
              <a:solidFill>
                <a:srgbClr val="A52D3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5728" y="4759129"/>
            <a:ext cx="942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Урывчикова</a:t>
            </a:r>
            <a:r>
              <a:rPr lang="ru-RU" sz="2400" i="1" dirty="0" smtClean="0"/>
              <a:t> Наталья Владимировна, </a:t>
            </a:r>
            <a:endParaRPr lang="de-DE" sz="2400" i="1" dirty="0" smtClean="0"/>
          </a:p>
          <a:p>
            <a:r>
              <a:rPr lang="ru-RU" sz="2400" i="1" dirty="0" smtClean="0"/>
              <a:t>ст. преподаватель кафедры общего образования</a:t>
            </a:r>
          </a:p>
          <a:p>
            <a:r>
              <a:rPr lang="ru-RU" sz="2400" i="1" dirty="0" smtClean="0"/>
              <a:t>ГАУ ДПО ЯО «Институт развития образования»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84" y="294739"/>
            <a:ext cx="1032288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Трудности при работе с примерными рабочими программами: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1202" y="1311406"/>
            <a:ext cx="109389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1. Частичное несоответствие распределения содержания предмета по годам в примерной программе содержанию существующих УМК</a:t>
            </a:r>
            <a:endParaRPr lang="ru-RU" sz="2800" b="1" dirty="0"/>
          </a:p>
        </p:txBody>
      </p:sp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062" y="2333273"/>
            <a:ext cx="4116671" cy="3559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1824" y="6024515"/>
            <a:ext cx="3635021" cy="4801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«</a:t>
            </a:r>
            <a:r>
              <a:rPr lang="de-DE" sz="2800" b="1" dirty="0" smtClean="0"/>
              <a:t>Spotlight</a:t>
            </a:r>
            <a:r>
              <a:rPr lang="ru-RU" sz="2800" b="1" dirty="0" smtClean="0"/>
              <a:t>»</a:t>
            </a:r>
            <a:r>
              <a:rPr lang="de-DE" sz="2800" b="1" dirty="0" smtClean="0"/>
              <a:t>, </a:t>
            </a:r>
            <a:r>
              <a:rPr lang="ru-RU" sz="2800" b="1" dirty="0" smtClean="0"/>
              <a:t>2 класс</a:t>
            </a:r>
            <a:endParaRPr lang="ru-RU" sz="2800" b="1" dirty="0"/>
          </a:p>
        </p:txBody>
      </p:sp>
      <p:pic>
        <p:nvPicPr>
          <p:cNvPr id="8" name="Рисунок 7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2267" y="2603324"/>
            <a:ext cx="6699242" cy="34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84" y="294739"/>
            <a:ext cx="1032288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Трудности при работе с примерными рабочими программами: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1202" y="1311406"/>
            <a:ext cx="109389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1. Частичное несоответствие распределения содержания предмета по годам в примерной программе содержанию существующих УМК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1780" y="6176915"/>
            <a:ext cx="3635021" cy="4801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«</a:t>
            </a:r>
            <a:r>
              <a:rPr lang="de-DE" sz="2800" b="1" dirty="0" smtClean="0"/>
              <a:t>Spotlight</a:t>
            </a:r>
            <a:r>
              <a:rPr lang="ru-RU" sz="2800" b="1" dirty="0" smtClean="0"/>
              <a:t>»</a:t>
            </a:r>
            <a:r>
              <a:rPr lang="de-DE" sz="2800" b="1" dirty="0" smtClean="0"/>
              <a:t>, </a:t>
            </a:r>
            <a:r>
              <a:rPr lang="ru-RU" sz="2800" b="1" dirty="0" smtClean="0"/>
              <a:t>2 класс</a:t>
            </a:r>
            <a:endParaRPr lang="ru-RU" sz="2800" b="1" dirty="0"/>
          </a:p>
        </p:txBody>
      </p:sp>
      <p:pic>
        <p:nvPicPr>
          <p:cNvPr id="9" name="Рисунок 8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95" y="2338565"/>
            <a:ext cx="5272355" cy="37461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76622" y="3281315"/>
            <a:ext cx="542995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800" b="1" dirty="0" err="1" smtClean="0"/>
              <a:t>Present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Continuous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Tense</a:t>
            </a:r>
            <a:r>
              <a:rPr lang="ru-RU" sz="2800" b="1" dirty="0" smtClean="0"/>
              <a:t>:</a:t>
            </a:r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в примерной рабочей программе – </a:t>
            </a:r>
            <a:r>
              <a:rPr lang="ru-RU" sz="2800" b="1" dirty="0" smtClean="0">
                <a:solidFill>
                  <a:srgbClr val="800000"/>
                </a:solidFill>
              </a:rPr>
              <a:t>в 4 классе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644443" y="1670756"/>
            <a:ext cx="5463823" cy="1535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84" y="294739"/>
            <a:ext cx="1032288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Трудности при работе с примерными рабочими программами: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735" y="1164650"/>
            <a:ext cx="98213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2. В одной главе УМК часто объединено разное тематическое содержание речи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2799" y="2064829"/>
            <a:ext cx="4504267" cy="4653582"/>
          </a:xfrm>
          <a:prstGeom prst="rect">
            <a:avLst/>
          </a:prstGeom>
          <a:ln w="19050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Unit 1. Hello English!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Lesson 1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…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Lesson 18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Unit 2. Welcome to our theatre!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Lesson 19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…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Lesson 32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Unit 3. Let’s read and speak English!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Lesson 33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…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Lesson 53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Unit 4. Meet my friends!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Lesson 54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Lesson 66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32000" y="6205137"/>
            <a:ext cx="3770490" cy="4801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«</a:t>
            </a:r>
            <a:r>
              <a:rPr lang="de-DE" sz="2800" b="1" dirty="0" err="1" smtClean="0"/>
              <a:t>Enjoy</a:t>
            </a:r>
            <a:r>
              <a:rPr lang="de-DE" sz="2800" b="1" dirty="0" smtClean="0"/>
              <a:t> English</a:t>
            </a:r>
            <a:r>
              <a:rPr lang="ru-RU" sz="2800" b="1" dirty="0" smtClean="0"/>
              <a:t>»</a:t>
            </a:r>
            <a:r>
              <a:rPr lang="de-DE" sz="2800" b="1" dirty="0" smtClean="0"/>
              <a:t>, </a:t>
            </a:r>
            <a:r>
              <a:rPr lang="ru-RU" sz="2800" b="1" dirty="0" smtClean="0"/>
              <a:t>2 класс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7825" y="1836338"/>
            <a:ext cx="551462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/>
              <a:t>Семья, животные (домашние питомцы, животные в зоопарке, животные на ферме), спортивные увлечения, новогодний салат,   в магазине новогодних игрушек</a:t>
            </a:r>
            <a:endParaRPr lang="ru-RU" sz="2200" b="1" dirty="0"/>
          </a:p>
        </p:txBody>
      </p:sp>
      <p:pic>
        <p:nvPicPr>
          <p:cNvPr id="15" name="Рисунок 14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658" y="3325814"/>
            <a:ext cx="5955831" cy="3074987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endCxn id="14" idx="1"/>
          </p:cNvCxnSpPr>
          <p:nvPr/>
        </p:nvCxnSpPr>
        <p:spPr>
          <a:xfrm flipV="1">
            <a:off x="4368801" y="2491902"/>
            <a:ext cx="1349024" cy="849610"/>
          </a:xfrm>
          <a:prstGeom prst="straightConnector1">
            <a:avLst/>
          </a:prstGeom>
          <a:ln w="63500">
            <a:solidFill>
              <a:srgbClr val="8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84" y="294739"/>
            <a:ext cx="103228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Трудности при работе с ПРП: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2" y="837273"/>
            <a:ext cx="109389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3. Программная тема в тематическом планировании объединяет содержание, которое в УМК распределено по разным главам</a:t>
            </a:r>
            <a:endParaRPr lang="ru-RU" sz="28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978" y="1746955"/>
          <a:ext cx="11288889" cy="50495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42766"/>
                <a:gridCol w="69461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Название главы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Содержание</a:t>
                      </a:r>
                      <a:endParaRPr lang="ru-RU" sz="16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de-DE" sz="1600" b="1" kern="1200" dirty="0" smtClean="0"/>
                        <a:t>Lektion</a:t>
                      </a:r>
                      <a:r>
                        <a:rPr lang="ru-RU" sz="1600" b="1" kern="1200" dirty="0" smtClean="0"/>
                        <a:t> 1. «Город – страна – река»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Город и деревня в Германии и России, достопримечательности города, летние каникулы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kern="1200" dirty="0" smtClean="0"/>
                        <a:t>Lektion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b="1" kern="1200" dirty="0" smtClean="0"/>
                        <a:t>2. «Школа доставляет радость»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Система образования, описание своей школы, школьная дружба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Lektion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3. «Покупки в магазине и на рынке»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Покупка продуктов, деньги в Европе и в России, отдел игрушек, мы печём и готовим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Lektion 4.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«Ура, ура! Зима пришла!»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Любимое время года, Рождественские традиции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Lektion 5.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«Животные и растения у нас и в других странах»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Любимые животные, защита животных, экологическое значение леса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Lektion 6.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«Хобби и развлечения»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Хобби, сад и садовые растения, цирк в Германии и России, театр в Германии и России, карнавал в Германии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Lektion 7.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«Спорт – это круто!»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Любимый вид спорта, спорт и здоровье, путешествие в Альпах, биография Фридриха Людвига Яна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Lektion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8. «Нашей планете нужна помощь»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Экология планеты, охраняемые животные, весна в Германии и России, биография Генриха Гейне, Пасха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Lektion 9.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«Лето в немецкоязычных странах»</a:t>
                      </a:r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Музеи, летние праздники и фестивали в Австрии и Швейцарии, на пикнике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36001" y="1760713"/>
            <a:ext cx="3081866" cy="3416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«</a:t>
            </a:r>
            <a:r>
              <a:rPr lang="de-DE" b="1" dirty="0" smtClean="0"/>
              <a:t>Wunderkinder plus</a:t>
            </a:r>
            <a:r>
              <a:rPr lang="ru-RU" b="1" dirty="0" smtClean="0"/>
              <a:t>»</a:t>
            </a:r>
            <a:r>
              <a:rPr lang="de-DE" b="1" dirty="0" smtClean="0"/>
              <a:t>, 5</a:t>
            </a:r>
            <a:r>
              <a:rPr lang="ru-RU" b="1" dirty="0" smtClean="0"/>
              <a:t> 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84" y="294739"/>
            <a:ext cx="103228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Трудности при работе с ПРП: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2" y="837273"/>
            <a:ext cx="109389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3. Программная тема в тематическом планировании объединяет содержание, которое в УМК распределено по разным главам</a:t>
            </a:r>
            <a:endParaRPr lang="ru-RU" sz="2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981" y="1746955"/>
          <a:ext cx="5463819" cy="4886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63819"/>
              </a:tblGrid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 smtClean="0"/>
                        <a:t>Lektion</a:t>
                      </a:r>
                      <a:r>
                        <a:rPr lang="ru-RU" sz="1600" b="0" kern="1200" dirty="0" smtClean="0"/>
                        <a:t> 1. Город и деревня в Германии и России, достопримечательности города, летние каникулы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kern="1200" dirty="0" smtClean="0"/>
                        <a:t>Lektion</a:t>
                      </a:r>
                      <a:r>
                        <a:rPr lang="ru-RU" sz="1600" kern="1200" dirty="0" smtClean="0"/>
                        <a:t> 2. Система образования, школа, школьная дружба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/>
                        <a:t>Lektion</a:t>
                      </a:r>
                      <a:r>
                        <a:rPr lang="ru-RU" sz="1600" kern="1200" dirty="0" smtClean="0"/>
                        <a:t> 3. Покупка продуктов, деньги в Европе и в России, отдел игрушек, мы печём и готовим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kern="1200" dirty="0" smtClean="0"/>
                        <a:t>Lektion 4</a:t>
                      </a:r>
                      <a:r>
                        <a:rPr lang="ru-RU" sz="1600" kern="1200" dirty="0" smtClean="0"/>
                        <a:t>. Любимое время года, Рождественские традиции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/>
                        <a:t>Lektion 5</a:t>
                      </a:r>
                      <a:r>
                        <a:rPr lang="ru-RU" sz="1600" kern="1200" dirty="0" smtClean="0"/>
                        <a:t>. Любимые животные, защита животных, экологическое значение леса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kern="1200" dirty="0" smtClean="0"/>
                        <a:t>Lektion 6</a:t>
                      </a:r>
                      <a:r>
                        <a:rPr lang="ru-RU" sz="1600" kern="1200" dirty="0" smtClean="0"/>
                        <a:t>. Хобби, сад и садовые растения, цирк в Германии и России, театр в Германии и России, карнавал в Германии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kern="1200" dirty="0" smtClean="0"/>
                        <a:t>Lektion 7</a:t>
                      </a:r>
                      <a:r>
                        <a:rPr lang="ru-RU" sz="1600" kern="1200" dirty="0" smtClean="0"/>
                        <a:t>. Любимый вид спорта, спорт и здоровье, путешествие в Альпах, биография Фридриха Людвига Яна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/>
                        <a:t>Lektion</a:t>
                      </a:r>
                      <a:r>
                        <a:rPr lang="ru-RU" sz="1600" kern="1200" dirty="0" smtClean="0"/>
                        <a:t> 8. Экология планеты, охраняемые животные, весна в Германии и России, биография Генриха Гейне, Пасха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/>
                        <a:t>Lektion 9</a:t>
                      </a:r>
                      <a:r>
                        <a:rPr lang="ru-RU" sz="1600" kern="1200" dirty="0" smtClean="0"/>
                        <a:t>. Музеи, летние праздники и фестивали в Австрии и Швейцарии, на пикнике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003_5кл.jpg"/>
          <p:cNvPicPr>
            <a:picLocks noChangeAspect="1"/>
          </p:cNvPicPr>
          <p:nvPr/>
        </p:nvPicPr>
        <p:blipFill>
          <a:blip r:embed="rId3" cstate="print"/>
          <a:srcRect r="13055" b="10186"/>
          <a:stretch>
            <a:fillRect/>
          </a:stretch>
        </p:blipFill>
        <p:spPr>
          <a:xfrm>
            <a:off x="6123370" y="1650823"/>
            <a:ext cx="5899297" cy="50209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91111" y="2799644"/>
            <a:ext cx="4380089" cy="22577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74178" y="3087510"/>
            <a:ext cx="4380089" cy="225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85466" y="3392310"/>
            <a:ext cx="4380089" cy="2257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74177" y="3674533"/>
            <a:ext cx="4380089" cy="225778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62888" y="3979333"/>
            <a:ext cx="4380089" cy="225778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7735" y="2438400"/>
            <a:ext cx="2579510" cy="31608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62889" y="4735688"/>
            <a:ext cx="4380089" cy="22577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51600" y="5029199"/>
            <a:ext cx="4380089" cy="225778"/>
          </a:xfrm>
          <a:prstGeom prst="rect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34667" y="5633154"/>
            <a:ext cx="4380089" cy="225778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68533" y="5960531"/>
            <a:ext cx="4752623" cy="349957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57245" y="6366932"/>
            <a:ext cx="4933244" cy="225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65511" y="2427111"/>
            <a:ext cx="756356" cy="2822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9421" y="3392310"/>
            <a:ext cx="2410179" cy="29351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32088" y="4357511"/>
            <a:ext cx="2799645" cy="2370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37734" y="4933245"/>
            <a:ext cx="1902178" cy="2652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41512" y="2088443"/>
            <a:ext cx="1603022" cy="19191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19956" y="6378222"/>
            <a:ext cx="1100666" cy="1975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96355" y="4978400"/>
            <a:ext cx="1557868" cy="20320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86932" y="2810933"/>
            <a:ext cx="1749779" cy="259645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40845" y="5791200"/>
            <a:ext cx="2240844" cy="2144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60977" y="5215467"/>
            <a:ext cx="3093155" cy="2088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5422" y="5204177"/>
            <a:ext cx="1952978" cy="225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354666" y="3793067"/>
            <a:ext cx="3510845" cy="237065"/>
          </a:xfrm>
          <a:prstGeom prst="rect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02845" y="5520268"/>
            <a:ext cx="2867378" cy="253998"/>
          </a:xfrm>
          <a:prstGeom prst="rect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320799" y="3420533"/>
            <a:ext cx="1919112" cy="237065"/>
          </a:xfrm>
          <a:prstGeom prst="rect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92578" y="1783644"/>
            <a:ext cx="1642533" cy="24271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91068" y="2054578"/>
            <a:ext cx="2805288" cy="237066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783644" y="4617156"/>
            <a:ext cx="3747912" cy="242709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521201" y="5813778"/>
            <a:ext cx="818443" cy="191909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468533" y="4301065"/>
            <a:ext cx="4656667" cy="355601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081868" y="2839156"/>
            <a:ext cx="2805288" cy="237066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817511" y="3076223"/>
            <a:ext cx="1902178" cy="2652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998134" y="6129868"/>
            <a:ext cx="3838222" cy="20884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40268" y="6344356"/>
            <a:ext cx="1140176" cy="24835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159955" y="4368800"/>
            <a:ext cx="1631245" cy="23142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79778" y="4605867"/>
            <a:ext cx="1236133" cy="2539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91067" y="3059289"/>
            <a:ext cx="1281290" cy="265289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84" y="294739"/>
            <a:ext cx="103228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Трудности при работе с конструктором программ: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544" y="933978"/>
            <a:ext cx="109389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1. Невозможность выбрать конкретные виды деятельности</a:t>
            </a:r>
            <a:endParaRPr lang="ru-RU" sz="2800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1818" t="23768" r="22568" b="20712"/>
          <a:stretch/>
        </p:blipFill>
        <p:spPr bwMode="auto">
          <a:xfrm>
            <a:off x="610408" y="1705202"/>
            <a:ext cx="6635679" cy="4673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6918" t="26803" r="36802" b="23932"/>
          <a:stretch/>
        </p:blipFill>
        <p:spPr bwMode="auto">
          <a:xfrm>
            <a:off x="7938910" y="1835023"/>
            <a:ext cx="3824112" cy="4413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75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84" y="294739"/>
            <a:ext cx="103228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Трудности при работе с конструктором программ: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544" y="933978"/>
            <a:ext cx="109389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1. Невозможность выбрать конкретные виды деятельности</a:t>
            </a:r>
            <a:endParaRPr lang="ru-RU" sz="28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7166" t="17493" r="28128" b="3600"/>
          <a:stretch/>
        </p:blipFill>
        <p:spPr bwMode="auto">
          <a:xfrm>
            <a:off x="3069763" y="1414109"/>
            <a:ext cx="5125970" cy="5325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3625" y="2043289"/>
            <a:ext cx="1300642" cy="13095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49270" y="3352800"/>
            <a:ext cx="1300642" cy="1851378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43625" y="5204177"/>
            <a:ext cx="1300642" cy="1535289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84" y="294739"/>
            <a:ext cx="103228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A52D36"/>
                </a:solidFill>
              </a:rPr>
              <a:t>Трудности при работе с конструктором программ: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544" y="830270"/>
            <a:ext cx="109389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2. Не все формулировки в разделе «Виды деятельности»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описывают деятельность</a:t>
            </a:r>
            <a:endParaRPr lang="ru-RU" sz="2800" b="1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7273" t="36365" r="28128" b="32220"/>
          <a:stretch/>
        </p:blipFill>
        <p:spPr bwMode="auto">
          <a:xfrm>
            <a:off x="587544" y="1715910"/>
            <a:ext cx="9956278" cy="5142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9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5679</TotalTime>
  <Words>659</Words>
  <Application>Microsoft Office PowerPoint</Application>
  <PresentationFormat>Произвольный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Наталия Владимировна Зайцева</cp:lastModifiedBy>
  <cp:revision>111</cp:revision>
  <dcterms:created xsi:type="dcterms:W3CDTF">2017-01-30T13:00:35Z</dcterms:created>
  <dcterms:modified xsi:type="dcterms:W3CDTF">2022-05-16T09:17:37Z</dcterms:modified>
</cp:coreProperties>
</file>