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3" r:id="rId3"/>
    <p:sldId id="274" r:id="rId4"/>
    <p:sldId id="275" r:id="rId5"/>
    <p:sldId id="276" r:id="rId6"/>
    <p:sldId id="260" r:id="rId7"/>
    <p:sldId id="262" r:id="rId8"/>
    <p:sldId id="267" r:id="rId9"/>
    <p:sldId id="266" r:id="rId10"/>
    <p:sldId id="268" r:id="rId11"/>
    <p:sldId id="264" r:id="rId12"/>
    <p:sldId id="263" r:id="rId13"/>
    <p:sldId id="269" r:id="rId14"/>
    <p:sldId id="271" r:id="rId15"/>
    <p:sldId id="272" r:id="rId16"/>
    <p:sldId id="256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1785-DE7D-4CEE-9BA8-944BB25ED2E0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0C98-4A38-440C-A167-E0F94D02EC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454E2C-915E-4A97-AAF6-F9CF203D9ED5}" type="slidenum">
              <a:rPr lang="en-US"/>
              <a:pPr/>
              <a:t>9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772D62-C27C-49D4-B15B-7B2B49D6C048}" type="slidenum">
              <a:rPr lang="en-US"/>
              <a:pPr/>
              <a:t>10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14CE0-96DC-4AA3-94E9-B6F46BE02BC9}" type="slidenum">
              <a:rPr lang="en-US"/>
              <a:pPr/>
              <a:t>14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2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5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8641" y="1604330"/>
            <a:ext cx="5393280" cy="2193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86240" y="1604330"/>
            <a:ext cx="5393280" cy="2193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8641" y="3935934"/>
            <a:ext cx="5393280" cy="219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6240" y="3935934"/>
            <a:ext cx="5393280" cy="219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63BAD429-F9A1-43EA-997B-06AB8E08F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8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7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2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9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588D-3C3F-49EB-B181-8B06032C719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7B73-21A4-4E13-838C-A98290661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6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u.wikipedia.org/wiki/%D0%AD%D0%BC%D0%BE%D1%86%D0%B8%D0%B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73307"/>
            <a:ext cx="9144000" cy="2971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Сенсорные особенности при РАС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03" y="5123328"/>
            <a:ext cx="5714997" cy="1734671"/>
          </a:xfrm>
        </p:spPr>
        <p:txBody>
          <a:bodyPr>
            <a:normAutofit/>
          </a:bodyPr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6" charset="0"/>
              </a:rPr>
              <a:t>Омарова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  <a:t> Г.В.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  <a:t>   Координатор Сообщества 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  <a:t>   родителей детей с аутизмом</a:t>
            </a: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  <a:t>Ярославской области</a:t>
            </a:r>
            <a:endParaRPr lang="ru-RU" dirty="0"/>
          </a:p>
        </p:txBody>
      </p:sp>
      <p:pic>
        <p:nvPicPr>
          <p:cNvPr id="6" name="Рисунок 5" descr="F:\С диска D\Омарова личное\Аутизм\Проект\Визитка-Омарова-2.jpg"/>
          <p:cNvPicPr/>
          <p:nvPr/>
        </p:nvPicPr>
        <p:blipFill>
          <a:blip r:embed="rId2"/>
          <a:srcRect l="2513" t="1770" r="48847" b="82252"/>
          <a:stretch>
            <a:fillRect/>
          </a:stretch>
        </p:blipFill>
        <p:spPr bwMode="auto">
          <a:xfrm>
            <a:off x="0" y="0"/>
            <a:ext cx="335755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8641" y="273630"/>
            <a:ext cx="10970880" cy="1144921"/>
          </a:xfrm>
          <a:ln/>
        </p:spPr>
        <p:txBody>
          <a:bodyPr vert="eaVert"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0080" cy="6858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579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Адаптивный 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12192000" cy="600076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6" charset="0"/>
              </a:rPr>
              <a:t>Входящий сигнал стимулирует сенсорные рецепторы – происходит интерпретация, хранение и сопоставление с предыдущим опытом актуальной сенсорной информации – формируется адекватный ответ.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6" charset="0"/>
              </a:rPr>
              <a:t>Это успешный ответ на требования окружающей среды.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6" charset="0"/>
              </a:rPr>
              <a:t>Ребенок – активный участник процесса.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6" charset="0"/>
              </a:rPr>
              <a:t>Адаптивные ответы создают обучающие 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6" charset="0"/>
              </a:rPr>
              <a:t>изменения в мозге.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6" charset="0"/>
              </a:rPr>
              <a:t>4. Среда способствует/мешает адаптивному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500" dirty="0" smtClean="0">
                <a:solidFill>
                  <a:srgbClr val="000000"/>
                </a:solidFill>
                <a:latin typeface="Times New Roman" pitchFamily="16" charset="0"/>
              </a:rPr>
              <a:t> ответу.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3395" t="25797" r="29678" b="14671"/>
          <a:stretch>
            <a:fillRect/>
          </a:stretch>
        </p:blipFill>
        <p:spPr bwMode="auto">
          <a:xfrm>
            <a:off x="7839635" y="3625432"/>
            <a:ext cx="4352365" cy="256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16850" t="11285" r="4520" b="9433"/>
          <a:stretch>
            <a:fillRect/>
          </a:stretch>
        </p:blipFill>
        <p:spPr bwMode="auto">
          <a:xfrm>
            <a:off x="0" y="-1"/>
            <a:ext cx="12096792" cy="686099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8641" y="1"/>
            <a:ext cx="10968960" cy="92867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6" charset="0"/>
              </a:rPr>
              <a:t>Последствия дисфункции СИ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0" y="874059"/>
            <a:ext cx="12192000" cy="5983941"/>
          </a:xfrm>
        </p:spPr>
        <p:txBody>
          <a:bodyPr>
            <a:normAutofit fontScale="85000" lnSpcReduction="20000"/>
          </a:bodyPr>
          <a:lstStyle/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Нарушена концентрация внимания и поведения.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Сложности с формированием социальных навыков и уверенности в себе.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Сложности с формированием игровых навыков.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Сложности с формированием моторных навыков.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Сложности с </a:t>
            </a:r>
            <a:r>
              <a:rPr lang="ru-RU" sz="3800" dirty="0" err="1" smtClean="0">
                <a:solidFill>
                  <a:srgbClr val="000000"/>
                </a:solidFill>
                <a:latin typeface="Times New Roman" pitchFamily="16" charset="0"/>
              </a:rPr>
              <a:t>саморегуляцией</a:t>
            </a: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Нарушение коммуникации.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Избирательность.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800" dirty="0" smtClean="0">
                <a:solidFill>
                  <a:srgbClr val="000000"/>
                </a:solidFill>
                <a:latin typeface="Times New Roman" pitchFamily="16" charset="0"/>
              </a:rPr>
              <a:t>Сложности с формированием навыков самообслуживания. </a:t>
            </a:r>
          </a:p>
          <a:p>
            <a:endParaRPr lang="ru-RU" dirty="0"/>
          </a:p>
        </p:txBody>
      </p:sp>
      <p:pic>
        <p:nvPicPr>
          <p:cNvPr id="4" name="Рисунок 3" descr="F:\С диска D\Омарова личное\Аутизм\Проект\Визитка-Омарова-2.jpg"/>
          <p:cNvPicPr/>
          <p:nvPr/>
        </p:nvPicPr>
        <p:blipFill>
          <a:blip r:embed="rId2"/>
          <a:srcRect l="2513" t="1770" r="48847" b="82252"/>
          <a:stretch>
            <a:fillRect/>
          </a:stretch>
        </p:blipFill>
        <p:spPr bwMode="auto">
          <a:xfrm>
            <a:off x="7705165" y="4034118"/>
            <a:ext cx="335755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8641" y="273630"/>
            <a:ext cx="10970880" cy="1144921"/>
          </a:xfrm>
          <a:ln/>
        </p:spPr>
        <p:txBody>
          <a:bodyPr vert="eaVert"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48788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8641" y="0"/>
            <a:ext cx="10968960" cy="14171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Нарушения сенсорной модуляции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64024"/>
            <a:ext cx="11906291" cy="3593737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Гиперчувствительность - замкнутый, тревожный, агрессивный.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Недочувствительность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чаще пассивный, не общительный, погружен в свои ощущения.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Сенсорный поиск - всегда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перевозбуждены, активны,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настойчивы, плохо контролируют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себя.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 descr="F:\С диска D\Омарова личное\Аутизм\Самовыражение\Максим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302"/>
          <a:stretch>
            <a:fillRect/>
          </a:stretch>
        </p:blipFill>
        <p:spPr bwMode="auto">
          <a:xfrm>
            <a:off x="5284694" y="2613609"/>
            <a:ext cx="6723529" cy="400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С диска D\Омарова личное\Аутизм\Проект\Визитка-Омарова-2.jpg"/>
          <p:cNvPicPr/>
          <p:nvPr/>
        </p:nvPicPr>
        <p:blipFill>
          <a:blip r:embed="rId3"/>
          <a:srcRect l="2513" t="1770" r="48847" b="82252"/>
          <a:stretch>
            <a:fillRect/>
          </a:stretch>
        </p:blipFill>
        <p:spPr bwMode="auto">
          <a:xfrm>
            <a:off x="0" y="5500702"/>
            <a:ext cx="335755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Нарушения, встречающиеся при РАС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4059" y="1142984"/>
            <a:ext cx="9579659" cy="55007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при распознавании главной и побочной информации.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Фрагментарное восприятие.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Замедленная обработка информации.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Гиперчувствительность/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гипочувствительность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Непостоянное восприятие (флуктуации).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Сенсорная перегрузка.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Монопроцессинг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Периферийное восприятие.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Остановка работы (отключение) системы.</a:t>
            </a:r>
          </a:p>
          <a:p>
            <a:endParaRPr lang="ru-RU" dirty="0"/>
          </a:p>
        </p:txBody>
      </p:sp>
      <p:pic>
        <p:nvPicPr>
          <p:cNvPr id="4" name="Рисунок 3" descr="F:\С диска D\Омарова личное\Аутизм\Проект\Визитка-Омарова-2.jpg"/>
          <p:cNvPicPr/>
          <p:nvPr/>
        </p:nvPicPr>
        <p:blipFill>
          <a:blip r:embed="rId2"/>
          <a:srcRect l="2513" t="1770" r="48847" b="82252"/>
          <a:stretch>
            <a:fillRect/>
          </a:stretch>
        </p:blipFill>
        <p:spPr bwMode="auto">
          <a:xfrm>
            <a:off x="7893424" y="4329953"/>
            <a:ext cx="335755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3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844" y="0"/>
            <a:ext cx="7066845" cy="685799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Миндалина играет ключевую роль в формировании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эмоций,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интеллекта,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распознавании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Эмоции"/>
              </a:rPr>
              <a:t>эмоций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выражению лица.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подкорковым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обонятельным центрам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Миндалевидное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также вовлекается в процессы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долгосрочной памяти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миндалина, тем сложнее сеть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лучше способность запоминать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оценивать внешность других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 Миндалевидное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отвечает за реакции, касающиеся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личного пространства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врожденный и приобретенный страх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125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92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Компетенции специалиста, работающего с РАС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0953"/>
            <a:ext cx="12192000" cy="595704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Иметь общие представления о функциях и нарушениях сенсорных систем.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Понимать причины и функции того или иного сенсорного поведения ребенка.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Определять комфортные и дискомфортные сенсорные ощущения.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Оценивать индивидуальный сенсорный профиль ребенка.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Организовывать окружающую среду для снижения дискомфортных ощущений.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Организовывать окружающую среду для получения необходимых сенсорных ощущений.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Подбирать подходящие обучающие материалы и методы работы с учетом сенсорного профиля.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7221071" cy="146572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5099" y="1"/>
            <a:ext cx="48369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2805" y="1086035"/>
            <a:ext cx="6478984" cy="491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232"/>
          <a:stretch>
            <a:fillRect/>
          </a:stretch>
        </p:blipFill>
        <p:spPr bwMode="auto">
          <a:xfrm>
            <a:off x="779930" y="174812"/>
            <a:ext cx="4607783" cy="644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t="1944" r="1883"/>
          <a:stretch>
            <a:fillRect/>
          </a:stretch>
        </p:blipFill>
        <p:spPr bwMode="auto">
          <a:xfrm>
            <a:off x="6792726" y="0"/>
            <a:ext cx="4570039" cy="669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43" y="0"/>
            <a:ext cx="4974009" cy="666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9371" y="0"/>
            <a:ext cx="4873488" cy="391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004" y="4046146"/>
            <a:ext cx="6484996" cy="28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579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6" charset="0"/>
              </a:rPr>
              <a:t>Теория Сенсорной Интеграции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857232"/>
            <a:ext cx="12192000" cy="60007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Сенсорная интеграция – это процесс, в ходе которого человек понимает, различает и организует ощущения, поступающие через различные сенсорные системы. Это бессознательный автоматический процесс.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Это организация, фильтрация и 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обработка информации.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Это выделение главного.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Это осознанная реакция на стимулы.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Это основа обучения и социального взаимодействия.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-1097" t="13995" r="1097" b="33813"/>
          <a:stretch>
            <a:fillRect/>
          </a:stretch>
        </p:blipFill>
        <p:spPr bwMode="auto">
          <a:xfrm>
            <a:off x="7277101" y="2786058"/>
            <a:ext cx="4914900" cy="2565400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1201440" cy="7857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12192000" cy="5929330"/>
          </a:xfrm>
        </p:spPr>
        <p:txBody>
          <a:bodyPr>
            <a:normAutofit/>
          </a:bodyPr>
          <a:lstStyle/>
          <a:p>
            <a:pPr marL="1028700" indent="-1027113">
              <a:lnSpc>
                <a:spcPct val="100000"/>
              </a:lnSpc>
              <a:spcAft>
                <a:spcPts val="1413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1. Обучение напрямую зависит от способности принимать, обрабатывать ощущения от движения, окружающей среды и использовать их для планирования и организации поведения.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2. Если искажена способность обрабатывать ощущения (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6" charset="0"/>
              </a:rPr>
              <a:t>гипер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 или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6" charset="0"/>
              </a:rPr>
              <a:t>гипо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), то могут быть сложности с переводом их в соответствующие действия, что впоследствии приводит к проблемам в поведении и обучении.</a:t>
            </a:r>
          </a:p>
          <a:p>
            <a:pPr marL="1028700" indent="-1027113">
              <a:lnSpc>
                <a:spcPct val="100000"/>
              </a:lnSpc>
              <a:spcAft>
                <a:spcPts val="1413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3. Адекватное ощущение, как значимая активность производящая адаптивное взаимодействие, улучшает способность процесса обработки ощущений.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7154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Физиология сенсорных систем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6482"/>
            <a:ext cx="12192000" cy="60915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В сенсорную систему входит 3 части: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Рецепторы – органы чувств.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Проводниковый отдел, связывающий рецепторы с мозгом.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Отдел коры ГМ, </a:t>
            </a:r>
          </a:p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которая воспринимает и </a:t>
            </a:r>
          </a:p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обрабатывает </a:t>
            </a:r>
          </a:p>
          <a:p>
            <a:pPr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6" charset="0"/>
              </a:rPr>
              <a:t>информацию.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810" t="5978" r="1294" b="1385"/>
          <a:stretch>
            <a:fillRect/>
          </a:stretch>
        </p:blipFill>
        <p:spPr bwMode="auto">
          <a:xfrm>
            <a:off x="4991247" y="2904564"/>
            <a:ext cx="7200753" cy="395343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8641" y="273630"/>
            <a:ext cx="10970880" cy="1144921"/>
          </a:xfrm>
          <a:ln/>
        </p:spPr>
        <p:txBody>
          <a:bodyPr vert="eaVert"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684935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502</Words>
  <Application>Microsoft Office PowerPoint</Application>
  <PresentationFormat>Широкоэкранный</PresentationFormat>
  <Paragraphs>71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Сенсорные особенности при РАС</vt:lpstr>
      <vt:lpstr>Компетенции специалиста, работающего с РАС</vt:lpstr>
      <vt:lpstr>Диагностический опросник </vt:lpstr>
      <vt:lpstr>Презентация PowerPoint</vt:lpstr>
      <vt:lpstr>Презентация PowerPoint</vt:lpstr>
      <vt:lpstr>Теория Сенсорной Интеграции</vt:lpstr>
      <vt:lpstr>Основные положения</vt:lpstr>
      <vt:lpstr>Физиология сенсорных систем</vt:lpstr>
      <vt:lpstr>Презентация PowerPoint</vt:lpstr>
      <vt:lpstr>Презентация PowerPoint</vt:lpstr>
      <vt:lpstr>Адаптивный ответ</vt:lpstr>
      <vt:lpstr>Презентация PowerPoint</vt:lpstr>
      <vt:lpstr>Последствия дисфункции СИ</vt:lpstr>
      <vt:lpstr>Презентация PowerPoint</vt:lpstr>
      <vt:lpstr>Нарушения сенсорной модуляции</vt:lpstr>
      <vt:lpstr>Нарушения, встречающиеся при РАС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Ольга Львовна Тараскова</cp:lastModifiedBy>
  <cp:revision>19</cp:revision>
  <dcterms:created xsi:type="dcterms:W3CDTF">2019-03-24T08:28:11Z</dcterms:created>
  <dcterms:modified xsi:type="dcterms:W3CDTF">2019-04-12T08:59:35Z</dcterms:modified>
</cp:coreProperties>
</file>