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58" r:id="rId2"/>
    <p:sldMasterId id="2147483787" r:id="rId3"/>
    <p:sldMasterId id="2147483802" r:id="rId4"/>
    <p:sldMasterId id="2147483814" r:id="rId5"/>
  </p:sldMasterIdLst>
  <p:notesMasterIdLst>
    <p:notesMasterId r:id="rId26"/>
  </p:notesMasterIdLst>
  <p:sldIdLst>
    <p:sldId id="306" r:id="rId6"/>
    <p:sldId id="307" r:id="rId7"/>
    <p:sldId id="313" r:id="rId8"/>
    <p:sldId id="309" r:id="rId9"/>
    <p:sldId id="295" r:id="rId10"/>
    <p:sldId id="301" r:id="rId11"/>
    <p:sldId id="314" r:id="rId12"/>
    <p:sldId id="315" r:id="rId13"/>
    <p:sldId id="316" r:id="rId14"/>
    <p:sldId id="272" r:id="rId15"/>
    <p:sldId id="297" r:id="rId16"/>
    <p:sldId id="294" r:id="rId17"/>
    <p:sldId id="278" r:id="rId18"/>
    <p:sldId id="279" r:id="rId19"/>
    <p:sldId id="280" r:id="rId20"/>
    <p:sldId id="275" r:id="rId21"/>
    <p:sldId id="292" r:id="rId22"/>
    <p:sldId id="263" r:id="rId23"/>
    <p:sldId id="310" r:id="rId24"/>
    <p:sldId id="311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8" autoAdjust="0"/>
  </p:normalViewPr>
  <p:slideViewPr>
    <p:cSldViewPr snapToGrid="0">
      <p:cViewPr varScale="1">
        <p:scale>
          <a:sx n="54" d="100"/>
          <a:sy n="54" d="100"/>
        </p:scale>
        <p:origin x="-62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EB58D-8DDC-4881-9208-4E33E3CE7B69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65AF0E7-F39B-46D2-BFA5-634669491E40}">
      <dgm:prSet phldrT="[Текст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МАОУ СОШ №17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9316B-FC40-41C6-A1EB-2673E1953823}" type="parTrans" cxnId="{F1E4800E-2496-4293-8ACF-08A3566E0B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7B5DF-18EC-480D-A847-48E85AFAD367}" type="sibTrans" cxnId="{F1E4800E-2496-4293-8ACF-08A3566E0B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1A7E6-3659-42A8-BFB8-08334A64ED9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ГУЗ Липецкая городская детская больница поликлиника №5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55607-5E6A-4F27-ADA3-1EC29CE83D95}" type="parTrans" cxnId="{BD2ACC5B-EF8B-41DE-8950-B03ACEBF92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80FC7-0107-4BEA-81B5-A7FDAA90FE2F}" type="sibTrans" cxnId="{BD2ACC5B-EF8B-41DE-8950-B03ACEBF92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05B7E-59C1-4353-AD80-399BA80DD13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Г(О)БУ Центр психолого-педагогической, медицинской и социальной помощи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0BC84-48F4-4402-8D41-C11F52D2C323}" type="parTrans" cxnId="{9516C1B5-56D1-4349-9A57-763D63D127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B4E6B-3068-481C-9A0C-F0771D1E2954}" type="sibTrans" cxnId="{9516C1B5-56D1-4349-9A57-763D63D127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90CB6-A1E3-4254-AB01-02DD15306BF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ГУЗ Областной врачебно- физкультурный диспансер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55526-AE2B-4EEB-B927-89A6AE087878}" type="parTrans" cxnId="{70034673-B885-4B67-AB13-5BEA63D9C4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797E-C0D6-4E58-930E-7679912CCDDD}" type="sibTrans" cxnId="{70034673-B885-4B67-AB13-5BEA63D9C4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9832F-14CA-4192-89A5-F4B4059402C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ГУЗ Липецкая городская детская стоматологическая поликлиника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981AC-FFB0-40BF-89AF-2FEACACA1713}" type="parTrans" cxnId="{5FACD133-7848-417E-BE10-DDD8126D54C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01D48-D975-4051-934F-D6AA59483E35}" type="sibTrans" cxnId="{5FACD133-7848-417E-BE10-DDD8126D54C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0AF22-50E4-4CA5-A5BD-3AEA71E4F44B}">
      <dgm:prSet phldrT="[Текст]"/>
      <dgm:spPr/>
      <dgm:t>
        <a:bodyPr/>
        <a:lstStyle/>
        <a:p>
          <a:endParaRPr lang="ru-RU"/>
        </a:p>
      </dgm:t>
    </dgm:pt>
    <dgm:pt modelId="{E1DCD028-CA7A-4259-8BFE-5AE5F7011CE7}" type="parTrans" cxnId="{DF96110D-6DF5-4CA8-B696-365DB93C3B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EC22F-CAA2-4491-8AA4-19FCEFCB37A2}" type="sibTrans" cxnId="{DF96110D-6DF5-4CA8-B696-365DB93C3B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5DD0B-1912-46D7-96D1-D3243B81A0C6}">
      <dgm:prSet phldrT="[Текст]"/>
      <dgm:spPr/>
      <dgm:t>
        <a:bodyPr/>
        <a:lstStyle/>
        <a:p>
          <a:endParaRPr lang="ru-RU"/>
        </a:p>
      </dgm:t>
    </dgm:pt>
    <dgm:pt modelId="{3027A763-B6CE-41DC-B03C-2C74B506B868}" type="parTrans" cxnId="{337A3D19-60E6-4CD2-8DD5-79CDCD0732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4BEA0-72DE-4CCE-A4C2-643DFA950E49}" type="sibTrans" cxnId="{337A3D19-60E6-4CD2-8DD5-79CDCD0732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88BF2-2F7E-4F9B-8980-4CE300C14E64}">
      <dgm:prSet phldrT="[Текст]"/>
      <dgm:spPr/>
      <dgm:t>
        <a:bodyPr/>
        <a:lstStyle/>
        <a:p>
          <a:endParaRPr lang="ru-RU"/>
        </a:p>
      </dgm:t>
    </dgm:pt>
    <dgm:pt modelId="{66B6B326-345B-4A11-8EDE-32A060FBF05D}" type="parTrans" cxnId="{072C2299-E6B2-462F-9207-DA34A15FB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1107B-A8B1-41FA-B3E3-E2BED1902AD0}" type="sibTrans" cxnId="{072C2299-E6B2-462F-9207-DA34A15FB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A7066-1A54-41D6-9D04-0D6F9FE58FEC}">
      <dgm:prSet phldrT="[Текст]"/>
      <dgm:spPr/>
      <dgm:t>
        <a:bodyPr/>
        <a:lstStyle/>
        <a:p>
          <a:endParaRPr lang="ru-RU"/>
        </a:p>
      </dgm:t>
    </dgm:pt>
    <dgm:pt modelId="{2A148FA1-0B3E-4CA5-BE28-0931AE87ED34}" type="parTrans" cxnId="{8A0EC94B-2284-4D81-B52D-856AADD4E2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877A0-0ED7-4102-95A8-AA84D9E63610}" type="sibTrans" cxnId="{8A0EC94B-2284-4D81-B52D-856AADD4E2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A404D-E94E-4BB2-AEE9-A5549D66540C}">
      <dgm:prSet phldrT="[Текст]"/>
      <dgm:spPr/>
      <dgm:t>
        <a:bodyPr/>
        <a:lstStyle/>
        <a:p>
          <a:endParaRPr lang="ru-RU"/>
        </a:p>
      </dgm:t>
    </dgm:pt>
    <dgm:pt modelId="{F4427769-13AF-4F8C-A5CD-965ED37EFE21}" type="parTrans" cxnId="{E3C7ACDD-ADCB-475C-A2A5-B44AA54758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36C99-A32F-4A7A-B5ED-8526A2AA559B}" type="sibTrans" cxnId="{E3C7ACDD-ADCB-475C-A2A5-B44AA54758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776F0-6D0F-4E28-B0F9-4A133E93D22E}">
      <dgm:prSet phldrT="[Текст]"/>
      <dgm:spPr/>
      <dgm:t>
        <a:bodyPr/>
        <a:lstStyle/>
        <a:p>
          <a:endParaRPr lang="ru-RU"/>
        </a:p>
      </dgm:t>
    </dgm:pt>
    <dgm:pt modelId="{4FD65B86-65B1-4C8F-9C38-67E8634A43E2}" type="parTrans" cxnId="{5C633276-7760-47D0-90AD-BD70E251C25B}">
      <dgm:prSet custScaleX="150915" custScaleY="141305" custLinFactNeighborX="592" custLinFactNeighborY="-5501"/>
      <dgm:spPr/>
      <dgm:t>
        <a:bodyPr/>
        <a:lstStyle/>
        <a:p>
          <a:endParaRPr lang="ru-RU"/>
        </a:p>
      </dgm:t>
    </dgm:pt>
    <dgm:pt modelId="{C29AA394-BEDE-4940-B94C-42F78738C1CF}" type="sibTrans" cxnId="{5C633276-7760-47D0-90AD-BD70E251C25B}">
      <dgm:prSet/>
      <dgm:spPr/>
      <dgm:t>
        <a:bodyPr/>
        <a:lstStyle/>
        <a:p>
          <a:endParaRPr lang="ru-RU"/>
        </a:p>
      </dgm:t>
    </dgm:pt>
    <dgm:pt modelId="{4332CC98-D769-4FA7-A592-67E37E92C136}">
      <dgm:prSet custRadScaleRad="183594" custRadScaleInc="2121"/>
      <dgm:spPr/>
      <dgm:t>
        <a:bodyPr/>
        <a:lstStyle/>
        <a:p>
          <a:endParaRPr lang="ru-RU"/>
        </a:p>
      </dgm:t>
    </dgm:pt>
    <dgm:pt modelId="{DD2858FD-322B-437F-8784-045A17742F0E}" type="parTrans" cxnId="{0EAD1866-F89F-4A47-826E-1657C9F85E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3B61C-C3AC-49F3-BE20-A9D61A297CFC}" type="sibTrans" cxnId="{0EAD1866-F89F-4A47-826E-1657C9F85EF4}">
      <dgm:prSet/>
      <dgm:spPr/>
      <dgm:t>
        <a:bodyPr/>
        <a:lstStyle/>
        <a:p>
          <a:endParaRPr lang="ru-RU"/>
        </a:p>
      </dgm:t>
    </dgm:pt>
    <dgm:pt modelId="{A993EBC1-C9DA-4480-B04F-C483AE225B2A}">
      <dgm:prSet custScaleX="183085" custRadScaleRad="184867" custRadScaleInc="-8787"/>
      <dgm:spPr/>
      <dgm:t>
        <a:bodyPr/>
        <a:lstStyle/>
        <a:p>
          <a:endParaRPr lang="ru-RU"/>
        </a:p>
      </dgm:t>
    </dgm:pt>
    <dgm:pt modelId="{15A47B18-ABF2-4825-BA46-E6FA2B766325}" type="parTrans" cxnId="{0AAF81A4-44F7-4A26-9271-E407E190EE30}">
      <dgm:prSet custAng="22019" custScaleX="174998" custLinFactNeighborX="-9495" custLinFactNeighborY="6519"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88963-B7F5-482B-BE71-3BE2BFA4F595}" type="sibTrans" cxnId="{0AAF81A4-44F7-4A26-9271-E407E190EE30}">
      <dgm:prSet/>
      <dgm:spPr/>
      <dgm:t>
        <a:bodyPr/>
        <a:lstStyle/>
        <a:p>
          <a:endParaRPr lang="ru-RU"/>
        </a:p>
      </dgm:t>
    </dgm:pt>
    <dgm:pt modelId="{F12F1258-BC8E-4DEE-87A2-AC9F86F47750}" type="pres">
      <dgm:prSet presAssocID="{7C5EB58D-8DDC-4881-9208-4E33E3CE7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16427-E67F-439D-94E2-745CD6D7AA47}" type="pres">
      <dgm:prSet presAssocID="{065AF0E7-F39B-46D2-BFA5-634669491E40}" presName="centerShape" presStyleLbl="node0" presStyleIdx="0" presStyleCnt="1"/>
      <dgm:spPr/>
      <dgm:t>
        <a:bodyPr/>
        <a:lstStyle/>
        <a:p>
          <a:endParaRPr lang="ru-RU"/>
        </a:p>
      </dgm:t>
    </dgm:pt>
    <dgm:pt modelId="{6C699E5E-AEBF-46C9-8B47-E07B41361714}" type="pres">
      <dgm:prSet presAssocID="{84955607-5E6A-4F27-ADA3-1EC29CE83D95}" presName="parTrans" presStyleLbl="sibTrans2D1" presStyleIdx="0" presStyleCnt="4" custScaleX="150915" custScaleY="90435" custLinFactNeighborX="592" custLinFactNeighborY="-5501"/>
      <dgm:spPr/>
      <dgm:t>
        <a:bodyPr/>
        <a:lstStyle/>
        <a:p>
          <a:endParaRPr lang="ru-RU"/>
        </a:p>
      </dgm:t>
    </dgm:pt>
    <dgm:pt modelId="{CBA151F2-C26B-4775-8E0A-80FF59009EA6}" type="pres">
      <dgm:prSet presAssocID="{84955607-5E6A-4F27-ADA3-1EC29CE83D9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C5FFFF0-F947-4D6A-948E-0A8019105D6F}" type="pres">
      <dgm:prSet presAssocID="{3901A7E6-3659-42A8-BFB8-08334A64ED9A}" presName="node" presStyleLbl="node1" presStyleIdx="0" presStyleCnt="4" custScaleX="161693" custScaleY="120329" custRadScaleRad="111828" custRadScaleInc="43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6BE2-DE92-4C96-B109-AE4CB3C7E7EB}" type="pres">
      <dgm:prSet presAssocID="{95D0BC84-48F4-4402-8D41-C11F52D2C323}" presName="parTrans" presStyleLbl="sibTrans2D1" presStyleIdx="1" presStyleCnt="4" custAng="21369833" custScaleX="177896" custLinFactNeighborX="4923" custLinFactNeighborY="-26447"/>
      <dgm:spPr/>
      <dgm:t>
        <a:bodyPr/>
        <a:lstStyle/>
        <a:p>
          <a:endParaRPr lang="ru-RU"/>
        </a:p>
      </dgm:t>
    </dgm:pt>
    <dgm:pt modelId="{9BCE0F8C-CBF4-477D-A7F8-BC24641FB0FA}" type="pres">
      <dgm:prSet presAssocID="{95D0BC84-48F4-4402-8D41-C11F52D2C32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72564A1-56BB-48D7-9C95-6233CE557E3C}" type="pres">
      <dgm:prSet presAssocID="{86B05B7E-59C1-4353-AD80-399BA80DD134}" presName="node" presStyleLbl="node1" presStyleIdx="1" presStyleCnt="4" custScaleX="174734" custScaleY="108435" custRadScaleRad="176908" custRadScaleInc="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3CE23-56BA-4A42-BB2A-6C946293D748}" type="pres">
      <dgm:prSet presAssocID="{89D55526-AE2B-4EEB-B927-89A6AE087878}" presName="parTrans" presStyleLbl="sibTrans2D1" presStyleIdx="2" presStyleCnt="4" custScaleX="150134" custScaleY="85763"/>
      <dgm:spPr/>
      <dgm:t>
        <a:bodyPr/>
        <a:lstStyle/>
        <a:p>
          <a:endParaRPr lang="ru-RU"/>
        </a:p>
      </dgm:t>
    </dgm:pt>
    <dgm:pt modelId="{0DC75795-124A-4689-BA79-16A1387BC641}" type="pres">
      <dgm:prSet presAssocID="{89D55526-AE2B-4EEB-B927-89A6AE08787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475866E-7849-483C-AA54-461A04A1ACD2}" type="pres">
      <dgm:prSet presAssocID="{55B90CB6-A1E3-4254-AB01-02DD15306BFD}" presName="node" presStyleLbl="node1" presStyleIdx="2" presStyleCnt="4" custScaleX="207067" custRadScaleRad="100423" custRadScaleInc="-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E655B-B5B7-4479-9D09-78DDD97D70E4}" type="pres">
      <dgm:prSet presAssocID="{33D981AC-FFB0-40BF-89AF-2FEACACA1713}" presName="parTrans" presStyleLbl="sibTrans2D1" presStyleIdx="3" presStyleCnt="4" custAng="22019" custScaleX="174998" custLinFactNeighborX="-9495" custLinFactNeighborY="6519"/>
      <dgm:spPr/>
      <dgm:t>
        <a:bodyPr/>
        <a:lstStyle/>
        <a:p>
          <a:endParaRPr lang="ru-RU"/>
        </a:p>
      </dgm:t>
    </dgm:pt>
    <dgm:pt modelId="{08091E1F-DF4F-46D0-9AC9-F49BBBBE44E4}" type="pres">
      <dgm:prSet presAssocID="{33D981AC-FFB0-40BF-89AF-2FEACACA171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03D15B-3425-4E9F-ADDA-C4D029BE3078}" type="pres">
      <dgm:prSet presAssocID="{DBF9832F-14CA-4192-89A5-F4B4059402C9}" presName="node" presStyleLbl="node1" presStyleIdx="3" presStyleCnt="4" custScaleX="183085" custRadScaleRad="184867" custRadScaleInc="-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95EFD-C1C7-4040-8861-C1483D2E942E}" type="presOf" srcId="{DBF9832F-14CA-4192-89A5-F4B4059402C9}" destId="{C003D15B-3425-4E9F-ADDA-C4D029BE3078}" srcOrd="0" destOrd="0" presId="urn:microsoft.com/office/officeart/2005/8/layout/radial5"/>
    <dgm:cxn modelId="{072C2299-E6B2-462F-9207-DA34A15FB54E}" srcId="{7C5EB58D-8DDC-4881-9208-4E33E3CE7B69}" destId="{4A488BF2-2F7E-4F9B-8980-4CE300C14E64}" srcOrd="3" destOrd="0" parTransId="{66B6B326-345B-4A11-8EDE-32A060FBF05D}" sibTransId="{2021107B-A8B1-41FA-B3E3-E2BED1902AD0}"/>
    <dgm:cxn modelId="{7DEF9272-F811-4F34-825D-666A3413E2A9}" type="presOf" srcId="{95D0BC84-48F4-4402-8D41-C11F52D2C323}" destId="{9BCE0F8C-CBF4-477D-A7F8-BC24641FB0FA}" srcOrd="1" destOrd="0" presId="urn:microsoft.com/office/officeart/2005/8/layout/radial5"/>
    <dgm:cxn modelId="{685AFD0D-9B4D-442A-8254-8D1F455BBC9A}" type="presOf" srcId="{7C5EB58D-8DDC-4881-9208-4E33E3CE7B69}" destId="{F12F1258-BC8E-4DEE-87A2-AC9F86F47750}" srcOrd="0" destOrd="0" presId="urn:microsoft.com/office/officeart/2005/8/layout/radial5"/>
    <dgm:cxn modelId="{1452BF9B-F4A1-4627-8DFA-373482BDE6FD}" type="presOf" srcId="{89D55526-AE2B-4EEB-B927-89A6AE087878}" destId="{0DC75795-124A-4689-BA79-16A1387BC641}" srcOrd="1" destOrd="0" presId="urn:microsoft.com/office/officeart/2005/8/layout/radial5"/>
    <dgm:cxn modelId="{BD2ACC5B-EF8B-41DE-8950-B03ACEBF92E8}" srcId="{065AF0E7-F39B-46D2-BFA5-634669491E40}" destId="{3901A7E6-3659-42A8-BFB8-08334A64ED9A}" srcOrd="0" destOrd="0" parTransId="{84955607-5E6A-4F27-ADA3-1EC29CE83D95}" sibTransId="{7AA80FC7-0107-4BEA-81B5-A7FDAA90FE2F}"/>
    <dgm:cxn modelId="{0AAF81A4-44F7-4A26-9271-E407E190EE30}" srcId="{7C5EB58D-8DDC-4881-9208-4E33E3CE7B69}" destId="{A993EBC1-C9DA-4480-B04F-C483AE225B2A}" srcOrd="8" destOrd="0" parTransId="{15A47B18-ABF2-4825-BA46-E6FA2B766325}" sibTransId="{98288963-B7F5-482B-BE71-3BE2BFA4F595}"/>
    <dgm:cxn modelId="{FEE7BDBD-F776-43F4-9BBD-52594B1557F2}" type="presOf" srcId="{3901A7E6-3659-42A8-BFB8-08334A64ED9A}" destId="{4C5FFFF0-F947-4D6A-948E-0A8019105D6F}" srcOrd="0" destOrd="0" presId="urn:microsoft.com/office/officeart/2005/8/layout/radial5"/>
    <dgm:cxn modelId="{E3C7ACDD-ADCB-475C-A2A5-B44AA547586B}" srcId="{7C5EB58D-8DDC-4881-9208-4E33E3CE7B69}" destId="{DBFA404D-E94E-4BB2-AEE9-A5549D66540C}" srcOrd="5" destOrd="0" parTransId="{F4427769-13AF-4F8C-A5CD-965ED37EFE21}" sibTransId="{2A836C99-A32F-4A7A-B5ED-8526A2AA559B}"/>
    <dgm:cxn modelId="{9516C1B5-56D1-4349-9A57-763D63D12753}" srcId="{065AF0E7-F39B-46D2-BFA5-634669491E40}" destId="{86B05B7E-59C1-4353-AD80-399BA80DD134}" srcOrd="1" destOrd="0" parTransId="{95D0BC84-48F4-4402-8D41-C11F52D2C323}" sibTransId="{4FEB4E6B-3068-481C-9A0C-F0771D1E2954}"/>
    <dgm:cxn modelId="{DF96110D-6DF5-4CA8-B696-365DB93C3B3D}" srcId="{7C5EB58D-8DDC-4881-9208-4E33E3CE7B69}" destId="{96A0AF22-50E4-4CA5-A5BD-3AEA71E4F44B}" srcOrd="1" destOrd="0" parTransId="{E1DCD028-CA7A-4259-8BFE-5AE5F7011CE7}" sibTransId="{E19EC22F-CAA2-4491-8AA4-19FCEFCB37A2}"/>
    <dgm:cxn modelId="{ADE2A2D3-8661-47A5-8FA8-ECBD86657524}" type="presOf" srcId="{065AF0E7-F39B-46D2-BFA5-634669491E40}" destId="{B3916427-E67F-439D-94E2-745CD6D7AA47}" srcOrd="0" destOrd="0" presId="urn:microsoft.com/office/officeart/2005/8/layout/radial5"/>
    <dgm:cxn modelId="{8B9A3AB5-11D3-47AA-972D-071CDE210113}" type="presOf" srcId="{95D0BC84-48F4-4402-8D41-C11F52D2C323}" destId="{4DAE6BE2-DE92-4C96-B109-AE4CB3C7E7EB}" srcOrd="0" destOrd="0" presId="urn:microsoft.com/office/officeart/2005/8/layout/radial5"/>
    <dgm:cxn modelId="{5C633276-7760-47D0-90AD-BD70E251C25B}" srcId="{7C5EB58D-8DDC-4881-9208-4E33E3CE7B69}" destId="{17A776F0-6D0F-4E28-B0F9-4A133E93D22E}" srcOrd="6" destOrd="0" parTransId="{4FD65B86-65B1-4C8F-9C38-67E8634A43E2}" sibTransId="{C29AA394-BEDE-4940-B94C-42F78738C1CF}"/>
    <dgm:cxn modelId="{500BA582-B567-465D-BDD7-CE23DA38FB40}" type="presOf" srcId="{55B90CB6-A1E3-4254-AB01-02DD15306BFD}" destId="{4475866E-7849-483C-AA54-461A04A1ACD2}" srcOrd="0" destOrd="0" presId="urn:microsoft.com/office/officeart/2005/8/layout/radial5"/>
    <dgm:cxn modelId="{589D4285-E184-4BEF-97A4-2FEB0A3AEFF3}" type="presOf" srcId="{86B05B7E-59C1-4353-AD80-399BA80DD134}" destId="{372564A1-56BB-48D7-9C95-6233CE557E3C}" srcOrd="0" destOrd="0" presId="urn:microsoft.com/office/officeart/2005/8/layout/radial5"/>
    <dgm:cxn modelId="{5A65EEAA-6392-4DC9-86D1-93C0A94335BF}" type="presOf" srcId="{84955607-5E6A-4F27-ADA3-1EC29CE83D95}" destId="{6C699E5E-AEBF-46C9-8B47-E07B41361714}" srcOrd="0" destOrd="0" presId="urn:microsoft.com/office/officeart/2005/8/layout/radial5"/>
    <dgm:cxn modelId="{F1E4800E-2496-4293-8ACF-08A3566E0BE7}" srcId="{7C5EB58D-8DDC-4881-9208-4E33E3CE7B69}" destId="{065AF0E7-F39B-46D2-BFA5-634669491E40}" srcOrd="0" destOrd="0" parTransId="{9079316B-FC40-41C6-A1EB-2673E1953823}" sibTransId="{4127B5DF-18EC-480D-A847-48E85AFAD367}"/>
    <dgm:cxn modelId="{92B7C98C-EAA1-4124-BCFD-32CFBB292F99}" type="presOf" srcId="{84955607-5E6A-4F27-ADA3-1EC29CE83D95}" destId="{CBA151F2-C26B-4775-8E0A-80FF59009EA6}" srcOrd="1" destOrd="0" presId="urn:microsoft.com/office/officeart/2005/8/layout/radial5"/>
    <dgm:cxn modelId="{1369A2EB-8CBA-4CDA-9B67-550A014252DD}" type="presOf" srcId="{89D55526-AE2B-4EEB-B927-89A6AE087878}" destId="{F003CE23-56BA-4A42-BB2A-6C946293D748}" srcOrd="0" destOrd="0" presId="urn:microsoft.com/office/officeart/2005/8/layout/radial5"/>
    <dgm:cxn modelId="{0EAD1866-F89F-4A47-826E-1657C9F85EF4}" srcId="{7C5EB58D-8DDC-4881-9208-4E33E3CE7B69}" destId="{4332CC98-D769-4FA7-A592-67E37E92C136}" srcOrd="7" destOrd="0" parTransId="{DD2858FD-322B-437F-8784-045A17742F0E}" sibTransId="{3993B61C-C3AC-49F3-BE20-A9D61A297CFC}"/>
    <dgm:cxn modelId="{7E3F09ED-3837-4A0E-A5AC-A6496BC0502C}" type="presOf" srcId="{33D981AC-FFB0-40BF-89AF-2FEACACA1713}" destId="{201E655B-B5B7-4479-9D09-78DDD97D70E4}" srcOrd="0" destOrd="0" presId="urn:microsoft.com/office/officeart/2005/8/layout/radial5"/>
    <dgm:cxn modelId="{5FACD133-7848-417E-BE10-DDD8126D54C4}" srcId="{065AF0E7-F39B-46D2-BFA5-634669491E40}" destId="{DBF9832F-14CA-4192-89A5-F4B4059402C9}" srcOrd="3" destOrd="0" parTransId="{33D981AC-FFB0-40BF-89AF-2FEACACA1713}" sibTransId="{C8801D48-D975-4051-934F-D6AA59483E35}"/>
    <dgm:cxn modelId="{8A0EC94B-2284-4D81-B52D-856AADD4E2CE}" srcId="{7C5EB58D-8DDC-4881-9208-4E33E3CE7B69}" destId="{56CA7066-1A54-41D6-9D04-0D6F9FE58FEC}" srcOrd="4" destOrd="0" parTransId="{2A148FA1-0B3E-4CA5-BE28-0931AE87ED34}" sibTransId="{679877A0-0ED7-4102-95A8-AA84D9E63610}"/>
    <dgm:cxn modelId="{2182A2DE-48A1-4712-B3E9-9D57ABABF77F}" type="presOf" srcId="{33D981AC-FFB0-40BF-89AF-2FEACACA1713}" destId="{08091E1F-DF4F-46D0-9AC9-F49BBBBE44E4}" srcOrd="1" destOrd="0" presId="urn:microsoft.com/office/officeart/2005/8/layout/radial5"/>
    <dgm:cxn modelId="{70034673-B885-4B67-AB13-5BEA63D9C40E}" srcId="{065AF0E7-F39B-46D2-BFA5-634669491E40}" destId="{55B90CB6-A1E3-4254-AB01-02DD15306BFD}" srcOrd="2" destOrd="0" parTransId="{89D55526-AE2B-4EEB-B927-89A6AE087878}" sibTransId="{1E09797E-C0D6-4E58-930E-7679912CCDDD}"/>
    <dgm:cxn modelId="{337A3D19-60E6-4CD2-8DD5-79CDCD07324B}" srcId="{7C5EB58D-8DDC-4881-9208-4E33E3CE7B69}" destId="{57A5DD0B-1912-46D7-96D1-D3243B81A0C6}" srcOrd="2" destOrd="0" parTransId="{3027A763-B6CE-41DC-B03C-2C74B506B868}" sibTransId="{5144BEA0-72DE-4CCE-A4C2-643DFA950E49}"/>
    <dgm:cxn modelId="{06D93B1D-0ED1-49F0-9425-420ED9B3AECA}" type="presParOf" srcId="{F12F1258-BC8E-4DEE-87A2-AC9F86F47750}" destId="{B3916427-E67F-439D-94E2-745CD6D7AA47}" srcOrd="0" destOrd="0" presId="urn:microsoft.com/office/officeart/2005/8/layout/radial5"/>
    <dgm:cxn modelId="{5E0BD490-6377-427F-BB04-E542AB0994A7}" type="presParOf" srcId="{F12F1258-BC8E-4DEE-87A2-AC9F86F47750}" destId="{6C699E5E-AEBF-46C9-8B47-E07B41361714}" srcOrd="1" destOrd="0" presId="urn:microsoft.com/office/officeart/2005/8/layout/radial5"/>
    <dgm:cxn modelId="{65C2D9FB-BAAC-4604-9615-AEB64C90ACDD}" type="presParOf" srcId="{6C699E5E-AEBF-46C9-8B47-E07B41361714}" destId="{CBA151F2-C26B-4775-8E0A-80FF59009EA6}" srcOrd="0" destOrd="0" presId="urn:microsoft.com/office/officeart/2005/8/layout/radial5"/>
    <dgm:cxn modelId="{AC22FA27-0996-45BE-A0B1-153641B8743E}" type="presParOf" srcId="{F12F1258-BC8E-4DEE-87A2-AC9F86F47750}" destId="{4C5FFFF0-F947-4D6A-948E-0A8019105D6F}" srcOrd="2" destOrd="0" presId="urn:microsoft.com/office/officeart/2005/8/layout/radial5"/>
    <dgm:cxn modelId="{0F8CF722-6771-4DB2-B2DD-23655B9DE666}" type="presParOf" srcId="{F12F1258-BC8E-4DEE-87A2-AC9F86F47750}" destId="{4DAE6BE2-DE92-4C96-B109-AE4CB3C7E7EB}" srcOrd="3" destOrd="0" presId="urn:microsoft.com/office/officeart/2005/8/layout/radial5"/>
    <dgm:cxn modelId="{3021E889-22C1-49C1-9439-87919F9EFD53}" type="presParOf" srcId="{4DAE6BE2-DE92-4C96-B109-AE4CB3C7E7EB}" destId="{9BCE0F8C-CBF4-477D-A7F8-BC24641FB0FA}" srcOrd="0" destOrd="0" presId="urn:microsoft.com/office/officeart/2005/8/layout/radial5"/>
    <dgm:cxn modelId="{5D437C1F-2027-41D4-A62E-CEB043E1C696}" type="presParOf" srcId="{F12F1258-BC8E-4DEE-87A2-AC9F86F47750}" destId="{372564A1-56BB-48D7-9C95-6233CE557E3C}" srcOrd="4" destOrd="0" presId="urn:microsoft.com/office/officeart/2005/8/layout/radial5"/>
    <dgm:cxn modelId="{C08E6AAB-AD8D-4358-B906-B46D0C1CB427}" type="presParOf" srcId="{F12F1258-BC8E-4DEE-87A2-AC9F86F47750}" destId="{F003CE23-56BA-4A42-BB2A-6C946293D748}" srcOrd="5" destOrd="0" presId="urn:microsoft.com/office/officeart/2005/8/layout/radial5"/>
    <dgm:cxn modelId="{F18586C4-00E1-46DF-9DE0-8190D7C9D124}" type="presParOf" srcId="{F003CE23-56BA-4A42-BB2A-6C946293D748}" destId="{0DC75795-124A-4689-BA79-16A1387BC641}" srcOrd="0" destOrd="0" presId="urn:microsoft.com/office/officeart/2005/8/layout/radial5"/>
    <dgm:cxn modelId="{77646332-AE55-41F2-89EB-85DCED5437FE}" type="presParOf" srcId="{F12F1258-BC8E-4DEE-87A2-AC9F86F47750}" destId="{4475866E-7849-483C-AA54-461A04A1ACD2}" srcOrd="6" destOrd="0" presId="urn:microsoft.com/office/officeart/2005/8/layout/radial5"/>
    <dgm:cxn modelId="{0F23769E-DA6D-4843-953D-E4DCDF1A12B1}" type="presParOf" srcId="{F12F1258-BC8E-4DEE-87A2-AC9F86F47750}" destId="{201E655B-B5B7-4479-9D09-78DDD97D70E4}" srcOrd="7" destOrd="0" presId="urn:microsoft.com/office/officeart/2005/8/layout/radial5"/>
    <dgm:cxn modelId="{9B90BB0B-9403-48F9-872E-BCB69EFA3532}" type="presParOf" srcId="{201E655B-B5B7-4479-9D09-78DDD97D70E4}" destId="{08091E1F-DF4F-46D0-9AC9-F49BBBBE44E4}" srcOrd="0" destOrd="0" presId="urn:microsoft.com/office/officeart/2005/8/layout/radial5"/>
    <dgm:cxn modelId="{9ACF1C53-B41C-44E9-B6A9-F6D4045E1CAE}" type="presParOf" srcId="{F12F1258-BC8E-4DEE-87A2-AC9F86F47750}" destId="{C003D15B-3425-4E9F-ADDA-C4D029BE307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143253-F48A-406A-99DA-1C3EEC903FAB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559263-A4A1-4931-876F-BBD3C750E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75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A82A0F-207E-4C89-8AA1-385A4F38785C}" type="slidenum">
              <a:rPr lang="ru-RU" altLang="ru-RU" sz="1200">
                <a:solidFill>
                  <a:srgbClr val="000000"/>
                </a:solidFill>
              </a:rPr>
              <a:pPr algn="r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7B68-00A0-4BAD-9636-41FFAB1F3C05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D899-837D-4647-BD92-EE0A07F9C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906E-48F4-43A7-BFF1-C2CFA4C95D7B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A809-6E87-4FCF-8356-076486307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1016-B335-4F7C-A3CE-C5145E07896B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86BE-C178-478E-9F0A-0A646A7F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7C22-5806-45AE-A820-DAA88AF83DB9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BA4D-81BC-4AFA-BFC5-1228560E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3EC3-4F02-41F7-B304-41E58DD143F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8174-C2D5-44F7-AFC9-64414A9B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A002-6615-48F4-BF27-51C189B1F03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E672-DECB-4E5E-BEFC-EA4ED5752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DA44-28AE-422F-9792-C51C99AE51B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C657-A6D5-46BD-AA81-BD057031E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F90E-84AF-4220-BD60-3F5213DD19B5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238E-25F7-4FB8-A53C-820991113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9BB3-6953-45C9-8A80-3F617AC3FEC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97FB-BC98-425C-927F-624625AA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E9C4-4B0C-4FC1-99AD-C663C94D005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0045-05A1-4FC5-B1C7-418226E2B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EB82-A999-4ACF-9A74-6979D2F5A443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7F61-CFD3-43BF-8785-49C175648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2EDC-C3C0-494F-9E80-D46B4B1D9FE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62AE-81E2-48F9-A3A3-C7B1C5EB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5E43-7005-443E-8EA5-381C490D56BA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1890-D237-4893-B171-E91FF695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2B4F-1FBA-48F3-9F2B-19A2CE096D37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13E1-54A7-4C5F-8177-06A13909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94B-FD1E-4261-A107-D72F5F34DAEA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E356-56BE-4B97-BB92-C5241987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F598-F59E-49F1-A091-4D0FBEFAF4C4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1C06-2CCD-4825-A149-BDFCCC641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B106-C31A-4D7C-9F9A-7D395B624CA4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777C-7EAD-4BFB-85CC-9A3DAC0A1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BCF1-6C31-4DA6-8CDD-55FA7689910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A01E-83C4-461B-962B-20A49E6E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AEEB-7549-442B-AFBD-3A1FF541D65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07B2-545E-4902-9C7E-63F8657C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6CF9-C4F7-4ED4-BA2B-687575419A5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8DA9-4CDE-4E5E-9A4B-51EFD805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7C06-4BB8-47AD-A4FB-548CAF90BD2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452D-3A78-4DFC-9EC7-C20898A2D35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4DF-DCEB-4C20-834E-4ECD7846CAF7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31F6-F2E2-4DA5-8158-A8BE782A9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F1B1-1445-4C9F-9A3F-4C0BB75B5BC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E305-347A-42D6-A8FF-5CA479932E2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A0C7-E0BE-4450-A516-B7C04C55202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386B-1963-4819-8AE5-FFEA620173A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7732-CCDC-4A17-B50F-98C24488A8D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769DA-B806-44C6-A334-106CECEAA8B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A9C-3D76-4BAE-BCD6-D3F0B36E036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E421-73BB-4198-99E2-9E0E409A3EC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D7C2-B601-486A-A7FE-EF4E7754B97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93F3-5C56-4A52-841D-F0F7468F513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AAAC-03D3-40D8-B347-B3DD5D9552F6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E954-7BA0-428F-86C2-5DC4B273C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42F5-BC65-4B80-8D1A-C65A27103C5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1246-9FE7-424F-8608-0A7AB26BF47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7743-C90C-4409-B394-A049FFEB252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D81F-4CD3-4485-99D0-88B65524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1188-AE07-4C89-B877-A146BFC181A9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47C5-2438-4562-ABD7-8514B02B7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AA2-7A52-4402-A89A-4B6F78E8114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922B-E0DE-4558-A99C-2EEAF203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0E93-A317-4239-AD7A-44D14A9D416A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5C86-D2AD-4C1B-8163-1C2775F34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8AF4-8713-4C6C-A6FB-4344C174FDD8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342B-20C6-4C76-BAE4-F74C1BE5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FEAC-3AE2-4056-82C4-CED599EC90D7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7D22-1162-490A-A064-947A9FE8F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D795-23E9-421B-9019-6A0F920837E9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49CD-6EA7-434F-B758-2A8FD4DFB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7F50-C94F-43BE-9C1E-B08AF811485D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D1F6-8CEC-45AC-9A76-AE9B0AE15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125A-6A2A-4718-9A12-FDE8211F55AF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7DC1-F6E8-46F3-8682-174AF0B4B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33CD-CE6A-42A3-BD35-C1EA425F7B8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91B0-B9CC-4CA7-9901-5D77834C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3AE-3080-448A-A9FB-4D6F003312C2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2B12-B3B7-4911-BD49-CCBE0B15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090C-5E49-4806-B698-245D3EC4D857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3666-38D0-42CE-8FD9-14F59CD9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A638-57FB-4AA5-8B83-E7F0C20C0DD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D2C1-ED54-469B-932D-AD0F0D0A16F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2E86D-EF12-4A45-81B4-97327D18288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4F02-873C-4F33-A4A8-DC583786737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87FD-3DA6-4141-AD6B-FDD08B6595B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89D7-24FB-4C45-998C-09CDB670A09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A3C8-9D90-4DC0-827E-C8F6EDCEAEC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016E-490E-4A8C-992F-C0310F7BB1D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342B-0315-408C-A090-2A27595C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AD6F-81A7-4B19-9F02-59A699F75AF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EE16-AE84-4A65-8632-D4B2DBEA44D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80FC3-8446-4839-8F17-A05D6361541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B5E4-7F4D-4879-AA5B-5CE46F49C58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3557-D038-42CA-A415-E8BF228B49C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5DFB-3729-4A96-A796-F8837AEB540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6DE8-AA8A-41DD-8870-F5F6D0ACBBE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BEFB-BD55-452B-B749-1102A3DC41A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D690-9DDC-4634-9C03-8056008CA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5317-99CE-4243-BE37-0234BACF2BF6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933D-23E2-452B-B998-7BB207B9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DCB9-E02A-41C1-9CDD-5BCA65208BD8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2A01-2B18-46BC-974D-CD4DE23D6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74D3F-944C-49A0-8B8B-D20FAD7BDC2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8079E-45ED-4715-B5CF-4C28819B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3252E-C52B-44F4-8CDB-F0F081A158F6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16815-B69C-46EE-B877-ACAECA41A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39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33" r:id="rId9"/>
    <p:sldLayoutId id="2147483832" r:id="rId10"/>
    <p:sldLayoutId id="2147483831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ACEE05-C973-4950-9B18-6B4B6ED4591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  <p:sldLayoutId id="2147483844" r:id="rId12"/>
    <p:sldLayoutId id="2147483843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188CF85-6A60-4749-9934-F7A6CA1BBD83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34E6B78-E9A1-4F97-930B-13DF3CDA1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4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858" r:id="rId9"/>
    <p:sldLayoutId id="2147483857" r:id="rId10"/>
    <p:sldLayoutId id="2147483856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819DA-5495-4E2F-8958-AEB4D6D2259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  <p:sldLayoutId id="2147483874" r:id="rId7"/>
    <p:sldLayoutId id="2147483873" r:id="rId8"/>
    <p:sldLayoutId id="2147483872" r:id="rId9"/>
    <p:sldLayoutId id="2147483871" r:id="rId10"/>
    <p:sldLayoutId id="2147483870" r:id="rId11"/>
    <p:sldLayoutId id="2147483869" r:id="rId12"/>
    <p:sldLayoutId id="2147483868" r:id="rId13"/>
    <p:sldLayoutId id="21474838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wea48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28588"/>
            <a:ext cx="269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27063" y="1700213"/>
            <a:ext cx="11122025" cy="4346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altLang="ru-RU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 sz="3600" b="1">
                <a:solidFill>
                  <a:srgbClr val="001414"/>
                </a:solidFill>
                <a:latin typeface="Times New Roman" pitchFamily="18" charset="0"/>
                <a:cs typeface="Times New Roman" pitchFamily="18" charset="0"/>
              </a:rPr>
              <a:t>Социальная адаптация детей-инвалидов и детей с ОВЗ в условиях целостной образовательной среды общеобразовательной организации</a:t>
            </a:r>
          </a:p>
          <a:p>
            <a:pPr algn="r"/>
            <a:endParaRPr lang="ru-RU" alt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sz="24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Вишнякова Екатерина Анатольевна</a:t>
            </a:r>
          </a:p>
          <a:p>
            <a:pPr algn="r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зав. кафедрой специальной педагогики и социальной работы </a:t>
            </a:r>
          </a:p>
          <a:p>
            <a:pPr algn="r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ГАУ ДПО ЛО ИРО, к.п.н</a:t>
            </a: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024188" y="530225"/>
            <a:ext cx="9069387" cy="29289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МАОУ СОШ №17 города Липецка: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 для реализации возможностей и способностей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учащегося и его успешной социализации.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МАОУ СОШ №17 города Липецка: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модульного обучения, сочетающая в работе традиции и новаторство, признающая индивидуальность ребенка и способствующая оптимальному развитию каждого учащегося с учетом его способностей и возможностей.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образовательной среды, обеспечивающей равные условия   развития учащихся при получении общего образования в соответствии с ФГОС на всех его уровнях и обеспечивающей учет образовательных потребностей детей и их родителей.</a:t>
            </a:r>
          </a:p>
        </p:txBody>
      </p:sp>
      <p:sp>
        <p:nvSpPr>
          <p:cNvPr id="46106" name="Заголовок 4"/>
          <p:cNvSpPr txBox="1">
            <a:spLocks/>
          </p:cNvSpPr>
          <p:nvPr/>
        </p:nvSpPr>
        <p:spPr bwMode="auto">
          <a:xfrm>
            <a:off x="2138363" y="3789363"/>
            <a:ext cx="9167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программы развития  МАОУ СОШ №17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без границ»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7000" contrast="1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4541" y="171600"/>
            <a:ext cx="2683716" cy="34879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24188" y="-69850"/>
            <a:ext cx="9167812" cy="620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развития МАОУ СОШ №17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413" y="4611688"/>
            <a:ext cx="11714162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создание условий для получения полноценного образования без территориальных, интеллектуальных ограничений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создание необходимой адаптивной среды в ОУ посредством укрепления учебно-материальной базы ОУ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корректировка ПМП – сопровождение на основе инклюзивных подходов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обеспечение доступа к дополнительному образованию в ОУ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создание условий для получения образования в различных вариативных условиях.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1142" name="Picture 15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11022013" cy="682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738" y="923925"/>
            <a:ext cx="1362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9775" y="3667125"/>
            <a:ext cx="22558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3778250"/>
            <a:ext cx="216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952500"/>
            <a:ext cx="1593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220913" y="1058863"/>
            <a:ext cx="2336800" cy="1408112"/>
          </a:xfrm>
          <a:prstGeom prst="wedgeEllipseCallout">
            <a:avLst>
              <a:gd name="adj1" fmla="val -50647"/>
              <a:gd name="adj2" fmla="val 6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Адаптированная программа «Мы вместе»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3040063" y="3251200"/>
            <a:ext cx="3825875" cy="1146175"/>
          </a:xfrm>
          <a:prstGeom prst="wedgeEllipseCallout">
            <a:avLst>
              <a:gd name="adj1" fmla="val 31889"/>
              <a:gd name="adj2" fmla="val -99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Адаптированная программа ФГОС НОО ОВЗ (вариант 6.1,6.2, 7.1.,7.2,  8.3.,1)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2605088" y="4535488"/>
            <a:ext cx="2359025" cy="1408112"/>
          </a:xfrm>
          <a:prstGeom prst="wedgeEllipseCallout">
            <a:avLst>
              <a:gd name="adj1" fmla="val -54339"/>
              <a:gd name="adj2" fmla="val 6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Положение об обучении детей с ОВЗ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183313" y="4318000"/>
            <a:ext cx="3781425" cy="1408113"/>
          </a:xfrm>
          <a:prstGeom prst="wedgeEllipseCallout">
            <a:avLst>
              <a:gd name="adj1" fmla="val 40683"/>
              <a:gd name="adj2" fmla="val 98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Положение о школьном психолого-медик</a:t>
            </a: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о</a:t>
            </a:r>
            <a:r>
              <a:rPr lang="ru-RU">
                <a:solidFill>
                  <a:srgbClr val="FFFFFF"/>
                </a:solidFill>
                <a:cs typeface="Arial" charset="0"/>
              </a:rPr>
              <a:t>-педагогическом консилиуме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7083425" y="1566863"/>
            <a:ext cx="2814638" cy="1743075"/>
          </a:xfrm>
          <a:prstGeom prst="wedgeEllipseCallout">
            <a:avLst>
              <a:gd name="adj1" fmla="val 61114"/>
              <a:gd name="adj2" fmla="val -81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Положение об индивидуальном учебном плане</a:t>
            </a:r>
          </a:p>
        </p:txBody>
      </p:sp>
      <p:pic>
        <p:nvPicPr>
          <p:cNvPr id="94219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7463" y="835025"/>
            <a:ext cx="1622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15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4888" y="5775325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88913"/>
            <a:ext cx="8596313" cy="1320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инклюзивном образовании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38" y="1870075"/>
            <a:ext cx="6064250" cy="4806950"/>
          </a:xfrm>
          <a:ln w="25400">
            <a:solidFill>
              <a:schemeClr val="accent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индивидуализированного обучения,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система обучения А.С.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Границкой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индивидуально-ориентированного учебного плана В.Д.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Шадрикова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модульного обучения,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технологии,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 и т.д.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Объект 2"/>
          <p:cNvSpPr txBox="1">
            <a:spLocks/>
          </p:cNvSpPr>
          <p:nvPr/>
        </p:nvSpPr>
        <p:spPr bwMode="auto">
          <a:xfrm>
            <a:off x="6408738" y="2312988"/>
            <a:ext cx="557688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 sz="200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Объект 2"/>
          <p:cNvSpPr txBox="1">
            <a:spLocks/>
          </p:cNvSpPr>
          <p:nvPr/>
        </p:nvSpPr>
        <p:spPr bwMode="auto">
          <a:xfrm>
            <a:off x="6408738" y="2160588"/>
            <a:ext cx="557688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00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91313" y="2293938"/>
            <a:ext cx="5311775" cy="3946525"/>
          </a:xfrm>
          <a:prstGeom prst="wedgeRoundRectCallout">
            <a:avLst>
              <a:gd name="adj1" fmla="val -57992"/>
              <a:gd name="adj2" fmla="val 44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позволяют педагогам создавать для ребенка учебный материал с учетом его особенностей и потребностей, наладить контакт детей со сверстниками в группе и со взрослыми, создавать ситуации успеха.</a:t>
            </a:r>
          </a:p>
        </p:txBody>
      </p:sp>
      <p:pic>
        <p:nvPicPr>
          <p:cNvPr id="96262" name="Picture 15" descr="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73250"/>
            <a:ext cx="588803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4768850"/>
            <a:ext cx="28273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63" y="174625"/>
            <a:ext cx="8596312" cy="1320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программа «Ты не один»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097713" y="1611313"/>
            <a:ext cx="4891087" cy="3149600"/>
          </a:xfrm>
          <a:prstGeom prst="wedgeRoundRectCallout">
            <a:avLst>
              <a:gd name="adj1" fmla="val -66735"/>
              <a:gd name="adj2" fmla="val 37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представляет собой комплекс специальных игровых ситуаций, диалогов, практических упражнений с использованием программ «Построй башню», «Собери квадрат», «Коммуникаторы» и т.д.</a:t>
            </a:r>
            <a:endParaRPr lang="ru-RU" sz="2400" i="1" dirty="0"/>
          </a:p>
        </p:txBody>
      </p:sp>
      <p:pic>
        <p:nvPicPr>
          <p:cNvPr id="99333" name="Picture 15" descr="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12513" y="58991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738" y="179388"/>
            <a:ext cx="8596312" cy="1320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сотрудничества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«Вместе мы сможем больше»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F:\DCIM\112D3100\DSC_0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1788"/>
            <a:ext cx="51720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342063" y="1668463"/>
            <a:ext cx="5313362" cy="3948112"/>
          </a:xfrm>
          <a:prstGeom prst="wedgeRoundRectCallout">
            <a:avLst>
              <a:gd name="adj1" fmla="val -66735"/>
              <a:gd name="adj2" fmla="val 37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Тренинговая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программа сотрудничества с родителями, которая способствует формированию  адекватного отношения к ребенку, улучшению эмоционального состояния и снижению эмоционального дискомфорта, а также укреплению уверенности родителей в возможностях ребенка, установлению качественных и продуктивных внутрисемейных взаимоотношений, улучшению качества жизни детей с ОВЗ</a:t>
            </a:r>
            <a:endParaRPr lang="ru-RU" sz="2000" i="1" dirty="0"/>
          </a:p>
        </p:txBody>
      </p:sp>
      <p:pic>
        <p:nvPicPr>
          <p:cNvPr id="100356" name="Picture 15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63"/>
            <a:ext cx="9361488" cy="6223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2551113"/>
            <a:ext cx="51498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966788"/>
            <a:ext cx="53705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Прямоугольник 4"/>
          <p:cNvSpPr>
            <a:spLocks noChangeArrowheads="1"/>
          </p:cNvSpPr>
          <p:nvPr/>
        </p:nvSpPr>
        <p:spPr bwMode="auto">
          <a:xfrm>
            <a:off x="-31750" y="981075"/>
            <a:ext cx="5472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Помощь старшеклассников  в психолого-педагогическом сопровождение детей с ОВЗ и детей инвалидов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1" name="Прямоугольник 5"/>
          <p:cNvSpPr>
            <a:spLocks noChangeArrowheads="1"/>
          </p:cNvSpPr>
          <p:nvPr/>
        </p:nvSpPr>
        <p:spPr bwMode="auto">
          <a:xfrm>
            <a:off x="5440363" y="4395788"/>
            <a:ext cx="420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место в региональном конкурсе исследовательских работ «Психология в мире»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47454" y="3573462"/>
            <a:ext cx="2326247" cy="30711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1383" name="Picture 15" descr="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228600"/>
            <a:ext cx="9812337" cy="1320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«Радуга здоровья»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504950"/>
            <a:ext cx="5443537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225" y="2703513"/>
            <a:ext cx="5335588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0" y="3935413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225" y="1139825"/>
            <a:ext cx="372586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15" descr="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17.ru/uploads/f1557280264d9ed0938f89dad410c0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54143" y="3505199"/>
            <a:ext cx="3639888" cy="30499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103426" name="Группа 2"/>
          <p:cNvGrpSpPr>
            <a:grpSpLocks/>
          </p:cNvGrpSpPr>
          <p:nvPr/>
        </p:nvGrpSpPr>
        <p:grpSpPr bwMode="auto">
          <a:xfrm>
            <a:off x="319088" y="819150"/>
            <a:ext cx="7304087" cy="3795713"/>
            <a:chOff x="811836" y="1254831"/>
            <a:chExt cx="7416304" cy="5228007"/>
          </a:xfrm>
        </p:grpSpPr>
        <p:pic>
          <p:nvPicPr>
            <p:cNvPr id="103432" name="Picture 6" descr="4"/>
            <p:cNvPicPr>
              <a:picLocks noChangeAspect="1" noChangeArrowheads="1"/>
            </p:cNvPicPr>
            <p:nvPr/>
          </p:nvPicPr>
          <p:blipFill>
            <a:blip r:embed="rId3"/>
            <a:srcRect b="-1965"/>
            <a:stretch>
              <a:fillRect/>
            </a:stretch>
          </p:blipFill>
          <p:spPr bwMode="auto">
            <a:xfrm>
              <a:off x="811836" y="1254831"/>
              <a:ext cx="7416304" cy="505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3" name="TextBox 1"/>
            <p:cNvSpPr txBox="1">
              <a:spLocks noChangeArrowheads="1"/>
            </p:cNvSpPr>
            <p:nvPr/>
          </p:nvSpPr>
          <p:spPr bwMode="auto">
            <a:xfrm>
              <a:off x="1014419" y="5641407"/>
              <a:ext cx="739767" cy="65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Речевая 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практика</a:t>
              </a:r>
            </a:p>
          </p:txBody>
        </p:sp>
        <p:sp>
          <p:nvSpPr>
            <p:cNvPr id="103434" name="TextBox 5"/>
            <p:cNvSpPr txBox="1">
              <a:spLocks noChangeArrowheads="1"/>
            </p:cNvSpPr>
            <p:nvPr/>
          </p:nvSpPr>
          <p:spPr bwMode="auto">
            <a:xfrm>
              <a:off x="2120613" y="5609754"/>
              <a:ext cx="729077" cy="65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Радуга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здоровья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9764" y="5680379"/>
              <a:ext cx="955851" cy="564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коммуникации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36" name="TextBox 7"/>
            <p:cNvSpPr txBox="1">
              <a:spLocks noChangeArrowheads="1"/>
            </p:cNvSpPr>
            <p:nvPr/>
          </p:nvSpPr>
          <p:spPr bwMode="auto">
            <a:xfrm>
              <a:off x="4344520" y="5788205"/>
              <a:ext cx="486969" cy="390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ЛФК</a:t>
              </a:r>
            </a:p>
          </p:txBody>
        </p:sp>
        <p:sp>
          <p:nvSpPr>
            <p:cNvPr id="103437" name="TextBox 8"/>
            <p:cNvSpPr txBox="1">
              <a:spLocks noChangeArrowheads="1"/>
            </p:cNvSpPr>
            <p:nvPr/>
          </p:nvSpPr>
          <p:spPr bwMode="auto">
            <a:xfrm>
              <a:off x="5065658" y="5701791"/>
              <a:ext cx="1143547" cy="65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Мир, в котором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я живу</a:t>
              </a:r>
            </a:p>
          </p:txBody>
        </p:sp>
        <p:sp>
          <p:nvSpPr>
            <p:cNvPr id="103438" name="TextBox 9"/>
            <p:cNvSpPr txBox="1">
              <a:spLocks noChangeArrowheads="1"/>
            </p:cNvSpPr>
            <p:nvPr/>
          </p:nvSpPr>
          <p:spPr bwMode="auto">
            <a:xfrm>
              <a:off x="6265642" y="5658568"/>
              <a:ext cx="779895" cy="65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Умники и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умницы</a:t>
              </a:r>
            </a:p>
          </p:txBody>
        </p:sp>
        <p:sp>
          <p:nvSpPr>
            <p:cNvPr id="103439" name="TextBox 10"/>
            <p:cNvSpPr txBox="1">
              <a:spLocks noChangeArrowheads="1"/>
            </p:cNvSpPr>
            <p:nvPr/>
          </p:nvSpPr>
          <p:spPr bwMode="auto">
            <a:xfrm>
              <a:off x="7142516" y="5571615"/>
              <a:ext cx="1029455" cy="91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Информатика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в числах и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задачах</a:t>
              </a:r>
            </a:p>
          </p:txBody>
        </p:sp>
      </p:grpSp>
      <p:pic>
        <p:nvPicPr>
          <p:cNvPr id="43012" name="Picture 4" descr="http://www.sc17.ru/uploads/e73cd4252e63b17e4d1d4fc9262b6c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37312" y="4615490"/>
            <a:ext cx="2717174" cy="22157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3014" name="Picture 6" descr="http://www.sc17.ru/uploads/aa13a9a4ee7aad27fea1e9eb5f42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539" y="4639584"/>
            <a:ext cx="3312744" cy="21675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454142" y="819064"/>
            <a:ext cx="3737858" cy="268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2875" y="0"/>
            <a:ext cx="12049125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дополнительной и внеурочной деятельности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31" name="Picture 15" descr="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13" y="0"/>
            <a:ext cx="8939212" cy="6667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формы взаимодействия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75295" y="919879"/>
          <a:ext cx="9989934" cy="561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4451" name="Группа 4"/>
          <p:cNvGrpSpPr>
            <a:grpSpLocks/>
          </p:cNvGrpSpPr>
          <p:nvPr/>
        </p:nvGrpSpPr>
        <p:grpSpPr bwMode="auto">
          <a:xfrm>
            <a:off x="7038975" y="4957763"/>
            <a:ext cx="2692400" cy="1573212"/>
            <a:chOff x="5249029" y="1922750"/>
            <a:chExt cx="1573165" cy="1573165"/>
          </a:xfrm>
        </p:grpSpPr>
        <p:sp>
          <p:nvSpPr>
            <p:cNvPr id="6" name="Овал 5"/>
            <p:cNvSpPr/>
            <p:nvPr/>
          </p:nvSpPr>
          <p:spPr>
            <a:xfrm>
              <a:off x="5249029" y="1922750"/>
              <a:ext cx="1573165" cy="15731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428978" y="2152930"/>
              <a:ext cx="1112161" cy="1112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ЕГУ имени И.А. Бунина, кафедра физического воспитания</a:t>
              </a:r>
            </a:p>
          </p:txBody>
        </p:sp>
      </p:grpSp>
      <p:grpSp>
        <p:nvGrpSpPr>
          <p:cNvPr id="104452" name="Группа 7"/>
          <p:cNvGrpSpPr>
            <a:grpSpLocks/>
          </p:cNvGrpSpPr>
          <p:nvPr/>
        </p:nvGrpSpPr>
        <p:grpSpPr bwMode="auto">
          <a:xfrm>
            <a:off x="141288" y="5114925"/>
            <a:ext cx="2927350" cy="1573213"/>
            <a:chOff x="3277417" y="3843491"/>
            <a:chExt cx="1573165" cy="1573165"/>
          </a:xfrm>
        </p:grpSpPr>
        <p:sp>
          <p:nvSpPr>
            <p:cNvPr id="9" name="Овал 8"/>
            <p:cNvSpPr/>
            <p:nvPr/>
          </p:nvSpPr>
          <p:spPr>
            <a:xfrm>
              <a:off x="3277417" y="3843491"/>
              <a:ext cx="1573165" cy="15731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507761" y="4073672"/>
              <a:ext cx="1112477" cy="1112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grpSp>
        <p:nvGrpSpPr>
          <p:cNvPr id="104453" name="Группа 10"/>
          <p:cNvGrpSpPr>
            <a:grpSpLocks/>
          </p:cNvGrpSpPr>
          <p:nvPr/>
        </p:nvGrpSpPr>
        <p:grpSpPr bwMode="auto">
          <a:xfrm>
            <a:off x="7739063" y="1169988"/>
            <a:ext cx="1905000" cy="1573212"/>
            <a:chOff x="3277417" y="3843491"/>
            <a:chExt cx="1573165" cy="1573165"/>
          </a:xfrm>
        </p:grpSpPr>
        <p:sp>
          <p:nvSpPr>
            <p:cNvPr id="12" name="Овал 11"/>
            <p:cNvSpPr/>
            <p:nvPr/>
          </p:nvSpPr>
          <p:spPr>
            <a:xfrm>
              <a:off x="3277417" y="3843491"/>
              <a:ext cx="1573165" cy="15731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508148" y="4073671"/>
              <a:ext cx="1111703" cy="1112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grpSp>
        <p:nvGrpSpPr>
          <p:cNvPr id="104454" name="Группа 13"/>
          <p:cNvGrpSpPr>
            <a:grpSpLocks/>
          </p:cNvGrpSpPr>
          <p:nvPr/>
        </p:nvGrpSpPr>
        <p:grpSpPr bwMode="auto">
          <a:xfrm>
            <a:off x="141288" y="1374775"/>
            <a:ext cx="1784350" cy="1573213"/>
            <a:chOff x="3277417" y="3843491"/>
            <a:chExt cx="1573165" cy="1573165"/>
          </a:xfrm>
        </p:grpSpPr>
        <p:sp>
          <p:nvSpPr>
            <p:cNvPr id="15" name="Овал 14"/>
            <p:cNvSpPr/>
            <p:nvPr/>
          </p:nvSpPr>
          <p:spPr>
            <a:xfrm>
              <a:off x="3277417" y="3843491"/>
              <a:ext cx="1573165" cy="15731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508353" y="4073672"/>
              <a:ext cx="1111293" cy="1112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 Липецкой области</a:t>
              </a:r>
            </a:p>
          </p:txBody>
        </p:sp>
      </p:grpSp>
      <p:sp>
        <p:nvSpPr>
          <p:cNvPr id="104455" name="Прямоугольник 16"/>
          <p:cNvSpPr>
            <a:spLocks noChangeArrowheads="1"/>
          </p:cNvSpPr>
          <p:nvPr/>
        </p:nvSpPr>
        <p:spPr bwMode="auto">
          <a:xfrm>
            <a:off x="7739063" y="1552575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ДДТ «Октябрьский»</a:t>
            </a:r>
          </a:p>
        </p:txBody>
      </p:sp>
      <p:grpSp>
        <p:nvGrpSpPr>
          <p:cNvPr id="104456" name="Группа 26"/>
          <p:cNvGrpSpPr>
            <a:grpSpLocks/>
          </p:cNvGrpSpPr>
          <p:nvPr/>
        </p:nvGrpSpPr>
        <p:grpSpPr bwMode="auto">
          <a:xfrm>
            <a:off x="2325688" y="769938"/>
            <a:ext cx="1746250" cy="1565275"/>
            <a:chOff x="3905459" y="7706"/>
            <a:chExt cx="1564595" cy="1564595"/>
          </a:xfrm>
        </p:grpSpPr>
        <p:sp>
          <p:nvSpPr>
            <p:cNvPr id="28" name="Овал 27"/>
            <p:cNvSpPr/>
            <p:nvPr/>
          </p:nvSpPr>
          <p:spPr>
            <a:xfrm>
              <a:off x="3905459" y="7706"/>
              <a:ext cx="1564595" cy="15645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4134458" y="236207"/>
              <a:ext cx="1106595" cy="1107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ГАУДПО ЛО «ИРО»</a:t>
              </a:r>
            </a:p>
          </p:txBody>
        </p:sp>
      </p:grpSp>
      <p:grpSp>
        <p:nvGrpSpPr>
          <p:cNvPr id="104457" name="Группа 32"/>
          <p:cNvGrpSpPr>
            <a:grpSpLocks/>
          </p:cNvGrpSpPr>
          <p:nvPr/>
        </p:nvGrpSpPr>
        <p:grpSpPr bwMode="auto">
          <a:xfrm rot="1146488">
            <a:off x="1828800" y="2832100"/>
            <a:ext cx="2738438" cy="501650"/>
            <a:chOff x="2685012" y="2771193"/>
            <a:chExt cx="1492814" cy="500862"/>
          </a:xfrm>
        </p:grpSpPr>
        <p:sp>
          <p:nvSpPr>
            <p:cNvPr id="34" name="Стрелка вправо 33"/>
            <p:cNvSpPr/>
            <p:nvPr/>
          </p:nvSpPr>
          <p:spPr>
            <a:xfrm rot="10576275">
              <a:off x="2685012" y="2771193"/>
              <a:ext cx="1492814" cy="500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 вправо 4"/>
            <p:cNvSpPr/>
            <p:nvPr/>
          </p:nvSpPr>
          <p:spPr>
            <a:xfrm rot="21376275">
              <a:off x="2834413" y="2865685"/>
              <a:ext cx="1343100" cy="301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458" name="Группа 35"/>
          <p:cNvGrpSpPr>
            <a:grpSpLocks/>
          </p:cNvGrpSpPr>
          <p:nvPr/>
        </p:nvGrpSpPr>
        <p:grpSpPr bwMode="auto">
          <a:xfrm rot="2851038">
            <a:off x="3606006" y="2374107"/>
            <a:ext cx="1443037" cy="501650"/>
            <a:chOff x="2685012" y="2771193"/>
            <a:chExt cx="1492814" cy="500862"/>
          </a:xfrm>
        </p:grpSpPr>
        <p:sp>
          <p:nvSpPr>
            <p:cNvPr id="37" name="Стрелка вправо 36"/>
            <p:cNvSpPr/>
            <p:nvPr/>
          </p:nvSpPr>
          <p:spPr>
            <a:xfrm rot="10576275">
              <a:off x="2683953" y="2773481"/>
              <a:ext cx="1492815" cy="500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 вправо 4"/>
            <p:cNvSpPr/>
            <p:nvPr/>
          </p:nvSpPr>
          <p:spPr>
            <a:xfrm rot="21376275">
              <a:off x="2832268" y="2868531"/>
              <a:ext cx="1343369" cy="301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459" name="Группа 38"/>
          <p:cNvGrpSpPr>
            <a:grpSpLocks/>
          </p:cNvGrpSpPr>
          <p:nvPr/>
        </p:nvGrpSpPr>
        <p:grpSpPr bwMode="auto">
          <a:xfrm rot="9266392">
            <a:off x="5865813" y="2632075"/>
            <a:ext cx="2046287" cy="500063"/>
            <a:chOff x="2685012" y="2771193"/>
            <a:chExt cx="1492814" cy="500862"/>
          </a:xfrm>
        </p:grpSpPr>
        <p:sp>
          <p:nvSpPr>
            <p:cNvPr id="40" name="Стрелка вправо 39"/>
            <p:cNvSpPr/>
            <p:nvPr/>
          </p:nvSpPr>
          <p:spPr>
            <a:xfrm rot="10576275">
              <a:off x="2685012" y="2771193"/>
              <a:ext cx="1492814" cy="500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трелка вправо 4"/>
            <p:cNvSpPr/>
            <p:nvPr/>
          </p:nvSpPr>
          <p:spPr>
            <a:xfrm rot="21376275">
              <a:off x="2835377" y="2869557"/>
              <a:ext cx="1342259" cy="300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460" name="Группа 41"/>
          <p:cNvGrpSpPr>
            <a:grpSpLocks/>
          </p:cNvGrpSpPr>
          <p:nvPr/>
        </p:nvGrpSpPr>
        <p:grpSpPr bwMode="auto">
          <a:xfrm rot="-8429693">
            <a:off x="5854700" y="4503738"/>
            <a:ext cx="1577975" cy="501650"/>
            <a:chOff x="2685012" y="2771193"/>
            <a:chExt cx="1492814" cy="500862"/>
          </a:xfrm>
        </p:grpSpPr>
        <p:sp>
          <p:nvSpPr>
            <p:cNvPr id="43" name="Стрелка вправо 42"/>
            <p:cNvSpPr/>
            <p:nvPr/>
          </p:nvSpPr>
          <p:spPr>
            <a:xfrm rot="10576275">
              <a:off x="2685012" y="2771193"/>
              <a:ext cx="1492814" cy="500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376275">
              <a:off x="2838388" y="2866611"/>
              <a:ext cx="1342632" cy="301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461" name="Группа 44"/>
          <p:cNvGrpSpPr>
            <a:grpSpLocks/>
          </p:cNvGrpSpPr>
          <p:nvPr/>
        </p:nvGrpSpPr>
        <p:grpSpPr bwMode="auto">
          <a:xfrm rot="-2154559">
            <a:off x="2855913" y="4724400"/>
            <a:ext cx="2011362" cy="501650"/>
            <a:chOff x="2685012" y="2771193"/>
            <a:chExt cx="1492814" cy="500862"/>
          </a:xfrm>
        </p:grpSpPr>
        <p:sp>
          <p:nvSpPr>
            <p:cNvPr id="46" name="Стрелка вправо 45"/>
            <p:cNvSpPr/>
            <p:nvPr/>
          </p:nvSpPr>
          <p:spPr>
            <a:xfrm rot="10576275">
              <a:off x="2685012" y="2771193"/>
              <a:ext cx="1492814" cy="500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трелка вправо 4"/>
            <p:cNvSpPr/>
            <p:nvPr/>
          </p:nvSpPr>
          <p:spPr>
            <a:xfrm rot="21376275">
              <a:off x="2834708" y="2865714"/>
              <a:ext cx="1343179" cy="301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462" name="Прямоугольник 47"/>
          <p:cNvSpPr>
            <a:spLocks noChangeArrowheads="1"/>
          </p:cNvSpPr>
          <p:nvPr/>
        </p:nvSpPr>
        <p:spPr bwMode="auto">
          <a:xfrm>
            <a:off x="338138" y="5313363"/>
            <a:ext cx="24272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ГОАОУ «Центр образования, реабилитации и оздоровления»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63" name="Picture 15" descr="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66400" y="5419725"/>
            <a:ext cx="143668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28588"/>
            <a:ext cx="269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00175" y="1700213"/>
            <a:ext cx="9448800" cy="4498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endParaRPr lang="ru-RU" alt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alt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3200" b="1" dirty="0">
                <a:solidFill>
                  <a:srgbClr val="00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детей-инвалидов и детей с ОВЗ в условиях целостной образовательной </a:t>
            </a:r>
            <a:r>
              <a:rPr lang="ru-RU" sz="3200" b="1" dirty="0" smtClean="0">
                <a:solidFill>
                  <a:srgbClr val="00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общеобразовательной организации</a:t>
            </a:r>
            <a:endParaRPr lang="ru-RU" sz="3200" b="1" dirty="0">
              <a:solidFill>
                <a:srgbClr val="00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Вишнякова Екатерина Анатольевна</a:t>
            </a:r>
          </a:p>
          <a:p>
            <a:pPr algn="r"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специальной педагогики и социальной работы </a:t>
            </a:r>
          </a:p>
          <a:p>
            <a:pPr algn="r"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ЛО ИРО, к.п.н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ъект 2"/>
          <p:cNvSpPr>
            <a:spLocks noGrp="1"/>
          </p:cNvSpPr>
          <p:nvPr>
            <p:ph idx="1"/>
          </p:nvPr>
        </p:nvSpPr>
        <p:spPr>
          <a:xfrm>
            <a:off x="609600" y="815975"/>
            <a:ext cx="10972800" cy="531018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mtClean="0">
              <a:solidFill>
                <a:srgbClr val="002E2E"/>
              </a:solidFill>
            </a:endParaRPr>
          </a:p>
          <a:p>
            <a:pPr marL="0" indent="0" algn="ctr">
              <a:buFontTx/>
              <a:buNone/>
            </a:pPr>
            <a:endParaRPr lang="ru-RU" smtClean="0">
              <a:solidFill>
                <a:srgbClr val="002E2E"/>
              </a:solidFill>
            </a:endParaRPr>
          </a:p>
          <a:p>
            <a:pPr marL="0" indent="0" algn="ctr">
              <a:buFontTx/>
              <a:buNone/>
            </a:pPr>
            <a:r>
              <a:rPr lang="ru-RU" smtClean="0">
                <a:solidFill>
                  <a:srgbClr val="002E2E"/>
                </a:solidFill>
              </a:rPr>
              <a:t> </a:t>
            </a:r>
            <a:r>
              <a:rPr lang="ru-RU" b="1" smtClean="0">
                <a:solidFill>
                  <a:srgbClr val="002E2E"/>
                </a:solidFill>
              </a:rPr>
              <a:t>Базовая (инновационная) площадка ГАУДПО Липецкой области «Институт развития образования»</a:t>
            </a:r>
          </a:p>
          <a:p>
            <a:pPr marL="0" indent="0" algn="ctr">
              <a:buFontTx/>
              <a:buNone/>
            </a:pPr>
            <a:endParaRPr lang="ru-RU" b="1" smtClean="0">
              <a:solidFill>
                <a:srgbClr val="002E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b="1" smtClean="0">
                <a:solidFill>
                  <a:srgbClr val="002E2E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средняя общеобразовательная школа №17</a:t>
            </a:r>
          </a:p>
          <a:p>
            <a:pPr marL="0" indent="0" algn="ctr">
              <a:buFontTx/>
              <a:buNone/>
            </a:pPr>
            <a:r>
              <a:rPr lang="ru-RU" b="1" smtClean="0">
                <a:solidFill>
                  <a:srgbClr val="002E2E"/>
                </a:solidFill>
                <a:latin typeface="Times New Roman" pitchFamily="18" charset="0"/>
                <a:cs typeface="Times New Roman" pitchFamily="18" charset="0"/>
              </a:rPr>
              <a:t> г. Липецк </a:t>
            </a:r>
          </a:p>
          <a:p>
            <a:pPr marL="0" indent="0" algn="ctr"/>
            <a:endParaRPr lang="ru-RU" b="1" smtClean="0"/>
          </a:p>
        </p:txBody>
      </p:sp>
      <p:pic>
        <p:nvPicPr>
          <p:cNvPr id="880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2400"/>
            <a:ext cx="26955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15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0" y="579120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33600" y="2057400"/>
            <a:ext cx="8364538" cy="2884488"/>
          </a:xfrm>
        </p:spPr>
        <p:txBody>
          <a:bodyPr/>
          <a:lstStyle/>
          <a:p>
            <a:pPr algn="r"/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b="1" smtClean="0">
              <a:solidFill>
                <a:srgbClr val="663300"/>
              </a:solidFill>
            </a:endParaRPr>
          </a:p>
        </p:txBody>
      </p:sp>
      <p:sp>
        <p:nvSpPr>
          <p:cNvPr id="106498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2782888" y="2276475"/>
            <a:ext cx="7489825" cy="18716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 специальной педагогики и социальной работы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8(4742)32-94-72</a:t>
            </a:r>
            <a:endParaRPr lang="en-US" alt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alt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liro2010@yandex.ru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ea48@mail.r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4221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 smtClean="0">
              <a:solidFill>
                <a:srgbClr val="000000"/>
              </a:solidFill>
              <a:hlinkClick r:id="rId3"/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2149475" y="476250"/>
            <a:ext cx="8582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600" b="1">
                <a:solidFill>
                  <a:srgbClr val="000000"/>
                </a:solidFill>
              </a:rPr>
              <a:t>ГАУДПО Липецкой области </a:t>
            </a:r>
          </a:p>
          <a:p>
            <a:pPr algn="ctr">
              <a:spcBef>
                <a:spcPts val="600"/>
              </a:spcBef>
            </a:pPr>
            <a:r>
              <a:rPr lang="ru-RU" altLang="ru-RU" sz="3600" b="1">
                <a:solidFill>
                  <a:srgbClr val="000000"/>
                </a:solidFill>
              </a:rPr>
              <a:t>«Институт развития образования»</a:t>
            </a:r>
            <a:r>
              <a:rPr lang="ru-RU" altLang="ru-RU" sz="3600">
                <a:solidFill>
                  <a:srgbClr val="000000"/>
                </a:solidFill>
              </a:rPr>
              <a:t> </a:t>
            </a:r>
            <a:endParaRPr lang="ru-RU" altLang="ru-RU" sz="3600" b="1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001414"/>
                </a:solidFill>
                <a:latin typeface="Times New Roman" pitchFamily="18" charset="0"/>
                <a:cs typeface="Times New Roman" pitchFamily="18" charset="0"/>
              </a:rPr>
              <a:t>Количественный состав классов в МАОУ СОШ № 17 г. Липецка  2017-2018 уч. год</a:t>
            </a:r>
          </a:p>
        </p:txBody>
      </p:sp>
      <p:pic>
        <p:nvPicPr>
          <p:cNvPr id="125955" name="Picture 15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5956" name="Диаграмма 13"/>
          <p:cNvGraphicFramePr>
            <a:graphicFrameLocks/>
          </p:cNvGraphicFramePr>
          <p:nvPr/>
        </p:nvGraphicFramePr>
        <p:xfrm>
          <a:off x="1150938" y="1639888"/>
          <a:ext cx="10617200" cy="5268912"/>
        </p:xfrm>
        <a:graphic>
          <a:graphicData uri="http://schemas.openxmlformats.org/presentationml/2006/ole">
            <p:oleObj spid="_x0000_s125956" r:id="rId4" imgW="10181202" imgH="5267401" progId="Excel.Chart.8">
              <p:embed/>
            </p:oleObj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290513" y="2630488"/>
            <a:ext cx="3690937" cy="3236912"/>
          </a:xfrm>
          <a:prstGeom prst="wedgeRoundRectCallout">
            <a:avLst>
              <a:gd name="adj1" fmla="val 105298"/>
              <a:gd name="adj2" fmla="val -64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обучающихся с ОВЗ может быть организовано как совместно с другими обучающимися, так и в отдельных классах, группах.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 algn="ctr" defTabSz="914332"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54000" y="996950"/>
          <a:ext cx="11341100" cy="5694363"/>
        </p:xfrm>
        <a:graphic>
          <a:graphicData uri="http://schemas.openxmlformats.org/presentationml/2006/ole">
            <p:oleObj spid="_x0000_s89090" r:id="rId3" imgW="11339543" imgH="5694157" progId="Excel.Chart.8">
              <p:embed/>
            </p:oleObj>
          </a:graphicData>
        </a:graphic>
      </p:graphicFrame>
      <p:pic>
        <p:nvPicPr>
          <p:cNvPr id="89092" name="Picture 15" descr="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" y="188913"/>
            <a:ext cx="12096750" cy="565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инклюзивного образования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62" name="Группа 2"/>
          <p:cNvGrpSpPr>
            <a:grpSpLocks/>
          </p:cNvGrpSpPr>
          <p:nvPr/>
        </p:nvGrpSpPr>
        <p:grpSpPr bwMode="auto">
          <a:xfrm>
            <a:off x="334963" y="754063"/>
            <a:ext cx="11425237" cy="5988050"/>
            <a:chOff x="0" y="0"/>
            <a:chExt cx="97675" cy="61401"/>
          </a:xfrm>
        </p:grpSpPr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0" y="22563"/>
              <a:ext cx="8572" cy="38481"/>
            </a:xfrm>
            <a:prstGeom prst="rect">
              <a:avLst/>
            </a:prstGeom>
            <a:solidFill>
              <a:schemeClr val="accent1">
                <a:lumMod val="100000"/>
                <a:lumOff val="0"/>
              </a:schemeClr>
            </a:solidFill>
            <a:ln w="127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vert="vert270" anchor="ctr" upright="1"/>
            <a:lstStyle/>
            <a:p>
              <a:pPr algn="ctr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Мониторинг эффективности деятельности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165" name="Группа 4"/>
            <p:cNvGrpSpPr>
              <a:grpSpLocks/>
            </p:cNvGrpSpPr>
            <p:nvPr/>
          </p:nvGrpSpPr>
          <p:grpSpPr bwMode="auto">
            <a:xfrm>
              <a:off x="1068" y="0"/>
              <a:ext cx="96607" cy="61401"/>
              <a:chOff x="712" y="-356"/>
              <a:chExt cx="96607" cy="61401"/>
            </a:xfrm>
          </p:grpSpPr>
          <p:grpSp>
            <p:nvGrpSpPr>
              <p:cNvPr id="92166" name="Группа 5"/>
              <p:cNvGrpSpPr>
                <a:grpSpLocks/>
              </p:cNvGrpSpPr>
              <p:nvPr/>
            </p:nvGrpSpPr>
            <p:grpSpPr bwMode="auto">
              <a:xfrm>
                <a:off x="28025" y="33725"/>
                <a:ext cx="52006" cy="17716"/>
                <a:chOff x="0" y="0"/>
                <a:chExt cx="52006" cy="17716"/>
              </a:xfrm>
            </p:grpSpPr>
            <p:sp>
              <p:nvSpPr>
                <p:cNvPr id="92198" name="Прямоугольник 37"/>
                <p:cNvSpPr>
                  <a:spLocks noChangeArrowheads="1"/>
                </p:cNvSpPr>
                <p:nvPr/>
              </p:nvSpPr>
              <p:spPr bwMode="auto">
                <a:xfrm>
                  <a:off x="13335" y="10858"/>
                  <a:ext cx="11811" cy="6382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Классы с обучением по адаптивной </a:t>
                  </a:r>
                  <a:r>
                    <a: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программе</a:t>
                  </a:r>
                </a:p>
              </p:txBody>
            </p:sp>
            <p:sp>
              <p:nvSpPr>
                <p:cNvPr id="92199" name="Прямоугольник 38"/>
                <p:cNvSpPr>
                  <a:spLocks noChangeArrowheads="1"/>
                </p:cNvSpPr>
                <p:nvPr/>
              </p:nvSpPr>
              <p:spPr bwMode="auto">
                <a:xfrm>
                  <a:off x="26574" y="10858"/>
                  <a:ext cx="11811" cy="6477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Индивидуальное обучение</a:t>
                  </a:r>
                  <a:endParaRPr 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200" name="Прямоугольник 39"/>
                <p:cNvSpPr>
                  <a:spLocks noChangeArrowheads="1"/>
                </p:cNvSpPr>
                <p:nvPr/>
              </p:nvSpPr>
              <p:spPr bwMode="auto">
                <a:xfrm>
                  <a:off x="0" y="10763"/>
                  <a:ext cx="12763" cy="6477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Общеобразовательные классы</a:t>
                  </a:r>
                  <a:endParaRPr 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201" name="Прямоугольник 40"/>
                <p:cNvSpPr>
                  <a:spLocks noChangeArrowheads="1"/>
                </p:cNvSpPr>
                <p:nvPr/>
              </p:nvSpPr>
              <p:spPr bwMode="auto">
                <a:xfrm>
                  <a:off x="39243" y="10953"/>
                  <a:ext cx="12668" cy="2477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Обучение в школе методики</a:t>
                  </a:r>
                  <a:endParaRPr 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202" name="Прямоугольник 41"/>
                <p:cNvSpPr>
                  <a:spLocks noChangeArrowheads="1"/>
                </p:cNvSpPr>
                <p:nvPr/>
              </p:nvSpPr>
              <p:spPr bwMode="auto">
                <a:xfrm>
                  <a:off x="39338" y="13811"/>
                  <a:ext cx="12668" cy="3905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8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Дистанционное обучени</a:t>
                  </a:r>
                  <a:r>
                    <a: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е</a:t>
                  </a:r>
                  <a:endParaRPr 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203" name="Прямоугольник 42"/>
                <p:cNvSpPr>
                  <a:spLocks noChangeArrowheads="1"/>
                </p:cNvSpPr>
                <p:nvPr/>
              </p:nvSpPr>
              <p:spPr bwMode="auto">
                <a:xfrm>
                  <a:off x="95" y="7620"/>
                  <a:ext cx="51816" cy="2571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9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Воспитание культуры здоровья, шоу-технология, технология интерактивного воспитания и др.</a:t>
                  </a:r>
                  <a:endParaRPr lang="ru-RU" sz="12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2204" name="Группа 43"/>
                <p:cNvGrpSpPr>
                  <a:grpSpLocks/>
                </p:cNvGrpSpPr>
                <p:nvPr/>
              </p:nvGrpSpPr>
              <p:grpSpPr bwMode="auto">
                <a:xfrm>
                  <a:off x="95" y="0"/>
                  <a:ext cx="46672" cy="7334"/>
                  <a:chOff x="0" y="0"/>
                  <a:chExt cx="46672" cy="7334"/>
                </a:xfrm>
              </p:grpSpPr>
              <p:sp>
                <p:nvSpPr>
                  <p:cNvPr id="45" name="Прямоугольник 44"/>
                  <p:cNvSpPr>
                    <a:spLocks noChangeArrowheads="1"/>
                  </p:cNvSpPr>
                  <p:nvPr/>
                </p:nvSpPr>
                <p:spPr bwMode="auto">
                  <a:xfrm>
                    <a:off x="-3" y="2854"/>
                    <a:ext cx="11522" cy="4281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algn="ctr" fontAlgn="auto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ru-RU" sz="8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Волонтерское движение</a:t>
                    </a:r>
                    <a:endParaRPr lang="ru-RU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206" name="Прямоугольник 45"/>
                  <p:cNvSpPr>
                    <a:spLocks noChangeArrowheads="1"/>
                  </p:cNvSpPr>
                  <p:nvPr/>
                </p:nvSpPr>
                <p:spPr bwMode="auto">
                  <a:xfrm>
                    <a:off x="13049" y="2952"/>
                    <a:ext cx="10287" cy="4382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7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Традиционные мероприятия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207" name="Прямоугольник 46"/>
                  <p:cNvSpPr>
                    <a:spLocks noChangeArrowheads="1"/>
                  </p:cNvSpPr>
                  <p:nvPr/>
                </p:nvSpPr>
                <p:spPr bwMode="auto">
                  <a:xfrm>
                    <a:off x="24955" y="2762"/>
                    <a:ext cx="10382" cy="4286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Спортивные движения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208" name="Прямоугольник 47"/>
                  <p:cNvSpPr>
                    <a:spLocks noChangeArrowheads="1"/>
                  </p:cNvSpPr>
                  <p:nvPr/>
                </p:nvSpPr>
                <p:spPr bwMode="auto">
                  <a:xfrm>
                    <a:off x="36480" y="2762"/>
                    <a:ext cx="10192" cy="4191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Соц. проектирование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209" name="Прямоугольник 48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0"/>
                    <a:ext cx="46482" cy="2381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Учащиеся</a:t>
                    </a: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 </a:t>
                    </a:r>
                  </a:p>
                </p:txBody>
              </p:sp>
            </p:grpSp>
          </p:grpSp>
          <p:grpSp>
            <p:nvGrpSpPr>
              <p:cNvPr id="92167" name="Группа 6"/>
              <p:cNvGrpSpPr>
                <a:grpSpLocks/>
              </p:cNvGrpSpPr>
              <p:nvPr/>
            </p:nvGrpSpPr>
            <p:grpSpPr bwMode="auto">
              <a:xfrm>
                <a:off x="712" y="-356"/>
                <a:ext cx="96607" cy="61401"/>
                <a:chOff x="712" y="-356"/>
                <a:chExt cx="96607" cy="61401"/>
              </a:xfrm>
            </p:grpSpPr>
            <p:sp>
              <p:nvSpPr>
                <p:cNvPr id="8" name="Равнобедренный треугольник 7"/>
                <p:cNvSpPr>
                  <a:spLocks noChangeArrowheads="1"/>
                </p:cNvSpPr>
                <p:nvPr/>
              </p:nvSpPr>
              <p:spPr bwMode="auto">
                <a:xfrm>
                  <a:off x="716" y="-356"/>
                  <a:ext cx="95816" cy="21813"/>
                </a:xfrm>
                <a:prstGeom prst="triangle">
                  <a:avLst>
                    <a:gd name="adj" fmla="val 49194"/>
                  </a:avLst>
                </a:prstGeom>
                <a:solidFill>
                  <a:schemeClr val="accent1">
                    <a:lumMod val="100000"/>
                    <a:lumOff val="0"/>
                  </a:schemeClr>
                </a:solidFill>
                <a:ln w="12700">
                  <a:solidFill>
                    <a:schemeClr val="accent1">
                      <a:lumMod val="5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anchor="ctr" upright="1"/>
                <a:lstStyle/>
                <a:p>
                  <a:pPr algn="ctr" fontAlgn="auto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ru-RU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Выпускник – личность, обладающая физическим развитием, необходимым для адаптации к активной повседневной жизни, общения с друзьями, семьей и для освоения профессиональных навыков; личность позитивного самопознания и самооценки</a:t>
                  </a:r>
                  <a:endPara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169" name="Группа 8"/>
                <p:cNvGrpSpPr>
                  <a:grpSpLocks/>
                </p:cNvGrpSpPr>
                <p:nvPr/>
              </p:nvGrpSpPr>
              <p:grpSpPr bwMode="auto">
                <a:xfrm>
                  <a:off x="8668" y="22325"/>
                  <a:ext cx="18479" cy="38671"/>
                  <a:chOff x="0" y="0"/>
                  <a:chExt cx="18478" cy="38671"/>
                </a:xfrm>
              </p:grpSpPr>
              <p:sp>
                <p:nvSpPr>
                  <p:cNvPr id="31" name="Прямоугольник 30"/>
                  <p:cNvSpPr>
                    <a:spLocks noChangeArrowheads="1"/>
                  </p:cNvSpPr>
                  <p:nvPr/>
                </p:nvSpPr>
                <p:spPr bwMode="auto">
                  <a:xfrm>
                    <a:off x="1" y="-6"/>
                    <a:ext cx="17724" cy="7341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algn="ctr" fontAlgn="auto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ru-RU" sz="11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Коррекционная деятельность</a:t>
                    </a:r>
                    <a:endParaRPr lang="ru-RU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192" name="Прямоугольник 31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8286"/>
                    <a:ext cx="17621" cy="276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ru-RU" sz="9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Технологии, методики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93" name="Прямоугольник 32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11715"/>
                    <a:ext cx="18002" cy="657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Организация воспитательного пространства</a:t>
                    </a:r>
                  </a:p>
                </p:txBody>
              </p:sp>
              <p:sp>
                <p:nvSpPr>
                  <p:cNvPr id="92194" name="Прямоугольник 33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18764"/>
                    <a:ext cx="18097" cy="2476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Технологии, методики</a:t>
                    </a:r>
                  </a:p>
                </p:txBody>
              </p:sp>
              <p:sp>
                <p:nvSpPr>
                  <p:cNvPr id="35" name="Прямоугольник 34"/>
                  <p:cNvSpPr>
                    <a:spLocks noChangeArrowheads="1"/>
                  </p:cNvSpPr>
                  <p:nvPr/>
                </p:nvSpPr>
                <p:spPr bwMode="auto">
                  <a:xfrm>
                    <a:off x="286" y="21905"/>
                    <a:ext cx="18117" cy="6186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algn="ctr" fontAlgn="auto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ru-RU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Обучение по ООП в соответствии с возможностями ребенка</a:t>
                    </a:r>
                  </a:p>
                </p:txBody>
              </p:sp>
              <p:sp>
                <p:nvSpPr>
                  <p:cNvPr id="92196" name="Прямоугольник 35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8479"/>
                    <a:ext cx="18383" cy="2572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Технологии, методики</a:t>
                    </a:r>
                  </a:p>
                </p:txBody>
              </p:sp>
              <p:sp>
                <p:nvSpPr>
                  <p:cNvPr id="92197" name="Прямоугольник 36"/>
                  <p:cNvSpPr>
                    <a:spLocks noChangeArrowheads="1"/>
                  </p:cNvSpPr>
                  <p:nvPr/>
                </p:nvSpPr>
                <p:spPr bwMode="auto">
                  <a:xfrm>
                    <a:off x="285" y="31527"/>
                    <a:ext cx="18193" cy="7144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Условия</a:t>
                    </a:r>
                  </a:p>
                </p:txBody>
              </p:sp>
            </p:grpSp>
            <p:grpSp>
              <p:nvGrpSpPr>
                <p:cNvPr id="92170" name="Группа 9"/>
                <p:cNvGrpSpPr>
                  <a:grpSpLocks/>
                </p:cNvGrpSpPr>
                <p:nvPr/>
              </p:nvGrpSpPr>
              <p:grpSpPr bwMode="auto">
                <a:xfrm>
                  <a:off x="27550" y="23038"/>
                  <a:ext cx="60864" cy="7620"/>
                  <a:chOff x="0" y="0"/>
                  <a:chExt cx="60864" cy="7620"/>
                </a:xfrm>
              </p:grpSpPr>
              <p:sp>
                <p:nvSpPr>
                  <p:cNvPr id="92183" name="Прямоугольник 22"/>
                  <p:cNvSpPr>
                    <a:spLocks noChangeArrowheads="1"/>
                  </p:cNvSpPr>
                  <p:nvPr/>
                </p:nvSpPr>
                <p:spPr bwMode="auto">
                  <a:xfrm>
                    <a:off x="27432" y="95"/>
                    <a:ext cx="8286" cy="695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Аква-аэробика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84" name="Прямоугольник 23"/>
                  <p:cNvSpPr>
                    <a:spLocks noChangeArrowheads="1"/>
                  </p:cNvSpPr>
                  <p:nvPr/>
                </p:nvSpPr>
                <p:spPr bwMode="auto">
                  <a:xfrm>
                    <a:off x="45148" y="2762"/>
                    <a:ext cx="6668" cy="4667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Работа с</a:t>
                    </a:r>
                    <a:r>
                      <a:rPr lang="en-US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r>
                      <a:rPr lang="ru-RU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детьми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85" name="Прямоугольник 24"/>
                  <p:cNvSpPr>
                    <a:spLocks noChangeArrowheads="1"/>
                  </p:cNvSpPr>
                  <p:nvPr/>
                </p:nvSpPr>
                <p:spPr bwMode="auto">
                  <a:xfrm>
                    <a:off x="36290" y="95"/>
                    <a:ext cx="8287" cy="695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Пилатес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86" name="Прямоугольник 25"/>
                  <p:cNvSpPr>
                    <a:spLocks noChangeArrowheads="1"/>
                  </p:cNvSpPr>
                  <p:nvPr/>
                </p:nvSpPr>
                <p:spPr bwMode="auto">
                  <a:xfrm>
                    <a:off x="18478" y="95"/>
                    <a:ext cx="8287" cy="695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ru-RU" sz="8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Адаптивная</a:t>
                    </a:r>
                    <a:endParaRPr lang="ru-RU" sz="10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Физ-ра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87" name="Прямоугольник 26"/>
                  <p:cNvSpPr>
                    <a:spLocks noChangeArrowheads="1"/>
                  </p:cNvSpPr>
                  <p:nvPr/>
                </p:nvSpPr>
                <p:spPr bwMode="auto">
                  <a:xfrm>
                    <a:off x="9620" y="95"/>
                    <a:ext cx="8287" cy="695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ЛФК</a:t>
                    </a:r>
                  </a:p>
                </p:txBody>
              </p:sp>
              <p:sp>
                <p:nvSpPr>
                  <p:cNvPr id="92188" name="Прямоугольник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8" cy="7048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9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Проектная  деят-ть по ЗОЖ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189" name="Прямоугольник 28"/>
                  <p:cNvSpPr>
                    <a:spLocks noChangeArrowheads="1"/>
                  </p:cNvSpPr>
                  <p:nvPr/>
                </p:nvSpPr>
                <p:spPr bwMode="auto">
                  <a:xfrm>
                    <a:off x="44862" y="0"/>
                    <a:ext cx="15907" cy="2476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Психолог</a:t>
                    </a:r>
                  </a:p>
                </p:txBody>
              </p:sp>
              <p:sp>
                <p:nvSpPr>
                  <p:cNvPr id="92190" name="Прямоугольник 29"/>
                  <p:cNvSpPr>
                    <a:spLocks noChangeArrowheads="1"/>
                  </p:cNvSpPr>
                  <p:nvPr/>
                </p:nvSpPr>
                <p:spPr bwMode="auto">
                  <a:xfrm>
                    <a:off x="52197" y="2667"/>
                    <a:ext cx="8667" cy="495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Работа с родителями</a:t>
                    </a:r>
                    <a:endParaRPr lang="ru-RU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2171" name="Группа 10"/>
                <p:cNvGrpSpPr>
                  <a:grpSpLocks/>
                </p:cNvGrpSpPr>
                <p:nvPr/>
              </p:nvGrpSpPr>
              <p:grpSpPr bwMode="auto">
                <a:xfrm>
                  <a:off x="28263" y="22088"/>
                  <a:ext cx="69056" cy="38957"/>
                  <a:chOff x="0" y="0"/>
                  <a:chExt cx="69056" cy="38957"/>
                </a:xfrm>
              </p:grpSpPr>
              <p:sp>
                <p:nvSpPr>
                  <p:cNvPr id="12" name="Прямоугольник 11"/>
                  <p:cNvSpPr>
                    <a:spLocks noChangeArrowheads="1"/>
                  </p:cNvSpPr>
                  <p:nvPr/>
                </p:nvSpPr>
                <p:spPr bwMode="auto">
                  <a:xfrm>
                    <a:off x="60483" y="0"/>
                    <a:ext cx="8573" cy="38671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>
                    <a:solidFill>
                      <a:srgbClr val="41719C"/>
                    </a:solidFill>
                    <a:miter lim="800000"/>
                    <a:headEnd/>
                    <a:tailEnd/>
                  </a:ln>
                </p:spPr>
                <p:txBody>
                  <a:bodyPr vert="vert270" anchor="ctr" upright="1"/>
                  <a:lstStyle/>
                  <a:p>
                    <a:pPr algn="ctr" fontAlgn="auto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ru-RU" sz="2200" dirty="0" err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Тьюторство</a:t>
                    </a:r>
                    <a:endParaRPr lang="ru-RU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2173" name="Группа 12"/>
                  <p:cNvGrpSpPr>
                    <a:grpSpLocks/>
                  </p:cNvGrpSpPr>
                  <p:nvPr/>
                </p:nvGrpSpPr>
                <p:grpSpPr bwMode="auto">
                  <a:xfrm>
                    <a:off x="0" y="29527"/>
                    <a:ext cx="59531" cy="9430"/>
                    <a:chOff x="0" y="0"/>
                    <a:chExt cx="59531" cy="9429"/>
                  </a:xfrm>
                </p:grpSpPr>
                <p:sp>
                  <p:nvSpPr>
                    <p:cNvPr id="92178" name="Прямоугольник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7" y="2952"/>
                      <a:ext cx="14669" cy="6477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Кадровые</a:t>
                      </a:r>
                    </a:p>
                  </p:txBody>
                </p:sp>
                <p:sp>
                  <p:nvSpPr>
                    <p:cNvPr id="92179" name="Прямоугольник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37" y="2952"/>
                      <a:ext cx="14954" cy="6477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Материально-технические</a:t>
                      </a:r>
                      <a:endPara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2180" name="Прямоугольник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7" y="2952"/>
                      <a:ext cx="14764" cy="6477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Психолого-педагогические</a:t>
                      </a:r>
                    </a:p>
                  </p:txBody>
                </p:sp>
                <p:sp>
                  <p:nvSpPr>
                    <p:cNvPr id="92181" name="Прямоугольник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9340" cy="2571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Модульная технология, игровые технологии, проектная деятельность, технология дистанционного обучения и др.</a:t>
                      </a:r>
                      <a:endParaRPr lang="ru-RU" sz="11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2" name="Прямоугольник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" y="2951"/>
                      <a:ext cx="13721" cy="6478"/>
                    </a:xfrm>
                    <a:prstGeom prst="rect">
                      <a:avLst/>
                    </a:prstGeom>
                    <a:solidFill>
                      <a:schemeClr val="accent1">
                        <a:lumMod val="100000"/>
                        <a:lumOff val="0"/>
                      </a:schemeClr>
                    </a:solidFill>
                    <a:ln w="12700">
                      <a:solidFill>
                        <a:schemeClr val="accent1">
                          <a:lumMod val="5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 upright="1"/>
                    <a:lstStyle/>
                    <a:p>
                      <a:pPr algn="ctr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Организационно-педагогические</a:t>
                      </a:r>
                      <a:endParaRPr lang="ru-RU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4" name="Овал 13"/>
                  <p:cNvSpPr>
                    <a:spLocks noChangeArrowheads="1"/>
                  </p:cNvSpPr>
                  <p:nvPr/>
                </p:nvSpPr>
                <p:spPr bwMode="auto">
                  <a:xfrm>
                    <a:off x="50680" y="12473"/>
                    <a:ext cx="9324" cy="5632"/>
                  </a:xfrm>
                  <a:prstGeom prst="ellipse">
                    <a:avLst/>
                  </a:pr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algn="ctr" fontAlgn="auto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ru-RU" sz="1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Семья</a:t>
                    </a:r>
                    <a:endParaRPr lang="ru-RU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Двойная стрелка вверх/вниз 14"/>
                  <p:cNvSpPr>
                    <a:spLocks noChangeArrowheads="1"/>
                  </p:cNvSpPr>
                  <p:nvPr/>
                </p:nvSpPr>
                <p:spPr bwMode="auto">
                  <a:xfrm>
                    <a:off x="54575" y="9152"/>
                    <a:ext cx="1696" cy="2670"/>
                  </a:xfrm>
                  <a:prstGeom prst="upDownArrow">
                    <a:avLst>
                      <a:gd name="adj1" fmla="val 50000"/>
                      <a:gd name="adj2" fmla="val 50003"/>
                    </a:avLst>
                  </a:pr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" name="Двойная стрелка вверх/вниз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539" y="13528"/>
                    <a:ext cx="2035" cy="3569"/>
                  </a:xfrm>
                  <a:prstGeom prst="upDownArrow">
                    <a:avLst>
                      <a:gd name="adj1" fmla="val 50000"/>
                      <a:gd name="adj2" fmla="val 49999"/>
                    </a:avLst>
                  </a:pr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" name="Двойная стрелка влево/вверх 52"/>
                  <p:cNvSpPr>
                    <a:spLocks/>
                  </p:cNvSpPr>
                  <p:nvPr/>
                </p:nvSpPr>
                <p:spPr bwMode="auto">
                  <a:xfrm>
                    <a:off x="52580" y="19912"/>
                    <a:ext cx="4004" cy="6088"/>
                  </a:xfrm>
                  <a:custGeom>
                    <a:avLst/>
                    <a:gdLst>
                      <a:gd name="T0" fmla="*/ 0 w 400050"/>
                      <a:gd name="T1" fmla="*/ 509588 h 609600"/>
                      <a:gd name="T2" fmla="*/ 100013 w 400050"/>
                      <a:gd name="T3" fmla="*/ 409575 h 609600"/>
                      <a:gd name="T4" fmla="*/ 100013 w 400050"/>
                      <a:gd name="T5" fmla="*/ 459581 h 609600"/>
                      <a:gd name="T6" fmla="*/ 250031 w 400050"/>
                      <a:gd name="T7" fmla="*/ 459581 h 609600"/>
                      <a:gd name="T8" fmla="*/ 250031 w 400050"/>
                      <a:gd name="T9" fmla="*/ 100013 h 609600"/>
                      <a:gd name="T10" fmla="*/ 200025 w 400050"/>
                      <a:gd name="T11" fmla="*/ 100013 h 609600"/>
                      <a:gd name="T12" fmla="*/ 300038 w 400050"/>
                      <a:gd name="T13" fmla="*/ 0 h 609600"/>
                      <a:gd name="T14" fmla="*/ 400050 w 400050"/>
                      <a:gd name="T15" fmla="*/ 100013 h 609600"/>
                      <a:gd name="T16" fmla="*/ 350044 w 400050"/>
                      <a:gd name="T17" fmla="*/ 100013 h 609600"/>
                      <a:gd name="T18" fmla="*/ 350044 w 400050"/>
                      <a:gd name="T19" fmla="*/ 559594 h 609600"/>
                      <a:gd name="T20" fmla="*/ 100013 w 400050"/>
                      <a:gd name="T21" fmla="*/ 559594 h 609600"/>
                      <a:gd name="T22" fmla="*/ 100013 w 400050"/>
                      <a:gd name="T23" fmla="*/ 609600 h 609600"/>
                      <a:gd name="T24" fmla="*/ 0 w 400050"/>
                      <a:gd name="T25" fmla="*/ 509588 h 6096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0050" h="609600">
                        <a:moveTo>
                          <a:pt x="0" y="509588"/>
                        </a:moveTo>
                        <a:lnTo>
                          <a:pt x="100013" y="409575"/>
                        </a:lnTo>
                        <a:lnTo>
                          <a:pt x="100013" y="459581"/>
                        </a:lnTo>
                        <a:lnTo>
                          <a:pt x="250031" y="459581"/>
                        </a:lnTo>
                        <a:lnTo>
                          <a:pt x="250031" y="100013"/>
                        </a:lnTo>
                        <a:lnTo>
                          <a:pt x="200025" y="100013"/>
                        </a:lnTo>
                        <a:lnTo>
                          <a:pt x="300038" y="0"/>
                        </a:lnTo>
                        <a:lnTo>
                          <a:pt x="400050" y="100013"/>
                        </a:lnTo>
                        <a:lnTo>
                          <a:pt x="350044" y="100013"/>
                        </a:lnTo>
                        <a:lnTo>
                          <a:pt x="350044" y="559594"/>
                        </a:lnTo>
                        <a:lnTo>
                          <a:pt x="100013" y="559594"/>
                        </a:lnTo>
                        <a:lnTo>
                          <a:pt x="100013" y="609600"/>
                        </a:lnTo>
                        <a:lnTo>
                          <a:pt x="0" y="509588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  <a:lumOff val="0"/>
                    </a:schemeClr>
                  </a:solidFill>
                  <a:ln w="127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 upright="1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92163" name="Picture 15" descr="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9488" y="5864225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1468438"/>
          </a:xfrm>
        </p:spPr>
        <p:txBody>
          <a:bodyPr rtlCol="0">
            <a:normAutofit fontScale="90000"/>
          </a:bodyPr>
          <a:lstStyle/>
          <a:p>
            <a:pPr algn="ctr" defTabSz="9143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обучения детей с ОВЗ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МАОУ СОШ№17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075" y="1322388"/>
            <a:ext cx="3646488" cy="124777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spcCol="0" rtlCol="0" fromWordArt="0" anchor="ctr" forceAA="0">
            <a:noAutofit/>
          </a:bodyPr>
          <a:lstStyle/>
          <a:p>
            <a:pPr marL="0" indent="0" algn="ctr" defTabSz="914332"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Начальное общее образование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4235450" y="1444625"/>
            <a:ext cx="7118350" cy="10033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1-3 классы - получение начального общего образования в соответствии с ФГОС  НОО ОВЗ (Варианты 6.1, 6.2, 7.1,7.2, 8.3, 1)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НОО</a:t>
            </a:r>
          </a:p>
        </p:txBody>
      </p:sp>
      <p:sp>
        <p:nvSpPr>
          <p:cNvPr id="7" name="Стрелка вправо 6"/>
          <p:cNvSpPr>
            <a:spLocks/>
          </p:cNvSpPr>
          <p:nvPr/>
        </p:nvSpPr>
        <p:spPr>
          <a:xfrm>
            <a:off x="473075" y="4044950"/>
            <a:ext cx="3646488" cy="1296988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общее образование</a:t>
            </a:r>
            <a:endParaRPr lang="ru-RU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4235450" y="4119563"/>
            <a:ext cx="7118350" cy="116998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5,6 классы - получение основного общего образования в соответствии с ФГОС ООО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Адаптированная общеобразовательная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«Мы вместе!»</a:t>
            </a:r>
            <a:endParaRPr lang="ru-RU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 </a:t>
            </a: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4278313" y="5470525"/>
            <a:ext cx="7075487" cy="123507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7-9 классы- получение основного общего образования в соответствии с ФГОС ООО, ФК ГОС 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Адаптированная общеобразовательная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«Мы вместе!</a:t>
            </a:r>
            <a:r>
              <a:rPr lang="ru-RU">
                <a:solidFill>
                  <a:srgbClr val="000000"/>
                </a:solidFill>
                <a:cs typeface="Arial" charset="0"/>
              </a:rPr>
              <a:t> </a:t>
            </a:r>
          </a:p>
        </p:txBody>
      </p:sp>
      <p:sp>
        <p:nvSpPr>
          <p:cNvPr id="10" name="Стрелка вправо 9"/>
          <p:cNvSpPr>
            <a:spLocks/>
          </p:cNvSpPr>
          <p:nvPr/>
        </p:nvSpPr>
        <p:spPr>
          <a:xfrm>
            <a:off x="473075" y="5413375"/>
            <a:ext cx="3646488" cy="129222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общее образование </a:t>
            </a:r>
            <a:endParaRPr lang="ru-RU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73075" y="2676525"/>
            <a:ext cx="3646488" cy="1262063"/>
          </a:xfrm>
          <a:prstGeom prst="rightArrow">
            <a:avLst/>
          </a:prstGeom>
          <a:ln w="1270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Начальное общее образование</a:t>
            </a:r>
            <a:endParaRPr lang="ru-RU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4235450" y="2676525"/>
            <a:ext cx="7118350" cy="12700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классы - получение начального общего образования в соответствии с ФГОС НОО 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Адаптированная общеобразовательная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«Мы вместе!»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3194" name="Picture 15" descr="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775" y="6000750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" y="76200"/>
            <a:ext cx="11850688" cy="65405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sz="3200" b="1" smtClean="0">
                <a:solidFill>
                  <a:srgbClr val="4861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МАОУ СОШ №17 ГОРОДА ЛИПЕЦКА В ПРОГРАММЕ «ФОРМИРОВАНИЕ БЛАГОПРИЯТНОЙ И ДОСТУПНОЙ СОЦИАЛЬНОЙ СРЕДЫ» </a:t>
            </a:r>
            <a:br>
              <a:rPr lang="ru-RU" sz="3200" b="1" smtClean="0">
                <a:solidFill>
                  <a:srgbClr val="4861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smtClean="0">
              <a:solidFill>
                <a:srgbClr val="48611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Work\Desktop\Фото безбарьерная\DSCN9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1141" y="4648857"/>
            <a:ext cx="2928958" cy="227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4" descr="C:\Users\Work\Desktop\Фото безбарьерная\DSCN9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2846" y="4679951"/>
            <a:ext cx="2903738" cy="217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" name="Picture 3" descr="C:\Users\Work\Desktop\Фото безбарьерная\DSCN9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81950" y="4687850"/>
            <a:ext cx="2786050" cy="217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" name="Picture 2" descr="\\server\SC17-Документы\DSCN9888.jpg"/>
          <p:cNvPicPr>
            <a:picLocks noChangeAspect="1" noChangeArrowheads="1"/>
          </p:cNvPicPr>
          <p:nvPr/>
        </p:nvPicPr>
        <p:blipFill>
          <a:blip r:embed="rId5" cstate="print"/>
          <a:srcRect t="15096" r="7146" b="18928"/>
          <a:stretch>
            <a:fillRect/>
          </a:stretch>
        </p:blipFill>
        <p:spPr bwMode="auto">
          <a:xfrm>
            <a:off x="50852" y="1298430"/>
            <a:ext cx="5851898" cy="311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\\server\SC17-Документы\Завучи\ЗД\Зиборова\Ортопедия\DSCN9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0887" y="1857828"/>
            <a:ext cx="3547568" cy="266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8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518025"/>
            <a:ext cx="22812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2" descr="http://www.sc17.ru/uploads/2b3f5ba246650fd6e893243514c85b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2313" y="270033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6" name="Picture 15" descr="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25" y="5870575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8003" name="Picture 2" descr="C:\Users\Work\Desktop\Логопед\DSC_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60350"/>
            <a:ext cx="79692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963" y="25400"/>
            <a:ext cx="342582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0" y="3884613"/>
            <a:ext cx="4527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C:\Users\Work\Desktop\Логопед\DSC_0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8663" y="3668713"/>
            <a:ext cx="6146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</p:spPr>
        <p:txBody>
          <a:bodyPr anchor="t">
            <a:noAutofit/>
          </a:bodyPr>
          <a:lstStyle/>
          <a:p>
            <a:pPr eaLnBrk="1" hangingPunct="1"/>
            <a:r>
              <a:rPr lang="ru-RU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Сопровождение детей с ОВЗ</a:t>
            </a:r>
          </a:p>
        </p:txBody>
      </p:sp>
      <p:pic>
        <p:nvPicPr>
          <p:cNvPr id="128008" name="Picture 15" descr="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9175" y="5884863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7050" y="101600"/>
            <a:ext cx="11137900" cy="950913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b="1" smtClean="0">
                <a:solidFill>
                  <a:srgbClr val="2A5010"/>
                </a:solidFill>
                <a:latin typeface="Times New Roman" pitchFamily="18" charset="0"/>
                <a:cs typeface="Times New Roman" pitchFamily="18" charset="0"/>
              </a:rPr>
              <a:t>Специальные условия для обеспечения инклюзивного образования</a:t>
            </a:r>
          </a:p>
        </p:txBody>
      </p:sp>
      <p:sp>
        <p:nvSpPr>
          <p:cNvPr id="129027" name="Скругленный прямоугольник 1"/>
          <p:cNvSpPr>
            <a:spLocks noChangeArrowheads="1"/>
          </p:cNvSpPr>
          <p:nvPr/>
        </p:nvSpPr>
        <p:spPr bwMode="auto">
          <a:xfrm>
            <a:off x="101600" y="1782763"/>
            <a:ext cx="3960813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Материально-технические условия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28" name="Скругленный прямоугольник 2"/>
          <p:cNvSpPr>
            <a:spLocks noChangeArrowheads="1"/>
          </p:cNvSpPr>
          <p:nvPr/>
        </p:nvSpPr>
        <p:spPr bwMode="auto">
          <a:xfrm>
            <a:off x="101600" y="3262313"/>
            <a:ext cx="3960813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Кадровые условия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29" name="Скругленный прямоугольник 3"/>
          <p:cNvSpPr>
            <a:spLocks noChangeArrowheads="1"/>
          </p:cNvSpPr>
          <p:nvPr/>
        </p:nvSpPr>
        <p:spPr bwMode="auto">
          <a:xfrm>
            <a:off x="101600" y="4440238"/>
            <a:ext cx="3960813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Организационно-управленческие условия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30" name="Скругленный прямоугольник 5"/>
          <p:cNvSpPr>
            <a:spLocks noChangeArrowheads="1"/>
          </p:cNvSpPr>
          <p:nvPr/>
        </p:nvSpPr>
        <p:spPr bwMode="auto">
          <a:xfrm>
            <a:off x="101600" y="5675313"/>
            <a:ext cx="3960813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Организационно-методические условия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31" name="Овал 6"/>
          <p:cNvSpPr>
            <a:spLocks noChangeArrowheads="1"/>
          </p:cNvSpPr>
          <p:nvPr/>
        </p:nvSpPr>
        <p:spPr bwMode="auto">
          <a:xfrm>
            <a:off x="6819900" y="1277938"/>
            <a:ext cx="5227638" cy="1600200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- архитектурная среда (безбарьерная),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- специальное оборудование в кабинетах и рекреациях,</a:t>
            </a:r>
            <a:endParaRPr lang="ru-RU" altLang="ru-RU" sz="1400">
              <a:ea typeface="Calibri" pitchFamily="34" charset="0"/>
            </a:endParaRPr>
          </a:p>
          <a:p>
            <a:pPr algn="ctr" eaLnBrk="0" hangingPunct="0"/>
            <a:r>
              <a:rPr lang="ru-RU" altLang="ru-RU" sz="1400">
                <a:latin typeface="Calibri" pitchFamily="34" charset="0"/>
                <a:ea typeface="Calibri" pitchFamily="34" charset="0"/>
              </a:rPr>
              <a:t>- кабинеты специалистов (логопед, психолог, сенсорная комната, зал ЛФК)</a:t>
            </a:r>
            <a:endParaRPr lang="ru-RU" altLang="ru-RU" sz="1400">
              <a:ea typeface="Calibri" pitchFamily="34" charset="0"/>
            </a:endParaRPr>
          </a:p>
        </p:txBody>
      </p:sp>
      <p:sp>
        <p:nvSpPr>
          <p:cNvPr id="129032" name="Овал 7"/>
          <p:cNvSpPr>
            <a:spLocks noChangeArrowheads="1"/>
          </p:cNvSpPr>
          <p:nvPr/>
        </p:nvSpPr>
        <p:spPr bwMode="auto">
          <a:xfrm>
            <a:off x="6819900" y="3024188"/>
            <a:ext cx="5227638" cy="11906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Курсовая подготовка</a:t>
            </a:r>
            <a:endParaRPr lang="ru-RU" alt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33" name="Овал 9"/>
          <p:cNvSpPr>
            <a:spLocks noChangeArrowheads="1"/>
          </p:cNvSpPr>
          <p:nvPr/>
        </p:nvSpPr>
        <p:spPr bwMode="auto">
          <a:xfrm>
            <a:off x="6819900" y="5330825"/>
            <a:ext cx="5227638" cy="1403350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- программно-методическое обеспечение,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- реализация адаптированных программ,</a:t>
            </a:r>
            <a:endParaRPr lang="ru-RU" altLang="ru-RU" sz="1400">
              <a:ea typeface="Calibri" pitchFamily="34" charset="0"/>
            </a:endParaRPr>
          </a:p>
          <a:p>
            <a:pPr algn="ctr" eaLnBrk="0" hangingPunct="0"/>
            <a:r>
              <a:rPr lang="ru-RU" altLang="ru-RU" sz="1200">
                <a:latin typeface="Calibri" pitchFamily="34" charset="0"/>
                <a:ea typeface="Calibri" pitchFamily="34" charset="0"/>
              </a:rPr>
              <a:t>- реализация коррекционных программ и коррекционно-развивающих курсов.</a:t>
            </a:r>
            <a:endParaRPr lang="ru-RU" altLang="ru-RU" sz="2000">
              <a:ea typeface="Calibri" pitchFamily="34" charset="0"/>
            </a:endParaRPr>
          </a:p>
        </p:txBody>
      </p:sp>
      <p:sp>
        <p:nvSpPr>
          <p:cNvPr id="129034" name="Овал 10"/>
          <p:cNvSpPr>
            <a:spLocks noChangeArrowheads="1"/>
          </p:cNvSpPr>
          <p:nvPr/>
        </p:nvSpPr>
        <p:spPr bwMode="auto">
          <a:xfrm>
            <a:off x="6819900" y="4260850"/>
            <a:ext cx="5227638" cy="100012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Реализация модели инклюзивного образования</a:t>
            </a:r>
            <a:endParaRPr lang="ru-RU" alt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035" name="Стрелка вправо 11"/>
          <p:cNvSpPr>
            <a:spLocks noChangeArrowheads="1"/>
          </p:cNvSpPr>
          <p:nvPr/>
        </p:nvSpPr>
        <p:spPr bwMode="auto">
          <a:xfrm>
            <a:off x="4162425" y="1958975"/>
            <a:ext cx="2517775" cy="361950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29036" name="Стрелка вправо 12"/>
          <p:cNvSpPr>
            <a:spLocks noChangeArrowheads="1"/>
          </p:cNvSpPr>
          <p:nvPr/>
        </p:nvSpPr>
        <p:spPr bwMode="auto">
          <a:xfrm>
            <a:off x="4208463" y="5851525"/>
            <a:ext cx="2519362" cy="36195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29037" name="Rectangle 1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9038" name="Rectangle 21"/>
          <p:cNvSpPr>
            <a:spLocks noChangeArrowheads="1"/>
          </p:cNvSpPr>
          <p:nvPr/>
        </p:nvSpPr>
        <p:spPr bwMode="auto">
          <a:xfrm>
            <a:off x="0" y="5016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9039" name="Стрелка вправо 15"/>
          <p:cNvSpPr>
            <a:spLocks noChangeArrowheads="1"/>
          </p:cNvSpPr>
          <p:nvPr/>
        </p:nvSpPr>
        <p:spPr bwMode="auto">
          <a:xfrm>
            <a:off x="4176713" y="4616450"/>
            <a:ext cx="2517775" cy="361950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29040" name="Стрелка вправо 16"/>
          <p:cNvSpPr>
            <a:spLocks noChangeArrowheads="1"/>
          </p:cNvSpPr>
          <p:nvPr/>
        </p:nvSpPr>
        <p:spPr bwMode="auto">
          <a:xfrm>
            <a:off x="4162425" y="3438525"/>
            <a:ext cx="2517775" cy="361950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29041" name="Picture 15" descr="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775" y="5876925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</TotalTime>
  <Words>783</Words>
  <Application>Microsoft Office PowerPoint</Application>
  <PresentationFormat>Произвольный</PresentationFormat>
  <Paragraphs>156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49" baseType="lpstr">
      <vt:lpstr>Arial</vt:lpstr>
      <vt:lpstr>Trebuchet MS</vt:lpstr>
      <vt:lpstr>Wingdings 3</vt:lpstr>
      <vt:lpstr>Calibri</vt:lpstr>
      <vt:lpstr>Calibri Light</vt:lpstr>
      <vt:lpstr>Times New Roman</vt:lpstr>
      <vt:lpstr>Bradley Hand ITC</vt:lpstr>
      <vt:lpstr>Грань</vt:lpstr>
      <vt:lpstr>1_Тема Office</vt:lpstr>
      <vt:lpstr>Diseño predeterminado</vt:lpstr>
      <vt:lpstr>2_Тема Office</vt:lpstr>
      <vt:lpstr>1_Diseño predeterminado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Диаграмма Microsoft Excel</vt:lpstr>
      <vt:lpstr>Слайд 1</vt:lpstr>
      <vt:lpstr>Слайд 2</vt:lpstr>
      <vt:lpstr>Количественный состав классов в МАОУ СОШ № 17 г. Липецка  2017-2018 уч. год</vt:lpstr>
      <vt:lpstr>Здоровье обучающихся  в 2016 – 2017 учебном году</vt:lpstr>
      <vt:lpstr>Модель инклюзивного образования</vt:lpstr>
      <vt:lpstr>Модель организации обучения детей с ОВЗ  в МАОУ СОШ№17 </vt:lpstr>
      <vt:lpstr>УЧАСТИЕ МАОУ СОШ №17 ГОРОДА ЛИПЕЦКА В ПРОГРАММЕ «ФОРМИРОВАНИЕ БЛАГОПРИЯТНОЙ И ДОСТУПНОЙ СОЦИАЛЬНОЙ СРЕДЫ»  </vt:lpstr>
      <vt:lpstr>Сопровождение детей с ОВЗ</vt:lpstr>
      <vt:lpstr>Специальные условия для обеспечения инклюзивного образования</vt:lpstr>
      <vt:lpstr>Программа развития МАОУ СОШ №17</vt:lpstr>
      <vt:lpstr>Нормативно-правовые документы</vt:lpstr>
      <vt:lpstr>Инновационные технологии в инклюзивном образовании</vt:lpstr>
      <vt:lpstr>Коррекционно-развивающая программа «Ты не один»</vt:lpstr>
      <vt:lpstr>Программа сотрудничества  «Вместе мы сможем больше»</vt:lpstr>
      <vt:lpstr>Волонтерское движение</vt:lpstr>
      <vt:lpstr>Программа «Радуга здоровья»</vt:lpstr>
      <vt:lpstr>Организация дополнительной и внеурочной деятельности</vt:lpstr>
      <vt:lpstr>Сетевые формы взаимодействия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адаптация детей- инвалидов и детей с ОВЗ в условиях целостной образовательной среды</dc:title>
  <dc:creator>1</dc:creator>
  <cp:lastModifiedBy>Вишнякова Е. А</cp:lastModifiedBy>
  <cp:revision>94</cp:revision>
  <dcterms:created xsi:type="dcterms:W3CDTF">2016-11-26T15:27:39Z</dcterms:created>
  <dcterms:modified xsi:type="dcterms:W3CDTF">2018-10-10T14:16:41Z</dcterms:modified>
</cp:coreProperties>
</file>