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4E25C-D1D2-4853-8C3C-34BCDAB045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7701644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A2FE9-3724-4879-8D09-36B311A2CD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902112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CD99E-8955-4B22-A0F9-4F1CC1C476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6060798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4AD00-D175-4A50-8405-5A1987F67C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2726863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39BA0-AC8A-46B2-AA19-B1BFC02211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3653737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140EC-27E5-44C9-A5DA-5A62865954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4208852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1B1DAFA-112A-40BA-A1D1-661F1E4645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9935971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ECA16-B3DC-4624-83AA-D1126B515B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6949138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2D59F-7520-4320-88DA-B505CD4A74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8578510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E5A8-30A9-4622-9C67-911CEBC4B3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3133864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3D436-2164-4407-86B9-D55CE8B02A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3933378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C87D6-490A-4506-8CBB-78B670AAAF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271952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74A622C-58CD-40CB-A935-1F35CA294F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9" r:id="rId2"/>
    <p:sldLayoutId id="2147483765" r:id="rId3"/>
    <p:sldLayoutId id="2147483760" r:id="rId4"/>
    <p:sldLayoutId id="2147483761" r:id="rId5"/>
    <p:sldLayoutId id="2147483762" r:id="rId6"/>
    <p:sldLayoutId id="2147483766" r:id="rId7"/>
    <p:sldLayoutId id="2147483767" r:id="rId8"/>
    <p:sldLayoutId id="2147483768" r:id="rId9"/>
    <p:sldLayoutId id="2147483763" r:id="rId10"/>
    <p:sldLayoutId id="2147483769" r:id="rId11"/>
    <p:sldLayoutId id="2147483770" r:id="rId12"/>
  </p:sldLayoutIdLst>
  <p:transition spd="slow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848600" cy="4572000"/>
          </a:xfrm>
        </p:spPr>
        <p:txBody>
          <a:bodyPr rtlCol="0">
            <a:normAutofit fontScale="90000"/>
          </a:bodyPr>
          <a:lstStyle/>
          <a:p>
            <a:pPr marL="274320" indent="-27432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4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4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4800" b="1" dirty="0">
                <a:solidFill>
                  <a:schemeClr val="tx1"/>
                </a:solidFill>
                <a:latin typeface="+mn-lt"/>
              </a:rPr>
            </a:br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>Технологии логопедической работы при ОНР у детей дошкольного возраста</a:t>
            </a:r>
            <a:br>
              <a:rPr lang="ru-RU" sz="4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4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                                                                   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  <a:t>МДОУ </a:t>
            </a: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>«Детский сад №183»</a:t>
            </a:r>
            <a:b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                                                                                    г</a:t>
            </a: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>. </a:t>
            </a:r>
            <a: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  <a:t>Ярославль</a:t>
            </a:r>
            <a:b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                                                                         Учитель-логопед: </a:t>
            </a: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                                                                               Соболева О. Л.</a:t>
            </a: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                                                                           Ст. воспитатель: </a:t>
            </a: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                                                                                Лебедева С. А.</a:t>
            </a: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002060"/>
                </a:solidFill>
                <a:ea typeface="+mn-ea"/>
                <a:cs typeface="+mn-cs"/>
              </a:rPr>
            </a:br>
            <a:endParaRPr lang="ru-RU" sz="4800" b="1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467600" cy="1219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900" b="1" i="1" dirty="0" smtClean="0">
                <a:solidFill>
                  <a:schemeClr val="bg2"/>
                </a:solidFill>
              </a:rPr>
              <a:t/>
            </a:r>
            <a:br>
              <a:rPr lang="ru-RU" sz="2900" b="1" i="1" dirty="0" smtClean="0">
                <a:solidFill>
                  <a:schemeClr val="bg2"/>
                </a:solidFill>
              </a:rPr>
            </a:br>
            <a:r>
              <a:rPr lang="ru-RU" b="1" dirty="0" smtClean="0">
                <a:solidFill>
                  <a:schemeClr val="tx1"/>
                </a:solidFill>
                <a:latin typeface="+mn-lt"/>
              </a:rPr>
              <a:t>Старший возраст</a:t>
            </a:r>
            <a:r>
              <a:rPr lang="ru-RU" sz="29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9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2900" b="1" i="1" dirty="0" smtClean="0">
                <a:solidFill>
                  <a:schemeClr val="bg2"/>
                </a:solidFill>
              </a:rPr>
              <a:t/>
            </a:r>
            <a:br>
              <a:rPr lang="ru-RU" sz="2900" b="1" i="1" dirty="0" smtClean="0">
                <a:solidFill>
                  <a:schemeClr val="bg2"/>
                </a:solidFill>
              </a:rPr>
            </a:br>
            <a:r>
              <a:rPr lang="ru-RU" sz="2900" b="1" i="1" dirty="0" smtClean="0">
                <a:solidFill>
                  <a:schemeClr val="bg2"/>
                </a:solidFill>
              </a:rPr>
              <a:t/>
            </a:r>
            <a:br>
              <a:rPr lang="ru-RU" sz="2900" b="1" i="1" dirty="0" smtClean="0">
                <a:solidFill>
                  <a:schemeClr val="bg2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1.Расширение и активизация словаря</a:t>
            </a:r>
          </a:p>
        </p:txBody>
      </p:sp>
      <p:pic>
        <p:nvPicPr>
          <p:cNvPr id="10243" name="Picture 7" descr="1631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7800" y="2743200"/>
            <a:ext cx="6629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2.Коррекция лексико-грамматических нарушений</a:t>
            </a:r>
          </a:p>
        </p:txBody>
      </p:sp>
      <p:pic>
        <p:nvPicPr>
          <p:cNvPr id="11267" name="Picture 5" descr="L5TLteqZrt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563" y="1905000"/>
            <a:ext cx="7848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3. Формирование связной речи</a:t>
            </a:r>
          </a:p>
        </p:txBody>
      </p:sp>
      <p:pic>
        <p:nvPicPr>
          <p:cNvPr id="12291" name="Picture 11" descr="13012_html_3f3d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7086600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4. Развитие фонематического восприятия</a:t>
            </a:r>
          </a:p>
        </p:txBody>
      </p:sp>
      <p:pic>
        <p:nvPicPr>
          <p:cNvPr id="13315" name="Picture 5" descr="f1817529716f6d5aa51048ffd8ce08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1879600"/>
            <a:ext cx="6324600" cy="424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5.Подготовка к обучению грамоте</a:t>
            </a:r>
          </a:p>
        </p:txBody>
      </p:sp>
      <p:pic>
        <p:nvPicPr>
          <p:cNvPr id="14339" name="Picture 5" descr="1822561ad535e53b51d2c6706403b0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5425" y="1905000"/>
            <a:ext cx="632777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5181600"/>
          </a:xfrm>
        </p:spPr>
        <p:txBody>
          <a:bodyPr rtlCol="0">
            <a:normAutofit fontScale="9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+mn-lt"/>
              </a:rPr>
              <a:t>Подготовительный возраст.</a:t>
            </a:r>
            <a:br>
              <a:rPr lang="ru-RU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2900" b="1" i="1" dirty="0" smtClean="0">
                <a:solidFill>
                  <a:schemeClr val="tx1"/>
                </a:solidFill>
              </a:rPr>
              <a:t/>
            </a:r>
            <a:br>
              <a:rPr lang="ru-RU" sz="2900" b="1" i="1" dirty="0" smtClean="0">
                <a:solidFill>
                  <a:schemeClr val="tx1"/>
                </a:solidFill>
              </a:rPr>
            </a:br>
            <a:r>
              <a:rPr lang="ru-RU" sz="2900" b="1" i="1" dirty="0" smtClean="0">
                <a:solidFill>
                  <a:schemeClr val="tx1"/>
                </a:solidFill>
              </a:rPr>
              <a:t/>
            </a:r>
            <a:br>
              <a:rPr lang="ru-RU" sz="2900" b="1" i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  <a:ea typeface="+mn-ea"/>
                <a:cs typeface="+mn-cs"/>
              </a:rPr>
              <a:t>1.Развитие </a:t>
            </a:r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>и совершенствование фонетического, </a:t>
            </a:r>
            <a:r>
              <a:rPr lang="ru-RU" sz="3200" b="1" dirty="0" err="1">
                <a:solidFill>
                  <a:srgbClr val="002060"/>
                </a:solidFill>
                <a:ea typeface="+mn-ea"/>
                <a:cs typeface="+mn-cs"/>
              </a:rPr>
              <a:t>лексико</a:t>
            </a:r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> -грамматического строя языка,</a:t>
            </a:r>
            <a:b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> связной речи</a:t>
            </a:r>
            <a:b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>2.Обучение </a:t>
            </a:r>
            <a:r>
              <a:rPr lang="ru-RU" sz="3200" b="1" dirty="0" err="1">
                <a:solidFill>
                  <a:srgbClr val="002060"/>
                </a:solidFill>
                <a:ea typeface="+mn-ea"/>
                <a:cs typeface="+mn-cs"/>
              </a:rPr>
              <a:t>звуко</a:t>
            </a:r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> - буквенному </a:t>
            </a:r>
            <a:b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  <a:t>анализу и чтению</a:t>
            </a:r>
            <a:br>
              <a:rPr lang="ru-RU" sz="3200" b="1" dirty="0">
                <a:solidFill>
                  <a:srgbClr val="002060"/>
                </a:solidFill>
                <a:ea typeface="+mn-ea"/>
                <a:cs typeface="+mn-cs"/>
              </a:rPr>
            </a:br>
            <a:endParaRPr lang="ru-RU" sz="29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4217987"/>
          </a:xfrm>
        </p:spPr>
        <p:txBody>
          <a:bodyPr rtlCol="0">
            <a:normAutofit fontScale="9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3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33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33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3300" b="1" dirty="0">
                <a:solidFill>
                  <a:schemeClr val="tx1"/>
                </a:solidFill>
                <a:latin typeface="+mn-lt"/>
              </a:rPr>
            </a:br>
            <a:r>
              <a:rPr lang="ru-RU" sz="3300" b="1" dirty="0" smtClean="0">
                <a:solidFill>
                  <a:schemeClr val="tx1"/>
                </a:solidFill>
                <a:latin typeface="+mn-lt"/>
              </a:rPr>
              <a:t>Индивидуальная работа </a:t>
            </a:r>
            <a:br>
              <a:rPr lang="ru-RU" sz="33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3300" b="1" dirty="0" smtClean="0">
                <a:solidFill>
                  <a:schemeClr val="tx1"/>
                </a:solidFill>
                <a:latin typeface="+mn-lt"/>
              </a:rPr>
              <a:t>по коррекции звукопроизношения</a:t>
            </a:r>
            <a:br>
              <a:rPr lang="ru-RU" sz="33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3300" b="1" dirty="0" smtClean="0">
                <a:solidFill>
                  <a:schemeClr val="tx1"/>
                </a:solidFill>
                <a:latin typeface="+mn-lt"/>
              </a:rPr>
              <a:t>                                                 </a:t>
            </a:r>
            <a:br>
              <a:rPr lang="ru-RU" sz="33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33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300" b="1" dirty="0" smtClean="0">
                <a:solidFill>
                  <a:schemeClr val="tx1"/>
                </a:solidFill>
                <a:latin typeface="+mn-lt"/>
              </a:rPr>
              <a:t>                                              </a:t>
            </a: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1.Формирование </a:t>
            </a:r>
            <a: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и </a:t>
            </a:r>
            <a: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  <a:t>развитие </a:t>
            </a: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артикуляционной </a:t>
            </a:r>
            <a:b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 моторики</a:t>
            </a:r>
            <a: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речевого </a:t>
            </a:r>
            <a: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  <a:t>дыхания </a:t>
            </a: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и </a:t>
            </a:r>
            <a: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  <a:t>фонематического </a:t>
            </a: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a typeface="+mn-ea"/>
                <a:cs typeface="+mn-cs"/>
              </a:rPr>
              <a:t>                                                                               слуха</a:t>
            </a:r>
            <a: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  <a:t>.</a:t>
            </a:r>
            <a:br>
              <a:rPr lang="ru-RU" sz="2800" b="1" dirty="0">
                <a:solidFill>
                  <a:srgbClr val="002060"/>
                </a:solidFill>
                <a:ea typeface="+mn-ea"/>
                <a:cs typeface="+mn-cs"/>
              </a:rPr>
            </a:br>
            <a:endParaRPr lang="ru-RU" sz="33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7" name="AutoShape 10" descr="Logoped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88" name="AutoShape 12" descr="Logoped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89" name="AutoShape 14" descr="Logoped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6390" name="Picture 16" descr="10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125" y="2209800"/>
            <a:ext cx="47990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1" descr="55a3e553010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0" y="2362200"/>
            <a:ext cx="5395913" cy="42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95400" y="304800"/>
            <a:ext cx="6934200" cy="1987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B2B2B2"/>
              </a:buClr>
              <a:buSzPct val="90000"/>
              <a:defRPr/>
            </a:pPr>
            <a:r>
              <a:rPr lang="ru-RU" sz="2800" b="1" kern="0" dirty="0">
                <a:solidFill>
                  <a:srgbClr val="002060"/>
                </a:solidFill>
                <a:latin typeface="Arial"/>
              </a:rPr>
              <a:t>2.Формирование произносительных умений и навыков </a:t>
            </a:r>
          </a:p>
          <a:p>
            <a:pPr algn="ctr">
              <a:spcBef>
                <a:spcPct val="20000"/>
              </a:spcBef>
              <a:buClr>
                <a:srgbClr val="B2B2B2"/>
              </a:buClr>
              <a:buSzPct val="90000"/>
              <a:defRPr/>
            </a:pPr>
            <a:r>
              <a:rPr lang="ru-RU" sz="2800" b="1" kern="0" dirty="0">
                <a:solidFill>
                  <a:srgbClr val="002060"/>
                </a:solidFill>
                <a:latin typeface="Arial"/>
              </a:rPr>
              <a:t>от момента постановки звука </a:t>
            </a:r>
          </a:p>
          <a:p>
            <a:pPr algn="ctr">
              <a:spcBef>
                <a:spcPct val="20000"/>
              </a:spcBef>
              <a:buClr>
                <a:srgbClr val="B2B2B2"/>
              </a:buClr>
              <a:buSzPct val="90000"/>
              <a:defRPr/>
            </a:pPr>
            <a:r>
              <a:rPr lang="ru-RU" sz="2800" b="1" kern="0" dirty="0">
                <a:solidFill>
                  <a:srgbClr val="002060"/>
                </a:solidFill>
                <a:latin typeface="Arial"/>
              </a:rPr>
              <a:t>до введения его в речь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296</TotalTime>
  <Words>34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 Black</vt:lpstr>
      <vt:lpstr>Arial</vt:lpstr>
      <vt:lpstr>Candara</vt:lpstr>
      <vt:lpstr>Symbol</vt:lpstr>
      <vt:lpstr>Calibri</vt:lpstr>
      <vt:lpstr>Times New Roman</vt:lpstr>
      <vt:lpstr>Волна</vt:lpstr>
      <vt:lpstr>  Технологии логопедической работы при ОНР у детей дошкольного возраста                                                                                                                              МДОУ «Детский сад №183»                                                                                                                                                         г. Ярославль                                                                                                                                               Учитель-логопед:                                                                                                                                                     Соболева О. Л.                                                                                                                                                Ст. воспитатель:                                                                                                                                                      Лебедева С. А.  </vt:lpstr>
      <vt:lpstr> Старший возраст   1.Расширение и активизация словаря</vt:lpstr>
      <vt:lpstr>2.Коррекция лексико-грамматических нарушений</vt:lpstr>
      <vt:lpstr>3. Формирование связной речи</vt:lpstr>
      <vt:lpstr>4. Развитие фонематического восприятия</vt:lpstr>
      <vt:lpstr>5.Подготовка к обучению грамоте</vt:lpstr>
      <vt:lpstr>Подготовительный возраст.   1.Развитие и совершенствование фонетического, лексико -грамматического строя языка,  связной речи  2.Обучение звуко - буквенному  анализу и чтению </vt:lpstr>
      <vt:lpstr>  Индивидуальная работа  по коррекции звукопроизношения                                                                                                  1.Формирование                                                                      и развитие                                                        артикуляционной                                                                       моторики,                                                       речевого дыхания                                                     и фонематического                                                                                  слуха.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Светлана Юрьевна Белянчева</dc:creator>
  <cp:lastModifiedBy>Светлана Юрьевна Белянчева</cp:lastModifiedBy>
  <cp:revision>15</cp:revision>
  <cp:lastPrinted>1601-01-01T00:00:00Z</cp:lastPrinted>
  <dcterms:created xsi:type="dcterms:W3CDTF">1601-01-01T00:00:00Z</dcterms:created>
  <dcterms:modified xsi:type="dcterms:W3CDTF">2016-11-09T10:01:03Z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