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87" r:id="rId3"/>
    <p:sldId id="276" r:id="rId4"/>
    <p:sldId id="277" r:id="rId5"/>
    <p:sldId id="288" r:id="rId6"/>
    <p:sldId id="289" r:id="rId7"/>
    <p:sldId id="278" r:id="rId8"/>
    <p:sldId id="280" r:id="rId9"/>
    <p:sldId id="279" r:id="rId10"/>
    <p:sldId id="283" r:id="rId11"/>
    <p:sldId id="284" r:id="rId12"/>
    <p:sldId id="281" r:id="rId13"/>
    <p:sldId id="282" r:id="rId14"/>
    <p:sldId id="286" r:id="rId15"/>
    <p:sldId id="273" r:id="rId16"/>
    <p:sldId id="274" r:id="rId17"/>
    <p:sldId id="275" r:id="rId18"/>
    <p:sldId id="272" r:id="rId19"/>
    <p:sldId id="256" r:id="rId20"/>
    <p:sldId id="258" r:id="rId21"/>
    <p:sldId id="263" r:id="rId22"/>
    <p:sldId id="267" r:id="rId23"/>
    <p:sldId id="285" r:id="rId24"/>
    <p:sldId id="27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79C549-029C-4F13-9AC1-E51031502799}" type="doc">
      <dgm:prSet loTypeId="urn:microsoft.com/office/officeart/2005/8/layout/radial4" loCatId="relationship" qsTypeId="urn:microsoft.com/office/officeart/2005/8/quickstyle/simple5" qsCatId="simple" csTypeId="urn:microsoft.com/office/officeart/2005/8/colors/colorful3" csCatId="colorful" phldr="1"/>
      <dgm:spPr/>
      <dgm:t>
        <a:bodyPr/>
        <a:lstStyle/>
        <a:p>
          <a:endParaRPr lang="ru-RU"/>
        </a:p>
      </dgm:t>
    </dgm:pt>
    <dgm:pt modelId="{BE592826-8E15-4C61-848A-9C81D7BD6DBB}">
      <dgm:prSet phldrT="[Текст]" custT="1"/>
      <dgm:spPr/>
      <dgm:t>
        <a:bodyPr/>
        <a:lstStyle/>
        <a:p>
          <a:r>
            <a:rPr lang="ru-RU" sz="2800" i="1" dirty="0" smtClean="0">
              <a:effectLst>
                <a:outerShdw blurRad="38100" dist="38100" dir="2700000" algn="tl">
                  <a:srgbClr val="000000">
                    <a:alpha val="43137"/>
                  </a:srgbClr>
                </a:outerShdw>
              </a:effectLst>
            </a:rPr>
            <a:t>Обучение и воспитание в специальных коррекционных ДОУ</a:t>
          </a:r>
          <a:endParaRPr lang="ru-RU" sz="2800" i="1" dirty="0">
            <a:effectLst>
              <a:outerShdw blurRad="38100" dist="38100" dir="2700000" algn="tl">
                <a:srgbClr val="000000">
                  <a:alpha val="43137"/>
                </a:srgbClr>
              </a:outerShdw>
            </a:effectLst>
          </a:endParaRPr>
        </a:p>
      </dgm:t>
    </dgm:pt>
    <dgm:pt modelId="{937341E5-DF1C-4C05-BFF1-310313D06DC2}" type="parTrans" cxnId="{F8CA4309-2216-4DD2-B0D5-4B986CE6FD46}">
      <dgm:prSet/>
      <dgm:spPr/>
      <dgm:t>
        <a:bodyPr/>
        <a:lstStyle/>
        <a:p>
          <a:endParaRPr lang="ru-RU"/>
        </a:p>
      </dgm:t>
    </dgm:pt>
    <dgm:pt modelId="{E039AD55-D57D-4BB1-A1A1-21BFE37E0C6E}" type="sibTrans" cxnId="{F8CA4309-2216-4DD2-B0D5-4B986CE6FD46}">
      <dgm:prSet/>
      <dgm:spPr/>
      <dgm:t>
        <a:bodyPr/>
        <a:lstStyle/>
        <a:p>
          <a:endParaRPr lang="ru-RU"/>
        </a:p>
      </dgm:t>
    </dgm:pt>
    <dgm:pt modelId="{EC42B601-9EDC-4B12-9344-5FC93DD70A1D}">
      <dgm:prSet phldrT="[Текст]" custT="1"/>
      <dgm:spPr/>
      <dgm:t>
        <a:bodyPr/>
        <a:lstStyle/>
        <a:p>
          <a:r>
            <a:rPr lang="ru-RU" sz="2800" i="1" dirty="0" smtClean="0">
              <a:effectLst>
                <a:outerShdw blurRad="38100" dist="38100" dir="2700000" algn="tl">
                  <a:srgbClr val="000000">
                    <a:alpha val="43137"/>
                  </a:srgbClr>
                </a:outerShdw>
              </a:effectLst>
            </a:rPr>
            <a:t>Обучение и воспитание в инклюзивной группе ДОУ по адаптированной программе</a:t>
          </a:r>
          <a:endParaRPr lang="ru-RU" sz="2800" i="1" dirty="0">
            <a:effectLst>
              <a:outerShdw blurRad="38100" dist="38100" dir="2700000" algn="tl">
                <a:srgbClr val="000000">
                  <a:alpha val="43137"/>
                </a:srgbClr>
              </a:outerShdw>
            </a:effectLst>
          </a:endParaRPr>
        </a:p>
      </dgm:t>
    </dgm:pt>
    <dgm:pt modelId="{1063C48A-ABFF-4D21-AA70-E2886E13273D}" type="parTrans" cxnId="{9225E01D-A1D4-4DE5-80C1-C83FF4362D04}">
      <dgm:prSet/>
      <dgm:spPr/>
      <dgm:t>
        <a:bodyPr/>
        <a:lstStyle/>
        <a:p>
          <a:endParaRPr lang="ru-RU"/>
        </a:p>
      </dgm:t>
    </dgm:pt>
    <dgm:pt modelId="{09BBA524-27F9-4D8B-93A3-041316F9282F}" type="sibTrans" cxnId="{9225E01D-A1D4-4DE5-80C1-C83FF4362D04}">
      <dgm:prSet/>
      <dgm:spPr/>
      <dgm:t>
        <a:bodyPr/>
        <a:lstStyle/>
        <a:p>
          <a:endParaRPr lang="ru-RU"/>
        </a:p>
      </dgm:t>
    </dgm:pt>
    <dgm:pt modelId="{54FD2796-A787-4CB8-BBE4-A4453A45F604}">
      <dgm:prSet phldrT="[Текст]" custT="1"/>
      <dgm:spPr/>
      <dgm:t>
        <a:bodyPr/>
        <a:lstStyle/>
        <a:p>
          <a:r>
            <a:rPr lang="ru-RU" sz="3600" i="1" dirty="0" smtClean="0">
              <a:effectLst>
                <a:outerShdw blurRad="38100" dist="38100" dir="2700000" algn="tl">
                  <a:srgbClr val="000000">
                    <a:alpha val="43137"/>
                  </a:srgbClr>
                </a:outerShdw>
              </a:effectLst>
            </a:rPr>
            <a:t>Дети с ОВЗ</a:t>
          </a:r>
          <a:endParaRPr lang="ru-RU" sz="3600" i="1" dirty="0">
            <a:effectLst>
              <a:outerShdw blurRad="38100" dist="38100" dir="2700000" algn="tl">
                <a:srgbClr val="000000">
                  <a:alpha val="43137"/>
                </a:srgbClr>
              </a:outerShdw>
            </a:effectLst>
          </a:endParaRPr>
        </a:p>
      </dgm:t>
    </dgm:pt>
    <dgm:pt modelId="{7F50E5EA-A108-4F8A-9E4E-0B194B2C1D59}" type="sibTrans" cxnId="{B4DA2A1D-52AF-406A-8665-56866C24EDE0}">
      <dgm:prSet/>
      <dgm:spPr/>
      <dgm:t>
        <a:bodyPr/>
        <a:lstStyle/>
        <a:p>
          <a:endParaRPr lang="ru-RU"/>
        </a:p>
      </dgm:t>
    </dgm:pt>
    <dgm:pt modelId="{6892F102-236B-4B3B-B153-445639ECF801}" type="parTrans" cxnId="{B4DA2A1D-52AF-406A-8665-56866C24EDE0}">
      <dgm:prSet/>
      <dgm:spPr/>
      <dgm:t>
        <a:bodyPr/>
        <a:lstStyle/>
        <a:p>
          <a:endParaRPr lang="ru-RU"/>
        </a:p>
      </dgm:t>
    </dgm:pt>
    <dgm:pt modelId="{5704B8D1-FA31-49DA-AA7B-30C0ABA83647}" type="pres">
      <dgm:prSet presAssocID="{EA79C549-029C-4F13-9AC1-E51031502799}" presName="cycle" presStyleCnt="0">
        <dgm:presLayoutVars>
          <dgm:chMax val="1"/>
          <dgm:dir/>
          <dgm:animLvl val="ctr"/>
          <dgm:resizeHandles val="exact"/>
        </dgm:presLayoutVars>
      </dgm:prSet>
      <dgm:spPr/>
      <dgm:t>
        <a:bodyPr/>
        <a:lstStyle/>
        <a:p>
          <a:endParaRPr lang="ru-RU"/>
        </a:p>
      </dgm:t>
    </dgm:pt>
    <dgm:pt modelId="{79B539EA-9FEF-4A0F-A3C9-12BE76EACC51}" type="pres">
      <dgm:prSet presAssocID="{54FD2796-A787-4CB8-BBE4-A4453A45F604}" presName="centerShape" presStyleLbl="node0" presStyleIdx="0" presStyleCnt="1" custLinFactNeighborX="-2481" custLinFactNeighborY="7466"/>
      <dgm:spPr/>
      <dgm:t>
        <a:bodyPr/>
        <a:lstStyle/>
        <a:p>
          <a:endParaRPr lang="ru-RU"/>
        </a:p>
      </dgm:t>
    </dgm:pt>
    <dgm:pt modelId="{4D719D9A-C8B4-4928-A8B1-016291E023F8}" type="pres">
      <dgm:prSet presAssocID="{937341E5-DF1C-4C05-BFF1-310313D06DC2}" presName="parTrans" presStyleLbl="bgSibTrans2D1" presStyleIdx="0" presStyleCnt="2" custLinFactNeighborX="833" custLinFactNeighborY="20461"/>
      <dgm:spPr/>
      <dgm:t>
        <a:bodyPr/>
        <a:lstStyle/>
        <a:p>
          <a:endParaRPr lang="ru-RU"/>
        </a:p>
      </dgm:t>
    </dgm:pt>
    <dgm:pt modelId="{65E00152-9AE0-45E1-B800-46D5BE2EB79E}" type="pres">
      <dgm:prSet presAssocID="{BE592826-8E15-4C61-848A-9C81D7BD6DBB}" presName="node" presStyleLbl="node1" presStyleIdx="0" presStyleCnt="2" custScaleX="111991" custScaleY="160146" custRadScaleRad="111462" custRadScaleInc="7789">
        <dgm:presLayoutVars>
          <dgm:bulletEnabled val="1"/>
        </dgm:presLayoutVars>
      </dgm:prSet>
      <dgm:spPr/>
      <dgm:t>
        <a:bodyPr/>
        <a:lstStyle/>
        <a:p>
          <a:endParaRPr lang="ru-RU"/>
        </a:p>
      </dgm:t>
    </dgm:pt>
    <dgm:pt modelId="{BFDEDF1B-152C-4707-9122-C5539EFA51B7}" type="pres">
      <dgm:prSet presAssocID="{1063C48A-ABFF-4D21-AA70-E2886E13273D}" presName="parTrans" presStyleLbl="bgSibTrans2D1" presStyleIdx="1" presStyleCnt="2" custLinFactNeighborX="-1005" custLinFactNeighborY="29370"/>
      <dgm:spPr/>
      <dgm:t>
        <a:bodyPr/>
        <a:lstStyle/>
        <a:p>
          <a:endParaRPr lang="ru-RU"/>
        </a:p>
      </dgm:t>
    </dgm:pt>
    <dgm:pt modelId="{6CE05144-F048-4146-8308-B381DEE4B917}" type="pres">
      <dgm:prSet presAssocID="{EC42B601-9EDC-4B12-9344-5FC93DD70A1D}" presName="node" presStyleLbl="node1" presStyleIdx="1" presStyleCnt="2" custScaleX="122267" custScaleY="152858" custRadScaleRad="108993" custRadScaleInc="-8763">
        <dgm:presLayoutVars>
          <dgm:bulletEnabled val="1"/>
        </dgm:presLayoutVars>
      </dgm:prSet>
      <dgm:spPr/>
      <dgm:t>
        <a:bodyPr/>
        <a:lstStyle/>
        <a:p>
          <a:endParaRPr lang="ru-RU"/>
        </a:p>
      </dgm:t>
    </dgm:pt>
  </dgm:ptLst>
  <dgm:cxnLst>
    <dgm:cxn modelId="{0B2F52CC-2FC4-4E19-A828-F96DAA00FB8E}" type="presOf" srcId="{1063C48A-ABFF-4D21-AA70-E2886E13273D}" destId="{BFDEDF1B-152C-4707-9122-C5539EFA51B7}" srcOrd="0" destOrd="0" presId="urn:microsoft.com/office/officeart/2005/8/layout/radial4"/>
    <dgm:cxn modelId="{C8EA9728-0FCB-441C-9698-03B35F00C695}" type="presOf" srcId="{54FD2796-A787-4CB8-BBE4-A4453A45F604}" destId="{79B539EA-9FEF-4A0F-A3C9-12BE76EACC51}" srcOrd="0" destOrd="0" presId="urn:microsoft.com/office/officeart/2005/8/layout/radial4"/>
    <dgm:cxn modelId="{7F786FB2-42C8-4DF5-994E-9AADC39D3767}" type="presOf" srcId="{937341E5-DF1C-4C05-BFF1-310313D06DC2}" destId="{4D719D9A-C8B4-4928-A8B1-016291E023F8}" srcOrd="0" destOrd="0" presId="urn:microsoft.com/office/officeart/2005/8/layout/radial4"/>
    <dgm:cxn modelId="{25D9FD04-3ACE-472B-870D-E1E9E1DDC1B4}" type="presOf" srcId="{BE592826-8E15-4C61-848A-9C81D7BD6DBB}" destId="{65E00152-9AE0-45E1-B800-46D5BE2EB79E}" srcOrd="0" destOrd="0" presId="urn:microsoft.com/office/officeart/2005/8/layout/radial4"/>
    <dgm:cxn modelId="{B57620CE-CDD9-4ACC-8D7F-581404A67D7B}" type="presOf" srcId="{EC42B601-9EDC-4B12-9344-5FC93DD70A1D}" destId="{6CE05144-F048-4146-8308-B381DEE4B917}" srcOrd="0" destOrd="0" presId="urn:microsoft.com/office/officeart/2005/8/layout/radial4"/>
    <dgm:cxn modelId="{4F09D6D3-FCAA-4B04-ACD1-996935D1FD27}" type="presOf" srcId="{EA79C549-029C-4F13-9AC1-E51031502799}" destId="{5704B8D1-FA31-49DA-AA7B-30C0ABA83647}" srcOrd="0" destOrd="0" presId="urn:microsoft.com/office/officeart/2005/8/layout/radial4"/>
    <dgm:cxn modelId="{B4DA2A1D-52AF-406A-8665-56866C24EDE0}" srcId="{EA79C549-029C-4F13-9AC1-E51031502799}" destId="{54FD2796-A787-4CB8-BBE4-A4453A45F604}" srcOrd="0" destOrd="0" parTransId="{6892F102-236B-4B3B-B153-445639ECF801}" sibTransId="{7F50E5EA-A108-4F8A-9E4E-0B194B2C1D59}"/>
    <dgm:cxn modelId="{F8CA4309-2216-4DD2-B0D5-4B986CE6FD46}" srcId="{54FD2796-A787-4CB8-BBE4-A4453A45F604}" destId="{BE592826-8E15-4C61-848A-9C81D7BD6DBB}" srcOrd="0" destOrd="0" parTransId="{937341E5-DF1C-4C05-BFF1-310313D06DC2}" sibTransId="{E039AD55-D57D-4BB1-A1A1-21BFE37E0C6E}"/>
    <dgm:cxn modelId="{9225E01D-A1D4-4DE5-80C1-C83FF4362D04}" srcId="{54FD2796-A787-4CB8-BBE4-A4453A45F604}" destId="{EC42B601-9EDC-4B12-9344-5FC93DD70A1D}" srcOrd="1" destOrd="0" parTransId="{1063C48A-ABFF-4D21-AA70-E2886E13273D}" sibTransId="{09BBA524-27F9-4D8B-93A3-041316F9282F}"/>
    <dgm:cxn modelId="{DED7447A-A87D-45F7-AFF9-CB7B86637CD0}" type="presParOf" srcId="{5704B8D1-FA31-49DA-AA7B-30C0ABA83647}" destId="{79B539EA-9FEF-4A0F-A3C9-12BE76EACC51}" srcOrd="0" destOrd="0" presId="urn:microsoft.com/office/officeart/2005/8/layout/radial4"/>
    <dgm:cxn modelId="{E9734AE2-E5E5-4188-B6D6-20A720C9CE9F}" type="presParOf" srcId="{5704B8D1-FA31-49DA-AA7B-30C0ABA83647}" destId="{4D719D9A-C8B4-4928-A8B1-016291E023F8}" srcOrd="1" destOrd="0" presId="urn:microsoft.com/office/officeart/2005/8/layout/radial4"/>
    <dgm:cxn modelId="{4B3BD82C-9781-4CC4-B3D3-D2E311E84541}" type="presParOf" srcId="{5704B8D1-FA31-49DA-AA7B-30C0ABA83647}" destId="{65E00152-9AE0-45E1-B800-46D5BE2EB79E}" srcOrd="2" destOrd="0" presId="urn:microsoft.com/office/officeart/2005/8/layout/radial4"/>
    <dgm:cxn modelId="{20D8364F-0BA6-4898-A959-57C1B69C3586}" type="presParOf" srcId="{5704B8D1-FA31-49DA-AA7B-30C0ABA83647}" destId="{BFDEDF1B-152C-4707-9122-C5539EFA51B7}" srcOrd="3" destOrd="0" presId="urn:microsoft.com/office/officeart/2005/8/layout/radial4"/>
    <dgm:cxn modelId="{D2548FFA-0D71-4D14-9DDB-3F967C67D0EF}" type="presParOf" srcId="{5704B8D1-FA31-49DA-AA7B-30C0ABA83647}" destId="{6CE05144-F048-4146-8308-B381DEE4B917}"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04394B-B46D-4AF8-B2D1-BF41D98601B4}"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ru-RU"/>
        </a:p>
      </dgm:t>
    </dgm:pt>
    <dgm:pt modelId="{FF1A6A73-C385-4B5C-B5C9-D8C9DAD3A713}">
      <dgm:prSet phldrT="[Текст]"/>
      <dgm:spPr>
        <a:solidFill>
          <a:schemeClr val="accent4">
            <a:lumMod val="20000"/>
            <a:lumOff val="80000"/>
          </a:schemeClr>
        </a:solidFill>
        <a:ln w="38100">
          <a:solidFill>
            <a:schemeClr val="accent4">
              <a:lumMod val="50000"/>
            </a:schemeClr>
          </a:solidFill>
        </a:ln>
      </dgm:spPr>
      <dgm:t>
        <a:bodyPr/>
        <a:lstStyle/>
        <a:p>
          <a:r>
            <a:rPr lang="ru-RU" b="1" i="1" dirty="0" err="1" smtClean="0">
              <a:effectLst>
                <a:outerShdw blurRad="38100" dist="38100" dir="2700000" algn="tl">
                  <a:srgbClr val="000000">
                    <a:alpha val="43137"/>
                  </a:srgbClr>
                </a:outerShdw>
              </a:effectLst>
            </a:rPr>
            <a:t>ПМПк</a:t>
          </a:r>
          <a:endParaRPr lang="ru-RU" b="1" i="1" dirty="0">
            <a:effectLst>
              <a:outerShdw blurRad="38100" dist="38100" dir="2700000" algn="tl">
                <a:srgbClr val="000000">
                  <a:alpha val="43137"/>
                </a:srgbClr>
              </a:outerShdw>
            </a:effectLst>
          </a:endParaRPr>
        </a:p>
      </dgm:t>
    </dgm:pt>
    <dgm:pt modelId="{083FEC78-5C21-410A-9038-C037F331CA2A}" type="parTrans" cxnId="{48900B2A-460F-4F1B-9230-89E3A1C9A040}">
      <dgm:prSet/>
      <dgm:spPr/>
      <dgm:t>
        <a:bodyPr/>
        <a:lstStyle/>
        <a:p>
          <a:endParaRPr lang="ru-RU"/>
        </a:p>
      </dgm:t>
    </dgm:pt>
    <dgm:pt modelId="{5FF0287D-CF0C-4D23-B0E9-CD3335F145DF}" type="sibTrans" cxnId="{48900B2A-460F-4F1B-9230-89E3A1C9A040}">
      <dgm:prSet/>
      <dgm:spPr/>
      <dgm:t>
        <a:bodyPr/>
        <a:lstStyle/>
        <a:p>
          <a:endParaRPr lang="ru-RU"/>
        </a:p>
      </dgm:t>
    </dgm:pt>
    <dgm:pt modelId="{9FCD4157-8CA1-44DA-BE4D-0A0501A6DA67}">
      <dgm:prSet phldrT="[Текст]" custT="1"/>
      <dgm:spPr>
        <a:solidFill>
          <a:schemeClr val="accent4">
            <a:lumMod val="40000"/>
            <a:lumOff val="60000"/>
          </a:schemeClr>
        </a:solidFill>
        <a:ln w="38100">
          <a:solidFill>
            <a:schemeClr val="accent4">
              <a:lumMod val="50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100" dirty="0" smtClean="0"/>
            <a:t>  </a:t>
          </a:r>
          <a:r>
            <a:rPr lang="ru-RU" sz="1400" dirty="0" smtClean="0">
              <a:latin typeface="Times New Roman" pitchFamily="18" charset="0"/>
              <a:cs typeface="Times New Roman" pitchFamily="18" charset="0"/>
            </a:rPr>
            <a:t>разработка и уточнение индивидуального образовательного маршрута, определение условий и технологий психолого-педагогического сопровождения, в том числе оказания коррекционно-развивающей помощи ребенку с ОВЗ</a:t>
          </a:r>
        </a:p>
        <a:p>
          <a:pPr defTabSz="1600200">
            <a:lnSpc>
              <a:spcPct val="90000"/>
            </a:lnSpc>
            <a:spcBef>
              <a:spcPct val="0"/>
            </a:spcBef>
            <a:spcAft>
              <a:spcPct val="35000"/>
            </a:spcAft>
          </a:pPr>
          <a:endParaRPr lang="ru-RU" sz="1100" dirty="0"/>
        </a:p>
      </dgm:t>
    </dgm:pt>
    <dgm:pt modelId="{841B1AE7-5428-4581-8C68-295A5A79CE3C}" type="parTrans" cxnId="{E08284D3-5327-4159-B202-7B2D3F24EEFA}">
      <dgm:prSet/>
      <dgm:spPr>
        <a:ln>
          <a:solidFill>
            <a:schemeClr val="accent4">
              <a:lumMod val="50000"/>
            </a:schemeClr>
          </a:solidFill>
        </a:ln>
      </dgm:spPr>
      <dgm:t>
        <a:bodyPr/>
        <a:lstStyle/>
        <a:p>
          <a:endParaRPr lang="ru-RU"/>
        </a:p>
      </dgm:t>
    </dgm:pt>
    <dgm:pt modelId="{6E4048B2-BB38-4FBA-8FF4-426F8140E01A}" type="sibTrans" cxnId="{E08284D3-5327-4159-B202-7B2D3F24EEFA}">
      <dgm:prSet/>
      <dgm:spPr/>
      <dgm:t>
        <a:bodyPr/>
        <a:lstStyle/>
        <a:p>
          <a:endParaRPr lang="ru-RU"/>
        </a:p>
      </dgm:t>
    </dgm:pt>
    <dgm:pt modelId="{02E8E85C-7EE7-43A4-9E53-72AC306C031D}">
      <dgm:prSet phldrT="[Текст]"/>
      <dgm:spPr>
        <a:solidFill>
          <a:schemeClr val="accent4">
            <a:lumMod val="40000"/>
            <a:lumOff val="60000"/>
          </a:schemeClr>
        </a:solidFill>
        <a:ln w="38100">
          <a:solidFill>
            <a:schemeClr val="accent4">
              <a:lumMod val="50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  </a:t>
          </a:r>
          <a:r>
            <a:rPr lang="ru-RU" dirty="0" smtClean="0">
              <a:latin typeface="Times New Roman" pitchFamily="18" charset="0"/>
              <a:cs typeface="Times New Roman" pitchFamily="18" charset="0"/>
            </a:rPr>
            <a:t>моделирование индивидуально ориентированных образовательных и коррекционно-развивающих программ на основе использования существующих программ и гибких технологий</a:t>
          </a:r>
        </a:p>
        <a:p>
          <a:pPr defTabSz="1600200">
            <a:lnSpc>
              <a:spcPct val="90000"/>
            </a:lnSpc>
            <a:spcBef>
              <a:spcPct val="0"/>
            </a:spcBef>
            <a:spcAft>
              <a:spcPct val="35000"/>
            </a:spcAft>
          </a:pPr>
          <a:endParaRPr lang="ru-RU" dirty="0">
            <a:latin typeface="Times New Roman" pitchFamily="18" charset="0"/>
            <a:cs typeface="Times New Roman" pitchFamily="18" charset="0"/>
          </a:endParaRPr>
        </a:p>
      </dgm:t>
    </dgm:pt>
    <dgm:pt modelId="{E9BE725A-7534-42DD-B034-C5556EE8E29A}" type="parTrans" cxnId="{14DE7F8E-EFE7-494D-AD4F-34A5885CB143}">
      <dgm:prSet/>
      <dgm:spPr>
        <a:ln>
          <a:solidFill>
            <a:schemeClr val="accent4">
              <a:lumMod val="50000"/>
            </a:schemeClr>
          </a:solidFill>
        </a:ln>
      </dgm:spPr>
      <dgm:t>
        <a:bodyPr/>
        <a:lstStyle/>
        <a:p>
          <a:endParaRPr lang="ru-RU"/>
        </a:p>
      </dgm:t>
    </dgm:pt>
    <dgm:pt modelId="{2F6403EF-656C-4210-A0B4-83FA081862A1}" type="sibTrans" cxnId="{14DE7F8E-EFE7-494D-AD4F-34A5885CB143}">
      <dgm:prSet/>
      <dgm:spPr/>
      <dgm:t>
        <a:bodyPr/>
        <a:lstStyle/>
        <a:p>
          <a:endParaRPr lang="ru-RU"/>
        </a:p>
      </dgm:t>
    </dgm:pt>
    <dgm:pt modelId="{A8BBB610-1942-4A8B-A445-22AE6854933C}">
      <dgm:prSet phldrT="[Текст]" custT="1"/>
      <dgm:spPr>
        <a:solidFill>
          <a:schemeClr val="accent4">
            <a:lumMod val="40000"/>
            <a:lumOff val="60000"/>
          </a:schemeClr>
        </a:solidFill>
        <a:ln w="38100">
          <a:solidFill>
            <a:schemeClr val="accent4">
              <a:lumMod val="50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200" dirty="0" smtClean="0"/>
            <a:t> </a:t>
          </a:r>
          <a:r>
            <a:rPr lang="ru-RU" sz="1600" dirty="0" smtClean="0">
              <a:latin typeface="Times New Roman" pitchFamily="18" charset="0"/>
              <a:cs typeface="Times New Roman" pitchFamily="18" charset="0"/>
            </a:rPr>
            <a:t>динамическая оценка эффективности мероприятий по социальной адаптации ребенка с ОВЗ</a:t>
          </a:r>
        </a:p>
        <a:p>
          <a:pPr defTabSz="1600200">
            <a:lnSpc>
              <a:spcPct val="90000"/>
            </a:lnSpc>
            <a:spcBef>
              <a:spcPct val="0"/>
            </a:spcBef>
            <a:spcAft>
              <a:spcPct val="35000"/>
            </a:spcAft>
          </a:pPr>
          <a:endParaRPr lang="ru-RU" sz="1200" dirty="0"/>
        </a:p>
      </dgm:t>
    </dgm:pt>
    <dgm:pt modelId="{1C32A65E-F0FF-4174-B853-A34704EA4487}" type="parTrans" cxnId="{BF7F9A42-05A3-4564-A15B-2C2750219762}">
      <dgm:prSet/>
      <dgm:spPr>
        <a:ln>
          <a:solidFill>
            <a:schemeClr val="accent4">
              <a:lumMod val="50000"/>
            </a:schemeClr>
          </a:solidFill>
        </a:ln>
      </dgm:spPr>
      <dgm:t>
        <a:bodyPr/>
        <a:lstStyle/>
        <a:p>
          <a:endParaRPr lang="ru-RU"/>
        </a:p>
      </dgm:t>
    </dgm:pt>
    <dgm:pt modelId="{47F05745-6271-43F9-A45C-74E2332D17EB}" type="sibTrans" cxnId="{BF7F9A42-05A3-4564-A15B-2C2750219762}">
      <dgm:prSet/>
      <dgm:spPr/>
      <dgm:t>
        <a:bodyPr/>
        <a:lstStyle/>
        <a:p>
          <a:endParaRPr lang="ru-RU"/>
        </a:p>
      </dgm:t>
    </dgm:pt>
    <dgm:pt modelId="{DC0FB87F-1762-4395-A562-1942825FA376}">
      <dgm:prSet custT="1"/>
      <dgm:spPr>
        <a:solidFill>
          <a:schemeClr val="accent4">
            <a:lumMod val="40000"/>
            <a:lumOff val="60000"/>
          </a:schemeClr>
        </a:solidFill>
        <a:ln w="38100">
          <a:solidFill>
            <a:schemeClr val="accent4">
              <a:lumMod val="50000"/>
            </a:schemeClr>
          </a:solidFill>
        </a:ln>
      </dgm:spPr>
      <dgm:t>
        <a:bodyPr/>
        <a:lstStyle/>
        <a:p>
          <a:r>
            <a:rPr lang="ru-RU" sz="1600" dirty="0" smtClean="0">
              <a:latin typeface="Times New Roman" pitchFamily="18" charset="0"/>
              <a:cs typeface="Times New Roman" pitchFamily="18" charset="0"/>
            </a:rPr>
            <a:t>изменение, при согласии родителей, образовательной траектории ребенка с ОВЗ </a:t>
          </a:r>
          <a:endParaRPr lang="ru-RU" sz="1600" dirty="0">
            <a:latin typeface="Times New Roman" pitchFamily="18" charset="0"/>
            <a:cs typeface="Times New Roman" pitchFamily="18" charset="0"/>
          </a:endParaRPr>
        </a:p>
      </dgm:t>
    </dgm:pt>
    <dgm:pt modelId="{350D72D0-5268-4952-9731-A18DBF6B0B7C}" type="parTrans" cxnId="{CC0A16BA-FB0C-4613-B59F-9DE783B60A84}">
      <dgm:prSet/>
      <dgm:spPr>
        <a:ln>
          <a:solidFill>
            <a:schemeClr val="accent4">
              <a:lumMod val="50000"/>
            </a:schemeClr>
          </a:solidFill>
        </a:ln>
      </dgm:spPr>
      <dgm:t>
        <a:bodyPr/>
        <a:lstStyle/>
        <a:p>
          <a:endParaRPr lang="ru-RU"/>
        </a:p>
      </dgm:t>
    </dgm:pt>
    <dgm:pt modelId="{9BE9D16F-B60B-4922-AED5-1DC5E1077157}" type="sibTrans" cxnId="{CC0A16BA-FB0C-4613-B59F-9DE783B60A84}">
      <dgm:prSet/>
      <dgm:spPr/>
      <dgm:t>
        <a:bodyPr/>
        <a:lstStyle/>
        <a:p>
          <a:endParaRPr lang="ru-RU"/>
        </a:p>
      </dgm:t>
    </dgm:pt>
    <dgm:pt modelId="{88F29FB6-517C-43AA-B966-BE5B927CD1FE}">
      <dgm:prSet custT="1"/>
      <dgm:spPr>
        <a:solidFill>
          <a:schemeClr val="accent4">
            <a:lumMod val="40000"/>
            <a:lumOff val="60000"/>
          </a:schemeClr>
        </a:solidFill>
        <a:ln w="38100">
          <a:solidFill>
            <a:schemeClr val="accent4">
              <a:lumMod val="50000"/>
            </a:schemeClr>
          </a:solidFill>
        </a:ln>
      </dgm:spPr>
      <dgm:t>
        <a:bodyPr/>
        <a:lstStyle/>
        <a:p>
          <a:r>
            <a:rPr lang="ru-RU" sz="1600" dirty="0" smtClean="0">
              <a:latin typeface="Times New Roman" pitchFamily="18" charset="0"/>
              <a:cs typeface="Times New Roman" pitchFamily="18" charset="0"/>
            </a:rPr>
            <a:t>координация взаимодействия всех специалистов ДОУ по организации инклюзивной практики;</a:t>
          </a:r>
          <a:endParaRPr lang="ru-RU" sz="1600" dirty="0">
            <a:latin typeface="Times New Roman" pitchFamily="18" charset="0"/>
            <a:cs typeface="Times New Roman" pitchFamily="18" charset="0"/>
          </a:endParaRPr>
        </a:p>
      </dgm:t>
    </dgm:pt>
    <dgm:pt modelId="{F5A4D482-4EA8-4FF5-BA10-1F7B544F6641}" type="parTrans" cxnId="{1973178D-3B3D-48C4-BC18-05AA37DEEDFC}">
      <dgm:prSet/>
      <dgm:spPr>
        <a:ln>
          <a:solidFill>
            <a:schemeClr val="accent4">
              <a:lumMod val="50000"/>
            </a:schemeClr>
          </a:solidFill>
        </a:ln>
      </dgm:spPr>
      <dgm:t>
        <a:bodyPr/>
        <a:lstStyle/>
        <a:p>
          <a:endParaRPr lang="ru-RU"/>
        </a:p>
      </dgm:t>
    </dgm:pt>
    <dgm:pt modelId="{8AD522B6-E2C9-47DB-85D1-28ED60CA080D}" type="sibTrans" cxnId="{1973178D-3B3D-48C4-BC18-05AA37DEEDFC}">
      <dgm:prSet/>
      <dgm:spPr/>
      <dgm:t>
        <a:bodyPr/>
        <a:lstStyle/>
        <a:p>
          <a:endParaRPr lang="ru-RU"/>
        </a:p>
      </dgm:t>
    </dgm:pt>
    <dgm:pt modelId="{4C2F3A87-E41F-4A97-938D-00E018317992}" type="pres">
      <dgm:prSet presAssocID="{B804394B-B46D-4AF8-B2D1-BF41D98601B4}" presName="Name0" presStyleCnt="0">
        <dgm:presLayoutVars>
          <dgm:chMax val="1"/>
          <dgm:chPref val="1"/>
          <dgm:dir/>
          <dgm:animOne val="branch"/>
          <dgm:animLvl val="lvl"/>
        </dgm:presLayoutVars>
      </dgm:prSet>
      <dgm:spPr/>
      <dgm:t>
        <a:bodyPr/>
        <a:lstStyle/>
        <a:p>
          <a:endParaRPr lang="ru-RU"/>
        </a:p>
      </dgm:t>
    </dgm:pt>
    <dgm:pt modelId="{4AAE9629-90F2-49F1-8503-C68C88A51626}" type="pres">
      <dgm:prSet presAssocID="{FF1A6A73-C385-4B5C-B5C9-D8C9DAD3A713}" presName="singleCycle" presStyleCnt="0"/>
      <dgm:spPr/>
    </dgm:pt>
    <dgm:pt modelId="{4361B2BF-47DC-49B0-840B-5FD98ACADA9B}" type="pres">
      <dgm:prSet presAssocID="{FF1A6A73-C385-4B5C-B5C9-D8C9DAD3A713}" presName="singleCenter" presStyleLbl="node1" presStyleIdx="0" presStyleCnt="6" custScaleX="182355" custScaleY="52587" custLinFactNeighborX="6941" custLinFactNeighborY="-14294">
        <dgm:presLayoutVars>
          <dgm:chMax val="7"/>
          <dgm:chPref val="7"/>
        </dgm:presLayoutVars>
      </dgm:prSet>
      <dgm:spPr/>
      <dgm:t>
        <a:bodyPr/>
        <a:lstStyle/>
        <a:p>
          <a:endParaRPr lang="ru-RU"/>
        </a:p>
      </dgm:t>
    </dgm:pt>
    <dgm:pt modelId="{E37CDA0E-68DD-42F5-A3F8-3788120A9709}" type="pres">
      <dgm:prSet presAssocID="{841B1AE7-5428-4581-8C68-295A5A79CE3C}" presName="Name56" presStyleLbl="parChTrans1D2" presStyleIdx="0" presStyleCnt="5"/>
      <dgm:spPr/>
      <dgm:t>
        <a:bodyPr/>
        <a:lstStyle/>
        <a:p>
          <a:endParaRPr lang="ru-RU"/>
        </a:p>
      </dgm:t>
    </dgm:pt>
    <dgm:pt modelId="{2BCD94E3-BC30-4E2A-A4A0-E159734CBCEB}" type="pres">
      <dgm:prSet presAssocID="{9FCD4157-8CA1-44DA-BE4D-0A0501A6DA67}" presName="text0" presStyleLbl="node1" presStyleIdx="1" presStyleCnt="6" custScaleX="231708" custScaleY="170241" custRadScaleRad="129670" custRadScaleInc="-119147">
        <dgm:presLayoutVars>
          <dgm:bulletEnabled val="1"/>
        </dgm:presLayoutVars>
      </dgm:prSet>
      <dgm:spPr/>
      <dgm:t>
        <a:bodyPr/>
        <a:lstStyle/>
        <a:p>
          <a:endParaRPr lang="ru-RU"/>
        </a:p>
      </dgm:t>
    </dgm:pt>
    <dgm:pt modelId="{376B49D1-57D3-41A9-AEBD-A5C4182F7698}" type="pres">
      <dgm:prSet presAssocID="{E9BE725A-7534-42DD-B034-C5556EE8E29A}" presName="Name56" presStyleLbl="parChTrans1D2" presStyleIdx="1" presStyleCnt="5"/>
      <dgm:spPr/>
      <dgm:t>
        <a:bodyPr/>
        <a:lstStyle/>
        <a:p>
          <a:endParaRPr lang="ru-RU"/>
        </a:p>
      </dgm:t>
    </dgm:pt>
    <dgm:pt modelId="{696E61FF-4F38-4D92-878A-3BDABCEC5B04}" type="pres">
      <dgm:prSet presAssocID="{02E8E85C-7EE7-43A4-9E53-72AC306C031D}" presName="text0" presStyleLbl="node1" presStyleIdx="2" presStyleCnt="6" custScaleX="321833" custScaleY="129246" custRadScaleRad="146648" custRadScaleInc="-62992">
        <dgm:presLayoutVars>
          <dgm:bulletEnabled val="1"/>
        </dgm:presLayoutVars>
      </dgm:prSet>
      <dgm:spPr/>
      <dgm:t>
        <a:bodyPr/>
        <a:lstStyle/>
        <a:p>
          <a:endParaRPr lang="ru-RU"/>
        </a:p>
      </dgm:t>
    </dgm:pt>
    <dgm:pt modelId="{26C554FE-D961-4F22-81BD-9853B05D39F2}" type="pres">
      <dgm:prSet presAssocID="{F5A4D482-4EA8-4FF5-BA10-1F7B544F6641}" presName="Name56" presStyleLbl="parChTrans1D2" presStyleIdx="2" presStyleCnt="5"/>
      <dgm:spPr/>
      <dgm:t>
        <a:bodyPr/>
        <a:lstStyle/>
        <a:p>
          <a:endParaRPr lang="ru-RU"/>
        </a:p>
      </dgm:t>
    </dgm:pt>
    <dgm:pt modelId="{A8BC435A-BC72-400A-BCB9-FDC5A314B773}" type="pres">
      <dgm:prSet presAssocID="{88F29FB6-517C-43AA-B966-BE5B927CD1FE}" presName="text0" presStyleLbl="node1" presStyleIdx="3" presStyleCnt="6" custScaleX="299007" custScaleY="93153" custRadScaleRad="106762" custRadScaleInc="-116128">
        <dgm:presLayoutVars>
          <dgm:bulletEnabled val="1"/>
        </dgm:presLayoutVars>
      </dgm:prSet>
      <dgm:spPr/>
      <dgm:t>
        <a:bodyPr/>
        <a:lstStyle/>
        <a:p>
          <a:endParaRPr lang="ru-RU"/>
        </a:p>
      </dgm:t>
    </dgm:pt>
    <dgm:pt modelId="{55A5794F-0D6A-4312-B0DE-13305A78D6D0}" type="pres">
      <dgm:prSet presAssocID="{350D72D0-5268-4952-9731-A18DBF6B0B7C}" presName="Name56" presStyleLbl="parChTrans1D2" presStyleIdx="3" presStyleCnt="5"/>
      <dgm:spPr/>
      <dgm:t>
        <a:bodyPr/>
        <a:lstStyle/>
        <a:p>
          <a:endParaRPr lang="ru-RU"/>
        </a:p>
      </dgm:t>
    </dgm:pt>
    <dgm:pt modelId="{1B649C60-BA26-4F67-83CD-07F888EB93D4}" type="pres">
      <dgm:prSet presAssocID="{DC0FB87F-1762-4395-A562-1942825FA376}" presName="text0" presStyleLbl="node1" presStyleIdx="4" presStyleCnt="6" custScaleX="283108" custRadScaleRad="79355" custRadScaleInc="-116261">
        <dgm:presLayoutVars>
          <dgm:bulletEnabled val="1"/>
        </dgm:presLayoutVars>
      </dgm:prSet>
      <dgm:spPr/>
      <dgm:t>
        <a:bodyPr/>
        <a:lstStyle/>
        <a:p>
          <a:endParaRPr lang="ru-RU"/>
        </a:p>
      </dgm:t>
    </dgm:pt>
    <dgm:pt modelId="{83680699-04E5-4335-A260-D1BB0DB02273}" type="pres">
      <dgm:prSet presAssocID="{1C32A65E-F0FF-4174-B853-A34704EA4487}" presName="Name56" presStyleLbl="parChTrans1D2" presStyleIdx="4" presStyleCnt="5"/>
      <dgm:spPr/>
      <dgm:t>
        <a:bodyPr/>
        <a:lstStyle/>
        <a:p>
          <a:endParaRPr lang="ru-RU"/>
        </a:p>
      </dgm:t>
    </dgm:pt>
    <dgm:pt modelId="{57226E7F-C62B-4F19-82E8-A1BD99B5AA71}" type="pres">
      <dgm:prSet presAssocID="{A8BBB610-1942-4A8B-A445-22AE6854933C}" presName="text0" presStyleLbl="node1" presStyleIdx="5" presStyleCnt="6" custScaleX="235104" custRadScaleRad="88842" custRadScaleInc="-99129">
        <dgm:presLayoutVars>
          <dgm:bulletEnabled val="1"/>
        </dgm:presLayoutVars>
      </dgm:prSet>
      <dgm:spPr/>
      <dgm:t>
        <a:bodyPr/>
        <a:lstStyle/>
        <a:p>
          <a:endParaRPr lang="ru-RU"/>
        </a:p>
      </dgm:t>
    </dgm:pt>
  </dgm:ptLst>
  <dgm:cxnLst>
    <dgm:cxn modelId="{BF7F9A42-05A3-4564-A15B-2C2750219762}" srcId="{FF1A6A73-C385-4B5C-B5C9-D8C9DAD3A713}" destId="{A8BBB610-1942-4A8B-A445-22AE6854933C}" srcOrd="4" destOrd="0" parTransId="{1C32A65E-F0FF-4174-B853-A34704EA4487}" sibTransId="{47F05745-6271-43F9-A45C-74E2332D17EB}"/>
    <dgm:cxn modelId="{CC0A16BA-FB0C-4613-B59F-9DE783B60A84}" srcId="{FF1A6A73-C385-4B5C-B5C9-D8C9DAD3A713}" destId="{DC0FB87F-1762-4395-A562-1942825FA376}" srcOrd="3" destOrd="0" parTransId="{350D72D0-5268-4952-9731-A18DBF6B0B7C}" sibTransId="{9BE9D16F-B60B-4922-AED5-1DC5E1077157}"/>
    <dgm:cxn modelId="{311F8901-BFC5-4006-8FEF-21828AEBD45E}" type="presOf" srcId="{88F29FB6-517C-43AA-B966-BE5B927CD1FE}" destId="{A8BC435A-BC72-400A-BCB9-FDC5A314B773}" srcOrd="0" destOrd="0" presId="urn:microsoft.com/office/officeart/2008/layout/RadialCluster"/>
    <dgm:cxn modelId="{E08284D3-5327-4159-B202-7B2D3F24EEFA}" srcId="{FF1A6A73-C385-4B5C-B5C9-D8C9DAD3A713}" destId="{9FCD4157-8CA1-44DA-BE4D-0A0501A6DA67}" srcOrd="0" destOrd="0" parTransId="{841B1AE7-5428-4581-8C68-295A5A79CE3C}" sibTransId="{6E4048B2-BB38-4FBA-8FF4-426F8140E01A}"/>
    <dgm:cxn modelId="{DD208A1C-6757-45D2-A407-29895A3A33D7}" type="presOf" srcId="{DC0FB87F-1762-4395-A562-1942825FA376}" destId="{1B649C60-BA26-4F67-83CD-07F888EB93D4}" srcOrd="0" destOrd="0" presId="urn:microsoft.com/office/officeart/2008/layout/RadialCluster"/>
    <dgm:cxn modelId="{FF4A5D7D-B4E1-47D6-B1A5-DC118520FB07}" type="presOf" srcId="{02E8E85C-7EE7-43A4-9E53-72AC306C031D}" destId="{696E61FF-4F38-4D92-878A-3BDABCEC5B04}" srcOrd="0" destOrd="0" presId="urn:microsoft.com/office/officeart/2008/layout/RadialCluster"/>
    <dgm:cxn modelId="{14DE7F8E-EFE7-494D-AD4F-34A5885CB143}" srcId="{FF1A6A73-C385-4B5C-B5C9-D8C9DAD3A713}" destId="{02E8E85C-7EE7-43A4-9E53-72AC306C031D}" srcOrd="1" destOrd="0" parTransId="{E9BE725A-7534-42DD-B034-C5556EE8E29A}" sibTransId="{2F6403EF-656C-4210-A0B4-83FA081862A1}"/>
    <dgm:cxn modelId="{3CA05C59-5B62-4E29-9988-3B560C912783}" type="presOf" srcId="{841B1AE7-5428-4581-8C68-295A5A79CE3C}" destId="{E37CDA0E-68DD-42F5-A3F8-3788120A9709}" srcOrd="0" destOrd="0" presId="urn:microsoft.com/office/officeart/2008/layout/RadialCluster"/>
    <dgm:cxn modelId="{64C20B75-7441-414B-B377-45D97B5894B3}" type="presOf" srcId="{B804394B-B46D-4AF8-B2D1-BF41D98601B4}" destId="{4C2F3A87-E41F-4A97-938D-00E018317992}" srcOrd="0" destOrd="0" presId="urn:microsoft.com/office/officeart/2008/layout/RadialCluster"/>
    <dgm:cxn modelId="{1973178D-3B3D-48C4-BC18-05AA37DEEDFC}" srcId="{FF1A6A73-C385-4B5C-B5C9-D8C9DAD3A713}" destId="{88F29FB6-517C-43AA-B966-BE5B927CD1FE}" srcOrd="2" destOrd="0" parTransId="{F5A4D482-4EA8-4FF5-BA10-1F7B544F6641}" sibTransId="{8AD522B6-E2C9-47DB-85D1-28ED60CA080D}"/>
    <dgm:cxn modelId="{48900B2A-460F-4F1B-9230-89E3A1C9A040}" srcId="{B804394B-B46D-4AF8-B2D1-BF41D98601B4}" destId="{FF1A6A73-C385-4B5C-B5C9-D8C9DAD3A713}" srcOrd="0" destOrd="0" parTransId="{083FEC78-5C21-410A-9038-C037F331CA2A}" sibTransId="{5FF0287D-CF0C-4D23-B0E9-CD3335F145DF}"/>
    <dgm:cxn modelId="{5AC4F134-0CE3-4E54-BD1E-02D1D7BE8022}" type="presOf" srcId="{350D72D0-5268-4952-9731-A18DBF6B0B7C}" destId="{55A5794F-0D6A-4312-B0DE-13305A78D6D0}" srcOrd="0" destOrd="0" presId="urn:microsoft.com/office/officeart/2008/layout/RadialCluster"/>
    <dgm:cxn modelId="{817C6ABD-0026-43C7-9BD3-FBA9775BFC1F}" type="presOf" srcId="{1C32A65E-F0FF-4174-B853-A34704EA4487}" destId="{83680699-04E5-4335-A260-D1BB0DB02273}" srcOrd="0" destOrd="0" presId="urn:microsoft.com/office/officeart/2008/layout/RadialCluster"/>
    <dgm:cxn modelId="{6C33E576-B20B-44DC-B7A5-A3D66EFE3C0C}" type="presOf" srcId="{9FCD4157-8CA1-44DA-BE4D-0A0501A6DA67}" destId="{2BCD94E3-BC30-4E2A-A4A0-E159734CBCEB}" srcOrd="0" destOrd="0" presId="urn:microsoft.com/office/officeart/2008/layout/RadialCluster"/>
    <dgm:cxn modelId="{64784FAE-56C8-4F80-A4AA-E46119822898}" type="presOf" srcId="{E9BE725A-7534-42DD-B034-C5556EE8E29A}" destId="{376B49D1-57D3-41A9-AEBD-A5C4182F7698}" srcOrd="0" destOrd="0" presId="urn:microsoft.com/office/officeart/2008/layout/RadialCluster"/>
    <dgm:cxn modelId="{FC99B989-08E6-45E7-9A0B-7CD125FC0D2E}" type="presOf" srcId="{F5A4D482-4EA8-4FF5-BA10-1F7B544F6641}" destId="{26C554FE-D961-4F22-81BD-9853B05D39F2}" srcOrd="0" destOrd="0" presId="urn:microsoft.com/office/officeart/2008/layout/RadialCluster"/>
    <dgm:cxn modelId="{E86B0333-15C2-41DD-822A-F7C66BBAB610}" type="presOf" srcId="{A8BBB610-1942-4A8B-A445-22AE6854933C}" destId="{57226E7F-C62B-4F19-82E8-A1BD99B5AA71}" srcOrd="0" destOrd="0" presId="urn:microsoft.com/office/officeart/2008/layout/RadialCluster"/>
    <dgm:cxn modelId="{407E58F6-05F8-4D2F-B017-F3DE04456980}" type="presOf" srcId="{FF1A6A73-C385-4B5C-B5C9-D8C9DAD3A713}" destId="{4361B2BF-47DC-49B0-840B-5FD98ACADA9B}" srcOrd="0" destOrd="0" presId="urn:microsoft.com/office/officeart/2008/layout/RadialCluster"/>
    <dgm:cxn modelId="{4337C9C8-AE3A-4388-BC80-B068D4117DC3}" type="presParOf" srcId="{4C2F3A87-E41F-4A97-938D-00E018317992}" destId="{4AAE9629-90F2-49F1-8503-C68C88A51626}" srcOrd="0" destOrd="0" presId="urn:microsoft.com/office/officeart/2008/layout/RadialCluster"/>
    <dgm:cxn modelId="{D23FC208-8487-472B-8F2D-60F86038E4BD}" type="presParOf" srcId="{4AAE9629-90F2-49F1-8503-C68C88A51626}" destId="{4361B2BF-47DC-49B0-840B-5FD98ACADA9B}" srcOrd="0" destOrd="0" presId="urn:microsoft.com/office/officeart/2008/layout/RadialCluster"/>
    <dgm:cxn modelId="{61FB3458-AA0F-4480-8F65-C3FD65BD03FC}" type="presParOf" srcId="{4AAE9629-90F2-49F1-8503-C68C88A51626}" destId="{E37CDA0E-68DD-42F5-A3F8-3788120A9709}" srcOrd="1" destOrd="0" presId="urn:microsoft.com/office/officeart/2008/layout/RadialCluster"/>
    <dgm:cxn modelId="{05EAE83B-6257-41F5-8ADF-CEAC4D42626D}" type="presParOf" srcId="{4AAE9629-90F2-49F1-8503-C68C88A51626}" destId="{2BCD94E3-BC30-4E2A-A4A0-E159734CBCEB}" srcOrd="2" destOrd="0" presId="urn:microsoft.com/office/officeart/2008/layout/RadialCluster"/>
    <dgm:cxn modelId="{C95A290D-FC2F-49FD-9619-9207B59CF912}" type="presParOf" srcId="{4AAE9629-90F2-49F1-8503-C68C88A51626}" destId="{376B49D1-57D3-41A9-AEBD-A5C4182F7698}" srcOrd="3" destOrd="0" presId="urn:microsoft.com/office/officeart/2008/layout/RadialCluster"/>
    <dgm:cxn modelId="{5EE60A39-698B-41D9-808A-84EB37B88529}" type="presParOf" srcId="{4AAE9629-90F2-49F1-8503-C68C88A51626}" destId="{696E61FF-4F38-4D92-878A-3BDABCEC5B04}" srcOrd="4" destOrd="0" presId="urn:microsoft.com/office/officeart/2008/layout/RadialCluster"/>
    <dgm:cxn modelId="{C055839C-27C2-40E2-9405-FAFB506457B3}" type="presParOf" srcId="{4AAE9629-90F2-49F1-8503-C68C88A51626}" destId="{26C554FE-D961-4F22-81BD-9853B05D39F2}" srcOrd="5" destOrd="0" presId="urn:microsoft.com/office/officeart/2008/layout/RadialCluster"/>
    <dgm:cxn modelId="{52BEB91C-80AC-45F8-B2F7-DF3D9B9F134A}" type="presParOf" srcId="{4AAE9629-90F2-49F1-8503-C68C88A51626}" destId="{A8BC435A-BC72-400A-BCB9-FDC5A314B773}" srcOrd="6" destOrd="0" presId="urn:microsoft.com/office/officeart/2008/layout/RadialCluster"/>
    <dgm:cxn modelId="{236D95F5-A646-4489-ACEB-FE0876DCC03E}" type="presParOf" srcId="{4AAE9629-90F2-49F1-8503-C68C88A51626}" destId="{55A5794F-0D6A-4312-B0DE-13305A78D6D0}" srcOrd="7" destOrd="0" presId="urn:microsoft.com/office/officeart/2008/layout/RadialCluster"/>
    <dgm:cxn modelId="{D200BFFA-F8D4-42E8-9F96-D68F5B53DBE9}" type="presParOf" srcId="{4AAE9629-90F2-49F1-8503-C68C88A51626}" destId="{1B649C60-BA26-4F67-83CD-07F888EB93D4}" srcOrd="8" destOrd="0" presId="urn:microsoft.com/office/officeart/2008/layout/RadialCluster"/>
    <dgm:cxn modelId="{4490F791-F442-4A7A-82B7-61C2E3671865}" type="presParOf" srcId="{4AAE9629-90F2-49F1-8503-C68C88A51626}" destId="{83680699-04E5-4335-A260-D1BB0DB02273}" srcOrd="9" destOrd="0" presId="urn:microsoft.com/office/officeart/2008/layout/RadialCluster"/>
    <dgm:cxn modelId="{CB3F9817-D76D-42C4-B5E4-94901249032A}" type="presParOf" srcId="{4AAE9629-90F2-49F1-8503-C68C88A51626}" destId="{57226E7F-C62B-4F19-82E8-A1BD99B5AA71}"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09.11.2016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09.11.2016</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8496944" cy="6124754"/>
          </a:xfrm>
          <a:prstGeom prst="rect">
            <a:avLst/>
          </a:prstGeom>
        </p:spPr>
        <p:txBody>
          <a:bodyPr wrap="square">
            <a:spAutoFit/>
          </a:bodyPr>
          <a:lstStyle/>
          <a:p>
            <a:r>
              <a:rPr lang="ru-RU" b="1" i="1" dirty="0"/>
              <a:t>Муниципальное дошкольное образовательное учреждение №16 «Ягодка» </a:t>
            </a:r>
            <a:r>
              <a:rPr lang="ru-RU" b="1" i="1" dirty="0" smtClean="0"/>
              <a:t>ЯМР</a:t>
            </a:r>
          </a:p>
          <a:p>
            <a:endParaRPr lang="ru-RU" b="1" i="1" dirty="0" smtClean="0"/>
          </a:p>
          <a:p>
            <a:endParaRPr lang="ru-RU" b="1" i="1" dirty="0" smtClean="0"/>
          </a:p>
          <a:p>
            <a:endParaRPr lang="ru-RU" b="1" i="1" dirty="0" smtClean="0"/>
          </a:p>
          <a:p>
            <a:endParaRPr lang="ru-RU" b="1" i="1" dirty="0" smtClean="0"/>
          </a:p>
          <a:p>
            <a:endParaRPr lang="ru-RU" b="1" i="1" dirty="0" smtClean="0"/>
          </a:p>
          <a:p>
            <a:pPr algn="ctr"/>
            <a:r>
              <a:rPr lang="ru-RU" sz="3200" b="1" i="1" dirty="0" smtClean="0">
                <a:solidFill>
                  <a:srgbClr val="00B0F0"/>
                </a:solidFill>
              </a:rPr>
              <a:t>Инклюзивное образование: </a:t>
            </a:r>
          </a:p>
          <a:p>
            <a:pPr algn="ctr"/>
            <a:r>
              <a:rPr lang="ru-RU" sz="3200" b="1" i="1" dirty="0" smtClean="0">
                <a:solidFill>
                  <a:srgbClr val="00B0F0"/>
                </a:solidFill>
              </a:rPr>
              <a:t>практика использования</a:t>
            </a:r>
          </a:p>
          <a:p>
            <a:pPr algn="ctr"/>
            <a:r>
              <a:rPr lang="ru-RU" sz="3200" b="1" i="1" dirty="0" smtClean="0">
                <a:solidFill>
                  <a:srgbClr val="00B0F0"/>
                </a:solidFill>
              </a:rPr>
              <a:t> системно-деятельностного подхода </a:t>
            </a:r>
          </a:p>
          <a:p>
            <a:pPr algn="ctr"/>
            <a:r>
              <a:rPr lang="ru-RU" sz="3200" b="1" i="1" dirty="0" smtClean="0">
                <a:solidFill>
                  <a:srgbClr val="00B0F0"/>
                </a:solidFill>
              </a:rPr>
              <a:t> в работе с детьми с ОВЗ</a:t>
            </a:r>
          </a:p>
          <a:p>
            <a:pPr algn="ctr"/>
            <a:endParaRPr lang="ru-RU" sz="3200" b="1" i="1" dirty="0" smtClean="0"/>
          </a:p>
          <a:p>
            <a:pPr algn="ctr"/>
            <a:endParaRPr lang="ru-RU" sz="3200" b="1" i="1" dirty="0" smtClean="0"/>
          </a:p>
          <a:p>
            <a:pPr algn="ctr"/>
            <a:endParaRPr lang="ru-RU" sz="3200" b="1" i="1" dirty="0" smtClean="0"/>
          </a:p>
          <a:p>
            <a:pPr algn="r"/>
            <a:r>
              <a:rPr lang="ru-RU" sz="2000" b="1" i="1" dirty="0" smtClean="0">
                <a:solidFill>
                  <a:srgbClr val="00B0F0"/>
                </a:solidFill>
              </a:rPr>
              <a:t>Заведующая МДОУ №16 «Ягодка» </a:t>
            </a:r>
          </a:p>
          <a:p>
            <a:pPr algn="r"/>
            <a:r>
              <a:rPr lang="ru-RU" sz="2000" b="1" i="1" dirty="0" smtClean="0">
                <a:solidFill>
                  <a:srgbClr val="00B0F0"/>
                </a:solidFill>
              </a:rPr>
              <a:t>Ярославского муниципального района</a:t>
            </a:r>
          </a:p>
          <a:p>
            <a:pPr algn="r"/>
            <a:r>
              <a:rPr lang="ru-RU" sz="2000" b="1" i="1" dirty="0" smtClean="0">
                <a:solidFill>
                  <a:srgbClr val="00B0F0"/>
                </a:solidFill>
              </a:rPr>
              <a:t>Смирнова Елена Владимировна</a:t>
            </a:r>
            <a:endParaRPr lang="ru-RU" sz="2000" b="1" dirty="0">
              <a:solidFill>
                <a:srgbClr val="00B0F0"/>
              </a:solidFill>
            </a:endParaRPr>
          </a:p>
        </p:txBody>
      </p:sp>
    </p:spTree>
    <p:extLst>
      <p:ext uri="{BB962C8B-B14F-4D97-AF65-F5344CB8AC3E}">
        <p14:creationId xmlns:p14="http://schemas.microsoft.com/office/powerpoint/2010/main" val="1664889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0" y="214290"/>
            <a:ext cx="9144000" cy="6643710"/>
          </a:xfrm>
          <a:prstGeom prst="rect">
            <a:avLst/>
          </a:prstGeom>
        </p:spPr>
        <p:txBody>
          <a:bodyPr/>
          <a:lstStyle/>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r>
              <a:rPr kumimoji="0" lang="ru-RU" sz="4000" b="1" i="0" u="none" strike="noStrike" kern="1200" cap="none" spc="0" normalizeH="0" baseline="0" noProof="0" dirty="0" err="1" smtClean="0">
                <a:ln>
                  <a:noFill/>
                </a:ln>
                <a:solidFill>
                  <a:schemeClr val="tx2"/>
                </a:solidFill>
                <a:effectLst/>
                <a:uLnTx/>
                <a:uFillTx/>
                <a:latin typeface="+mn-lt"/>
                <a:ea typeface="+mn-ea"/>
                <a:cs typeface="+mn-cs"/>
              </a:rPr>
              <a:t>ПМПк</a:t>
            </a:r>
            <a:r>
              <a:rPr kumimoji="0" lang="ru-RU" sz="4000" b="1" i="0" u="none" strike="noStrike" kern="1200" cap="none" spc="0" normalizeH="0" baseline="0" noProof="0" dirty="0" smtClean="0">
                <a:ln>
                  <a:noFill/>
                </a:ln>
                <a:solidFill>
                  <a:schemeClr val="tx2"/>
                </a:solidFill>
                <a:effectLst/>
                <a:uLnTx/>
                <a:uFillTx/>
                <a:latin typeface="+mn-lt"/>
                <a:ea typeface="+mn-ea"/>
                <a:cs typeface="+mn-cs"/>
              </a:rPr>
              <a:t>   МДОУ №16 «Ягодка» ЯМР</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20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3600" b="1" dirty="0" smtClean="0">
                <a:solidFill>
                  <a:schemeClr val="tx2"/>
                </a:solidFill>
              </a:rPr>
              <a:t>Старший воспитатель</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kumimoji="0" lang="ru-RU" sz="3600" b="1" i="0" u="none" strike="noStrike" kern="1200" cap="none" spc="0" normalizeH="0" baseline="0" noProof="0" dirty="0" smtClean="0">
                <a:ln>
                  <a:noFill/>
                </a:ln>
                <a:solidFill>
                  <a:schemeClr val="tx2"/>
                </a:solidFill>
                <a:effectLst/>
                <a:uLnTx/>
                <a:uFillTx/>
                <a:latin typeface="+mn-lt"/>
                <a:ea typeface="+mn-ea"/>
                <a:cs typeface="+mn-cs"/>
              </a:rPr>
              <a:t>Педагог-психолог</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3600" b="1" dirty="0" smtClean="0">
                <a:solidFill>
                  <a:schemeClr val="tx2"/>
                </a:solidFill>
              </a:rPr>
              <a:t>Учитель-логопед</a:t>
            </a:r>
          </a:p>
          <a:p>
            <a:pPr marL="274320" indent="-274320">
              <a:spcBef>
                <a:spcPct val="20000"/>
              </a:spcBef>
              <a:buClr>
                <a:schemeClr val="accent1"/>
              </a:buClr>
              <a:buSzPct val="100000"/>
              <a:buFont typeface="Arial" pitchFamily="34" charset="0"/>
              <a:buChar char="•"/>
            </a:pPr>
            <a:r>
              <a:rPr lang="ru-RU" sz="3600" b="1" dirty="0" smtClean="0">
                <a:solidFill>
                  <a:schemeClr val="tx2"/>
                </a:solidFill>
              </a:rPr>
              <a:t>Учитель - дефектолог</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kumimoji="0" lang="ru-RU" sz="3600" b="1" i="0" u="none" strike="noStrike" kern="1200" cap="none" spc="0" normalizeH="0" baseline="0" noProof="0" dirty="0" smtClean="0">
                <a:ln>
                  <a:noFill/>
                </a:ln>
                <a:solidFill>
                  <a:schemeClr val="tx2"/>
                </a:solidFill>
                <a:effectLst/>
                <a:uLnTx/>
                <a:uFillTx/>
                <a:latin typeface="+mn-lt"/>
                <a:ea typeface="+mn-ea"/>
                <a:cs typeface="+mn-cs"/>
              </a:rPr>
              <a:t>Физинструктор</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3600" b="1" dirty="0" smtClean="0">
                <a:solidFill>
                  <a:schemeClr val="tx2"/>
                </a:solidFill>
              </a:rPr>
              <a:t>Музыкальный руководитель</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3600" b="1" dirty="0" smtClean="0">
                <a:solidFill>
                  <a:schemeClr val="tx2"/>
                </a:solidFill>
              </a:rPr>
              <a:t>М</a:t>
            </a:r>
            <a:r>
              <a:rPr kumimoji="0" lang="ru-RU" sz="3600" b="1" i="0" u="none" strike="noStrike" kern="1200" cap="none" spc="0" normalizeH="0" baseline="0" noProof="0" dirty="0" err="1" smtClean="0">
                <a:ln>
                  <a:noFill/>
                </a:ln>
                <a:solidFill>
                  <a:schemeClr val="tx2"/>
                </a:solidFill>
                <a:effectLst/>
                <a:uLnTx/>
                <a:uFillTx/>
                <a:latin typeface="+mn-lt"/>
                <a:ea typeface="+mn-ea"/>
                <a:cs typeface="+mn-cs"/>
              </a:rPr>
              <a:t>едицинская</a:t>
            </a:r>
            <a:r>
              <a:rPr kumimoji="0" lang="ru-RU" sz="3600" b="1" i="0" u="none" strike="noStrike" kern="1200" cap="none" spc="0" normalizeH="0" baseline="0" noProof="0" dirty="0" smtClean="0">
                <a:ln>
                  <a:noFill/>
                </a:ln>
                <a:solidFill>
                  <a:schemeClr val="tx2"/>
                </a:solidFill>
                <a:effectLst/>
                <a:uLnTx/>
                <a:uFillTx/>
                <a:latin typeface="+mn-lt"/>
                <a:ea typeface="+mn-ea"/>
                <a:cs typeface="+mn-cs"/>
              </a:rPr>
              <a:t> сестра</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3600" b="1" smtClean="0">
                <a:solidFill>
                  <a:schemeClr val="tx2"/>
                </a:solidFill>
              </a:rPr>
              <a:t>Воспитатель</a:t>
            </a:r>
            <a:endParaRPr kumimoji="0" lang="ru-RU" sz="36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413892696"/>
              </p:ext>
            </p:extLst>
          </p:nvPr>
        </p:nvGraphicFramePr>
        <p:xfrm>
          <a:off x="251520" y="332656"/>
          <a:ext cx="8496944"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0" y="214290"/>
            <a:ext cx="9144000"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АОП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2400" b="1"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3" name="Прямоугольник 2"/>
          <p:cNvSpPr/>
          <p:nvPr/>
        </p:nvSpPr>
        <p:spPr>
          <a:xfrm>
            <a:off x="357158" y="1428736"/>
            <a:ext cx="8501122" cy="4524315"/>
          </a:xfrm>
          <a:prstGeom prst="rect">
            <a:avLst/>
          </a:prstGeom>
        </p:spPr>
        <p:txBody>
          <a:bodyPr wrap="square">
            <a:spAutoFit/>
          </a:bodyPr>
          <a:lstStyle/>
          <a:p>
            <a:pPr algn="just"/>
            <a:r>
              <a:rPr lang="ru-RU" sz="2800" b="1" dirty="0" smtClean="0"/>
              <a:t>    </a:t>
            </a:r>
            <a:r>
              <a:rPr lang="ru-RU" sz="3200" b="1" dirty="0" smtClean="0">
                <a:solidFill>
                  <a:srgbClr val="0070C0"/>
                </a:solidFill>
                <a:latin typeface="Times New Roman" pitchFamily="18" charset="0"/>
                <a:cs typeface="Times New Roman" pitchFamily="18" charset="0"/>
              </a:rPr>
              <a:t>Адаптированная образовательная программа </a:t>
            </a:r>
            <a:r>
              <a:rPr lang="ru-RU" sz="3200" dirty="0" smtClean="0">
                <a:solidFill>
                  <a:srgbClr val="0070C0"/>
                </a:solidFill>
                <a:latin typeface="Times New Roman" pitchFamily="18" charset="0"/>
                <a:cs typeface="Times New Roman" pitchFamily="18" charset="0"/>
              </a:rPr>
              <a:t>- </a:t>
            </a:r>
            <a:r>
              <a:rPr lang="ru-RU" altLang="ru-RU" sz="3200" dirty="0" smtClean="0">
                <a:solidFill>
                  <a:srgbClr val="0070C0"/>
                </a:solidFill>
                <a:latin typeface="Times New Roman" pitchFamily="18" charset="0"/>
                <a:cs typeface="Times New Roman" pitchFamily="18" charset="0"/>
              </a:rPr>
              <a:t>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a:t>
            </a:r>
            <a:r>
              <a:rPr lang="ru-RU" altLang="ru-RU" sz="3200" b="1" dirty="0" smtClean="0">
                <a:solidFill>
                  <a:srgbClr val="0070C0"/>
                </a:solidFill>
                <a:latin typeface="Times New Roman" pitchFamily="18" charset="0"/>
                <a:cs typeface="Times New Roman" pitchFamily="18" charset="0"/>
              </a:rPr>
              <a:t>индивидуальных возможностей и при необходимости обеспечивающая коррекцию нарушений развития и социальную адаптацию указанных лиц</a:t>
            </a:r>
            <a:endParaRPr lang="ru-RU" sz="3200" dirty="0">
              <a:solidFill>
                <a:srgbClr val="0070C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0" y="214290"/>
            <a:ext cx="9144000"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ИОМ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2800" b="1"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3" name="TextBox 2"/>
          <p:cNvSpPr txBox="1"/>
          <p:nvPr/>
        </p:nvSpPr>
        <p:spPr>
          <a:xfrm>
            <a:off x="428596" y="1857364"/>
            <a:ext cx="8280920" cy="4031873"/>
          </a:xfrm>
          <a:prstGeom prst="rect">
            <a:avLst/>
          </a:prstGeom>
          <a:noFill/>
        </p:spPr>
        <p:txBody>
          <a:bodyPr wrap="square" rtlCol="0">
            <a:spAutoFit/>
          </a:bodyPr>
          <a:lstStyle/>
          <a:p>
            <a:pPr algn="just"/>
            <a:r>
              <a:rPr lang="ru-RU" sz="3200" b="1" dirty="0" smtClean="0">
                <a:solidFill>
                  <a:srgbClr val="0070C0"/>
                </a:solidFill>
                <a:latin typeface="Times New Roman" pitchFamily="18" charset="0"/>
                <a:cs typeface="Times New Roman" pitchFamily="18" charset="0"/>
              </a:rPr>
              <a:t>Индивидуальный образовательный маршрут (ИОМ) – </a:t>
            </a:r>
            <a:r>
              <a:rPr lang="ru-RU" sz="3200" dirty="0" smtClean="0">
                <a:solidFill>
                  <a:srgbClr val="0070C0"/>
                </a:solidFill>
                <a:latin typeface="Times New Roman" pitchFamily="18" charset="0"/>
                <a:cs typeface="Times New Roman" pitchFamily="18" charset="0"/>
              </a:rPr>
              <a:t>это</a:t>
            </a:r>
            <a:r>
              <a:rPr lang="ru-RU" sz="3200" dirty="0" smtClean="0">
                <a:solidFill>
                  <a:srgbClr val="0070C0"/>
                </a:solidFill>
              </a:rPr>
              <a:t> </a:t>
            </a:r>
            <a:r>
              <a:rPr lang="ru-RU" sz="3200" dirty="0" smtClean="0">
                <a:solidFill>
                  <a:srgbClr val="0070C0"/>
                </a:solidFill>
                <a:latin typeface="Times New Roman" pitchFamily="18" charset="0"/>
                <a:cs typeface="Times New Roman" pitchFamily="18" charset="0"/>
              </a:rPr>
              <a:t>персональный путь реализации личностного потенциала каждого воспитанника в образовании. Процесс выявления, реализации и развития данных способностей ребенка происходят в ходе образовательного движения по индивидуальному маршруту.</a:t>
            </a:r>
            <a:endParaRPr lang="ru-RU" sz="3200" dirty="0">
              <a:solidFill>
                <a:srgbClr val="0070C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1285860"/>
            <a:ext cx="7632848" cy="4401205"/>
          </a:xfrm>
          <a:prstGeom prst="rect">
            <a:avLst/>
          </a:prstGeom>
          <a:noFill/>
        </p:spPr>
        <p:txBody>
          <a:bodyPr wrap="square" rtlCol="0">
            <a:spAutoFit/>
          </a:bodyPr>
          <a:lstStyle/>
          <a:p>
            <a:pPr algn="ctr"/>
            <a:r>
              <a:rPr lang="ru-RU" sz="2800" dirty="0" smtClean="0">
                <a:solidFill>
                  <a:srgbClr val="0070C0"/>
                </a:solidFill>
                <a:latin typeface="Times New Roman" pitchFamily="18" charset="0"/>
                <a:cs typeface="Times New Roman" pitchFamily="18" charset="0"/>
              </a:rPr>
              <a:t>Дополнительные занятия по программам</a:t>
            </a:r>
          </a:p>
          <a:p>
            <a:pPr algn="ctr"/>
            <a:endParaRPr lang="ru-RU" sz="2800" dirty="0" smtClean="0">
              <a:solidFill>
                <a:srgbClr val="0070C0"/>
              </a:solidFill>
              <a:latin typeface="Times New Roman" pitchFamily="18" charset="0"/>
              <a:cs typeface="Times New Roman" pitchFamily="18" charset="0"/>
            </a:endParaRPr>
          </a:p>
          <a:p>
            <a:pPr algn="ctr"/>
            <a:endParaRPr lang="ru-RU" sz="2800" dirty="0" smtClean="0">
              <a:solidFill>
                <a:srgbClr val="0070C0"/>
              </a:solidFill>
              <a:latin typeface="Times New Roman" pitchFamily="18" charset="0"/>
              <a:cs typeface="Times New Roman" pitchFamily="18" charset="0"/>
            </a:endParaRPr>
          </a:p>
          <a:p>
            <a:pPr algn="ctr">
              <a:buFont typeface="Arial" pitchFamily="34" charset="0"/>
              <a:buChar char="•"/>
            </a:pPr>
            <a:r>
              <a:rPr lang="ru-RU" sz="2800" dirty="0" smtClean="0">
                <a:solidFill>
                  <a:srgbClr val="0070C0"/>
                </a:solidFill>
                <a:latin typeface="Times New Roman" pitchFamily="18" charset="0"/>
                <a:cs typeface="Times New Roman" pitchFamily="18" charset="0"/>
              </a:rPr>
              <a:t> </a:t>
            </a:r>
            <a:r>
              <a:rPr lang="ru-RU" sz="2800" b="1" dirty="0" smtClean="0">
                <a:solidFill>
                  <a:srgbClr val="0070C0"/>
                </a:solidFill>
                <a:latin typeface="Times New Roman" pitchFamily="18" charset="0"/>
                <a:cs typeface="Times New Roman" pitchFamily="18" charset="0"/>
              </a:rPr>
              <a:t>Логоритмика</a:t>
            </a:r>
          </a:p>
          <a:p>
            <a:pPr algn="ctr"/>
            <a:r>
              <a:rPr lang="ru-RU" sz="2800" dirty="0" smtClean="0">
                <a:solidFill>
                  <a:srgbClr val="0070C0"/>
                </a:solidFill>
                <a:latin typeface="Times New Roman" pitchFamily="18" charset="0"/>
                <a:cs typeface="Times New Roman" pitchFamily="18" charset="0"/>
              </a:rPr>
              <a:t>Учитель-логопед и музыкальный руководитель</a:t>
            </a:r>
            <a:endParaRPr lang="ru-RU" sz="2800" dirty="0">
              <a:solidFill>
                <a:srgbClr val="0070C0"/>
              </a:solidFill>
              <a:latin typeface="Times New Roman" pitchFamily="18" charset="0"/>
              <a:cs typeface="Times New Roman" pitchFamily="18" charset="0"/>
            </a:endParaRPr>
          </a:p>
          <a:p>
            <a:pPr algn="ctr">
              <a:buFont typeface="Arial" pitchFamily="34" charset="0"/>
              <a:buChar char="•"/>
            </a:pPr>
            <a:endParaRPr lang="ru-RU" sz="2800" dirty="0" smtClean="0">
              <a:solidFill>
                <a:srgbClr val="0070C0"/>
              </a:solidFill>
              <a:latin typeface="Times New Roman" pitchFamily="18" charset="0"/>
              <a:cs typeface="Times New Roman" pitchFamily="18" charset="0"/>
            </a:endParaRPr>
          </a:p>
          <a:p>
            <a:pPr algn="ctr">
              <a:buFont typeface="Arial" pitchFamily="34" charset="0"/>
              <a:buChar char="•"/>
            </a:pPr>
            <a:endParaRPr lang="ru-RU" sz="2800" dirty="0" smtClean="0">
              <a:solidFill>
                <a:srgbClr val="0070C0"/>
              </a:solidFill>
              <a:latin typeface="Times New Roman" pitchFamily="18" charset="0"/>
              <a:cs typeface="Times New Roman" pitchFamily="18" charset="0"/>
            </a:endParaRPr>
          </a:p>
          <a:p>
            <a:pPr algn="ctr">
              <a:buFont typeface="Arial" pitchFamily="34" charset="0"/>
              <a:buChar char="•"/>
            </a:pPr>
            <a:r>
              <a:rPr lang="ru-RU" sz="2800" dirty="0" smtClean="0">
                <a:solidFill>
                  <a:srgbClr val="0070C0"/>
                </a:solidFill>
                <a:latin typeface="Times New Roman" pitchFamily="18" charset="0"/>
                <a:cs typeface="Times New Roman" pitchFamily="18" charset="0"/>
              </a:rPr>
              <a:t> </a:t>
            </a:r>
            <a:r>
              <a:rPr lang="ru-RU" sz="2800" b="1" dirty="0" smtClean="0">
                <a:solidFill>
                  <a:srgbClr val="0070C0"/>
                </a:solidFill>
                <a:latin typeface="Times New Roman" pitchFamily="18" charset="0"/>
                <a:cs typeface="Times New Roman" pitchFamily="18" charset="0"/>
              </a:rPr>
              <a:t>Коррекционная ритмика </a:t>
            </a:r>
          </a:p>
          <a:p>
            <a:pPr algn="ctr"/>
            <a:r>
              <a:rPr lang="ru-RU" sz="2800" dirty="0" smtClean="0">
                <a:solidFill>
                  <a:srgbClr val="0070C0"/>
                </a:solidFill>
                <a:latin typeface="Times New Roman" pitchFamily="18" charset="0"/>
                <a:cs typeface="Times New Roman" pitchFamily="18" charset="0"/>
              </a:rPr>
              <a:t>Физинструктор и  музыкальный руководитель</a:t>
            </a:r>
          </a:p>
          <a:p>
            <a:pPr>
              <a:buFont typeface="Arial" pitchFamily="34" charset="0"/>
              <a:buChar char="•"/>
            </a:pPr>
            <a:endParaRPr lang="ru-RU" sz="2800" dirty="0" smtClean="0">
              <a:solidFill>
                <a:srgbClr val="0070C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857232"/>
            <a:ext cx="8715436" cy="5632311"/>
          </a:xfrm>
          <a:prstGeom prst="rect">
            <a:avLst/>
          </a:prstGeom>
        </p:spPr>
        <p:txBody>
          <a:bodyPr wrap="square">
            <a:spAutoFit/>
          </a:bodyPr>
          <a:lstStyle/>
          <a:p>
            <a:pPr algn="ctr"/>
            <a:r>
              <a:rPr lang="ru-RU" sz="4000" dirty="0"/>
              <a:t/>
            </a:r>
            <a:br>
              <a:rPr lang="ru-RU" sz="4000" dirty="0"/>
            </a:br>
            <a:endParaRPr lang="ru-RU" sz="4000" dirty="0" smtClean="0"/>
          </a:p>
          <a:p>
            <a:pPr algn="ctr"/>
            <a:r>
              <a:rPr lang="ru-RU" sz="4000" b="1" dirty="0" smtClean="0"/>
              <a:t>Логоритмика</a:t>
            </a:r>
          </a:p>
          <a:p>
            <a:pPr algn="ctr"/>
            <a:endParaRPr lang="ru-RU" sz="4000" b="1" dirty="0"/>
          </a:p>
          <a:p>
            <a:pPr algn="r"/>
            <a:endParaRPr lang="ru-RU" sz="2000" b="1" dirty="0" smtClean="0"/>
          </a:p>
          <a:p>
            <a:pPr algn="r"/>
            <a:endParaRPr lang="ru-RU" sz="2000" b="1" dirty="0" smtClean="0"/>
          </a:p>
          <a:p>
            <a:pPr algn="r"/>
            <a:endParaRPr lang="ru-RU" sz="2000" b="1" dirty="0" smtClean="0"/>
          </a:p>
          <a:p>
            <a:pPr algn="r"/>
            <a:endParaRPr lang="ru-RU" sz="2000" b="1" dirty="0" smtClean="0"/>
          </a:p>
          <a:p>
            <a:pPr algn="r"/>
            <a:endParaRPr lang="ru-RU" sz="2000" b="1" dirty="0" smtClean="0"/>
          </a:p>
          <a:p>
            <a:pPr algn="r"/>
            <a:r>
              <a:rPr lang="ru-RU" sz="2000" b="1" dirty="0" smtClean="0"/>
              <a:t>учитель-логопед</a:t>
            </a:r>
          </a:p>
          <a:p>
            <a:pPr algn="r"/>
            <a:r>
              <a:rPr lang="ru-RU" sz="2000" b="1" dirty="0" smtClean="0"/>
              <a:t>Алексеева Елена Михайловна</a:t>
            </a:r>
          </a:p>
          <a:p>
            <a:pPr algn="r"/>
            <a:endParaRPr lang="ru-RU" sz="2000" b="1" dirty="0" smtClean="0"/>
          </a:p>
          <a:p>
            <a:pPr algn="r"/>
            <a:r>
              <a:rPr lang="ru-RU" sz="2000" b="1" dirty="0" smtClean="0"/>
              <a:t> </a:t>
            </a:r>
          </a:p>
          <a:p>
            <a:pPr algn="r"/>
            <a:endParaRPr lang="ru-RU" sz="2000" b="1" dirty="0" smtClean="0"/>
          </a:p>
        </p:txBody>
      </p:sp>
      <p:sp>
        <p:nvSpPr>
          <p:cNvPr id="3" name="Прямоугольник 2"/>
          <p:cNvSpPr/>
          <p:nvPr/>
        </p:nvSpPr>
        <p:spPr>
          <a:xfrm>
            <a:off x="4357686" y="5572140"/>
            <a:ext cx="4572000" cy="707886"/>
          </a:xfrm>
          <a:prstGeom prst="rect">
            <a:avLst/>
          </a:prstGeom>
        </p:spPr>
        <p:txBody>
          <a:bodyPr>
            <a:spAutoFit/>
          </a:bodyPr>
          <a:lstStyle/>
          <a:p>
            <a:pPr algn="r"/>
            <a:r>
              <a:rPr lang="ru-RU" sz="2000" b="1" dirty="0" smtClean="0"/>
              <a:t>музыкальный руководитель</a:t>
            </a:r>
            <a:endParaRPr lang="ru-RU" sz="2000" dirty="0" smtClean="0"/>
          </a:p>
          <a:p>
            <a:pPr algn="r"/>
            <a:r>
              <a:rPr lang="ru-RU" sz="2000" b="1" dirty="0" smtClean="0"/>
              <a:t>Антонова Оксана Анатольевна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357158" y="214290"/>
            <a:ext cx="8280920" cy="2428892"/>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      Логоритмика </a:t>
            </a:r>
            <a:r>
              <a:rPr kumimoji="0" lang="ru-RU" sz="2400" b="0" i="0" u="none" strike="noStrike" kern="1200" cap="none" spc="0" normalizeH="0" baseline="0" noProof="0" dirty="0" smtClean="0">
                <a:ln>
                  <a:noFill/>
                </a:ln>
                <a:solidFill>
                  <a:schemeClr val="tx2"/>
                </a:solidFill>
                <a:effectLst/>
                <a:uLnTx/>
                <a:uFillTx/>
                <a:latin typeface="+mn-lt"/>
                <a:ea typeface="+mn-ea"/>
                <a:cs typeface="+mn-cs"/>
              </a:rPr>
              <a:t>– система упражнений, заданий, игр на основе сочетания музыки и движения, музыки и слова, музыки, слова и движения, направленная на решение коррекционных образовательных и оздоровительных задач. </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3" name="Заголовок 1"/>
          <p:cNvSpPr txBox="1">
            <a:spLocks/>
          </p:cNvSpPr>
          <p:nvPr/>
        </p:nvSpPr>
        <p:spPr>
          <a:xfrm>
            <a:off x="571472" y="2571744"/>
            <a:ext cx="8229600" cy="139903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400" b="0" i="0" u="none" strike="noStrike" kern="1200" cap="none" spc="0" normalizeH="0" baseline="0" noProof="0" dirty="0" smtClean="0">
                <a:ln>
                  <a:noFill/>
                </a:ln>
                <a:solidFill>
                  <a:srgbClr val="FFFFFF"/>
                </a:solidFill>
                <a:effectLst/>
                <a:uLnTx/>
                <a:uFillTx/>
                <a:latin typeface="+mj-lt"/>
                <a:ea typeface="+mj-ea"/>
                <a:cs typeface="+mj-cs"/>
              </a:rPr>
              <a:t>Цель логоритмических занятий:</a:t>
            </a:r>
            <a:endParaRPr kumimoji="0" lang="ru-RU" sz="4400" b="0" i="0" u="none" strike="noStrike" kern="1200" cap="none" spc="0" normalizeH="0" baseline="0" noProof="0" dirty="0">
              <a:ln>
                <a:noFill/>
              </a:ln>
              <a:solidFill>
                <a:srgbClr val="FFFFFF"/>
              </a:solidFill>
              <a:effectLst/>
              <a:uLnTx/>
              <a:uFillTx/>
              <a:latin typeface="+mj-lt"/>
              <a:ea typeface="+mj-ea"/>
              <a:cs typeface="+mj-cs"/>
            </a:endParaRPr>
          </a:p>
        </p:txBody>
      </p:sp>
      <p:sp>
        <p:nvSpPr>
          <p:cNvPr id="4" name="Заголовок 1"/>
          <p:cNvSpPr txBox="1">
            <a:spLocks/>
          </p:cNvSpPr>
          <p:nvPr/>
        </p:nvSpPr>
        <p:spPr>
          <a:xfrm>
            <a:off x="1142976" y="5458968"/>
            <a:ext cx="8229600" cy="139903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400" b="0" i="0" u="none" strike="noStrike" kern="1200" cap="none" spc="0" normalizeH="0" baseline="0" noProof="0" dirty="0" smtClean="0">
                <a:ln>
                  <a:noFill/>
                </a:ln>
                <a:solidFill>
                  <a:srgbClr val="FFFFFF"/>
                </a:solidFill>
                <a:effectLst/>
                <a:uLnTx/>
                <a:uFillTx/>
                <a:latin typeface="+mj-lt"/>
                <a:ea typeface="+mj-ea"/>
                <a:cs typeface="+mj-cs"/>
              </a:rPr>
              <a:t>Цель логоритмических занятий:</a:t>
            </a:r>
            <a:endParaRPr kumimoji="0" lang="ru-RU" sz="4400" b="0" i="0" u="none" strike="noStrike" kern="1200" cap="none" spc="0" normalizeH="0" baseline="0" noProof="0" dirty="0">
              <a:ln>
                <a:noFill/>
              </a:ln>
              <a:solidFill>
                <a:srgbClr val="FFFFFF"/>
              </a:solidFill>
              <a:effectLst/>
              <a:uLnTx/>
              <a:uFillTx/>
              <a:latin typeface="+mj-lt"/>
              <a:ea typeface="+mj-ea"/>
              <a:cs typeface="+mj-cs"/>
            </a:endParaRPr>
          </a:p>
        </p:txBody>
      </p:sp>
      <p:sp>
        <p:nvSpPr>
          <p:cNvPr id="5" name="Заголовок 1"/>
          <p:cNvSpPr txBox="1">
            <a:spLocks/>
          </p:cNvSpPr>
          <p:nvPr/>
        </p:nvSpPr>
        <p:spPr>
          <a:xfrm>
            <a:off x="500034" y="2786058"/>
            <a:ext cx="8229600" cy="857256"/>
          </a:xfrm>
          <a:prstGeom prst="rect">
            <a:avLst/>
          </a:prstGeom>
        </p:spPr>
        <p:txBody>
          <a:bodyPr vert="horz" anchor="ctr">
            <a:normAutofit/>
          </a:bodyPr>
          <a:lstStyle/>
          <a:p>
            <a:pPr marL="484632" marR="0" lvl="0" indent="0" algn="ctr"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Цель логоритмических занятий:</a:t>
            </a:r>
            <a:endParaRPr kumimoji="0" lang="ru-RU" sz="3600" b="0"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
        <p:nvSpPr>
          <p:cNvPr id="6" name="Содержимое 2"/>
          <p:cNvSpPr txBox="1">
            <a:spLocks/>
          </p:cNvSpPr>
          <p:nvPr/>
        </p:nvSpPr>
        <p:spPr>
          <a:xfrm>
            <a:off x="928662" y="3714752"/>
            <a:ext cx="7854572" cy="2357430"/>
          </a:xfrm>
          <a:prstGeom prst="rect">
            <a:avLst/>
          </a:prstGeom>
        </p:spPr>
        <p:txBody>
          <a:bodyPr vert="horz" anchor="t">
            <a:normAutofit fontScale="77500" lnSpcReduction="20000"/>
          </a:bodyPr>
          <a:lstStyle/>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ru-RU" sz="3000" b="0" i="0" u="none" strike="noStrike" kern="1200" cap="none" spc="0" normalizeH="0" baseline="0" noProof="0" dirty="0" smtClean="0">
                <a:ln>
                  <a:noFill/>
                </a:ln>
                <a:solidFill>
                  <a:schemeClr val="tx1"/>
                </a:solidFill>
                <a:effectLst/>
                <a:uLnTx/>
                <a:uFillTx/>
                <a:latin typeface="+mn-lt"/>
                <a:ea typeface="+mn-ea"/>
                <a:cs typeface="+mn-cs"/>
              </a:rPr>
              <a:t>сохранение и укрепление физического и психического здоровья, обеспечение эмоционального благополучия;</a:t>
            </a: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ru-RU"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ru-RU" sz="3000" b="0" i="0" u="none" strike="noStrike" kern="1200" cap="none" spc="0" normalizeH="0" baseline="0" noProof="0" dirty="0" smtClean="0">
                <a:ln>
                  <a:noFill/>
                </a:ln>
                <a:solidFill>
                  <a:schemeClr val="tx1"/>
                </a:solidFill>
                <a:effectLst/>
                <a:uLnTx/>
                <a:uFillTx/>
                <a:latin typeface="+mn-lt"/>
                <a:ea typeface="+mn-ea"/>
                <a:cs typeface="+mn-cs"/>
              </a:rPr>
              <a:t>развитие музыкальных способностей;</a:t>
            </a: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ru-RU"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ru-RU" sz="3000" b="0" i="0" u="none" strike="noStrike" kern="1200" cap="none" spc="0" normalizeH="0" baseline="0" noProof="0" dirty="0" smtClean="0">
                <a:ln>
                  <a:noFill/>
                </a:ln>
                <a:solidFill>
                  <a:schemeClr val="tx1"/>
                </a:solidFill>
                <a:effectLst/>
                <a:uLnTx/>
                <a:uFillTx/>
                <a:latin typeface="+mn-lt"/>
                <a:ea typeface="+mn-ea"/>
                <a:cs typeface="+mn-cs"/>
              </a:rPr>
              <a:t>улучшение качества речи детей.</a:t>
            </a:r>
            <a:endParaRPr kumimoji="0" lang="ru-RU" sz="3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15616" y="3861048"/>
            <a:ext cx="4104456" cy="2736305"/>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20867859">
            <a:off x="240161" y="823245"/>
            <a:ext cx="4059603" cy="2706401"/>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391980" y="332656"/>
            <a:ext cx="4085523" cy="2723682"/>
          </a:xfrm>
          <a:prstGeom prst="rect">
            <a:avLst/>
          </a:prstGeom>
          <a:noFill/>
          <a:ln w="9525">
            <a:noFill/>
            <a:miter lim="800000"/>
            <a:headEnd/>
            <a:tailEnd/>
          </a:ln>
          <a:effectLst/>
        </p:spPr>
      </p:pic>
      <p:pic>
        <p:nvPicPr>
          <p:cNvPr id="1027"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rot="6596462">
            <a:off x="5234567" y="3587263"/>
            <a:ext cx="3566625" cy="237775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857232"/>
            <a:ext cx="8715436" cy="5632311"/>
          </a:xfrm>
          <a:prstGeom prst="rect">
            <a:avLst/>
          </a:prstGeom>
        </p:spPr>
        <p:txBody>
          <a:bodyPr wrap="square">
            <a:spAutoFit/>
          </a:bodyPr>
          <a:lstStyle/>
          <a:p>
            <a:pPr algn="ctr"/>
            <a:r>
              <a:rPr lang="ru-RU" sz="4000" dirty="0"/>
              <a:t/>
            </a:r>
            <a:br>
              <a:rPr lang="ru-RU" sz="4000" dirty="0"/>
            </a:br>
            <a:endParaRPr lang="ru-RU" sz="4000" dirty="0" smtClean="0"/>
          </a:p>
          <a:p>
            <a:pPr algn="ctr"/>
            <a:r>
              <a:rPr lang="ru-RU" sz="4000" b="1" dirty="0" smtClean="0"/>
              <a:t>Коррекционная ритмика</a:t>
            </a:r>
          </a:p>
          <a:p>
            <a:pPr algn="ctr"/>
            <a:endParaRPr lang="ru-RU" sz="4000" b="1" dirty="0"/>
          </a:p>
          <a:p>
            <a:pPr algn="r"/>
            <a:endParaRPr lang="ru-RU" sz="2000" b="1" dirty="0" smtClean="0"/>
          </a:p>
          <a:p>
            <a:pPr algn="r"/>
            <a:endParaRPr lang="ru-RU" sz="2000" b="1" dirty="0" smtClean="0"/>
          </a:p>
          <a:p>
            <a:pPr algn="r"/>
            <a:endParaRPr lang="ru-RU" sz="2000" b="1" dirty="0" smtClean="0"/>
          </a:p>
          <a:p>
            <a:pPr algn="r"/>
            <a:endParaRPr lang="ru-RU" sz="2000" b="1" dirty="0" smtClean="0"/>
          </a:p>
          <a:p>
            <a:pPr algn="r"/>
            <a:endParaRPr lang="ru-RU" sz="2000" b="1" dirty="0" smtClean="0"/>
          </a:p>
          <a:p>
            <a:pPr algn="r"/>
            <a:r>
              <a:rPr lang="ru-RU" sz="2000" b="1" dirty="0" smtClean="0"/>
              <a:t>инструктор по  физкультуре</a:t>
            </a:r>
          </a:p>
          <a:p>
            <a:pPr algn="r"/>
            <a:r>
              <a:rPr lang="ru-RU" sz="2000" b="1" dirty="0" smtClean="0"/>
              <a:t>Крапивницкая Людмила Анатольевна </a:t>
            </a:r>
          </a:p>
          <a:p>
            <a:pPr algn="r"/>
            <a:endParaRPr lang="ru-RU" sz="2000" b="1" dirty="0" smtClean="0"/>
          </a:p>
          <a:p>
            <a:pPr algn="r"/>
            <a:r>
              <a:rPr lang="ru-RU" sz="2000" b="1" dirty="0" smtClean="0"/>
              <a:t>музыкальный руководитель</a:t>
            </a:r>
            <a:endParaRPr lang="ru-RU" sz="2000" dirty="0" smtClean="0"/>
          </a:p>
          <a:p>
            <a:pPr algn="r"/>
            <a:r>
              <a:rPr lang="ru-RU" sz="2000" b="1" dirty="0" smtClean="0"/>
              <a:t>Антонова Оксана Анатольевна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79512" y="404665"/>
            <a:ext cx="8712968" cy="5400600"/>
          </a:xfrm>
        </p:spPr>
        <p:txBody>
          <a:bodyPr>
            <a:normAutofit fontScale="90000"/>
          </a:bodyPr>
          <a:lstStyle/>
          <a:p>
            <a:pPr algn="l"/>
            <a:r>
              <a:rPr lang="ru-RU" sz="1200" dirty="0"/>
              <a:t/>
            </a:r>
            <a:br>
              <a:rPr lang="ru-RU" sz="1200" dirty="0"/>
            </a:br>
            <a:r>
              <a:rPr lang="ru-RU" sz="1600" b="1" dirty="0"/>
              <a:t> </a:t>
            </a:r>
            <a:r>
              <a:rPr lang="ru-RU" sz="1600" dirty="0"/>
              <a:t/>
            </a:r>
            <a:br>
              <a:rPr lang="ru-RU" sz="1600" dirty="0"/>
            </a:br>
            <a:r>
              <a:rPr lang="ru-RU" sz="1600" b="1" dirty="0"/>
              <a:t> </a:t>
            </a:r>
            <a:r>
              <a:rPr lang="ru-RU" sz="1600" dirty="0"/>
              <a:t/>
            </a:r>
            <a:br>
              <a:rPr lang="ru-RU" sz="1600" dirty="0"/>
            </a:br>
            <a:r>
              <a:rPr lang="ru-RU" sz="1600" b="1" u="sng" dirty="0">
                <a:solidFill>
                  <a:schemeClr val="tx2">
                    <a:lumMod val="75000"/>
                  </a:schemeClr>
                </a:solidFill>
              </a:rPr>
              <a:t>Цель: </a:t>
            </a:r>
            <a:r>
              <a:rPr lang="ru-RU" sz="1600" dirty="0">
                <a:solidFill>
                  <a:schemeClr val="tx2">
                    <a:lumMod val="75000"/>
                  </a:schemeClr>
                </a:solidFill>
              </a:rPr>
              <a:t/>
            </a:r>
            <a:br>
              <a:rPr lang="ru-RU" sz="1600" dirty="0">
                <a:solidFill>
                  <a:schemeClr val="tx2">
                    <a:lumMod val="75000"/>
                  </a:schemeClr>
                </a:solidFill>
              </a:rPr>
            </a:br>
            <a:r>
              <a:rPr lang="ru-RU" sz="1600" b="1" dirty="0">
                <a:solidFill>
                  <a:schemeClr val="tx2">
                    <a:lumMod val="75000"/>
                  </a:schemeClr>
                </a:solidFill>
              </a:rPr>
              <a:t>Создать условия для профилактики и коррекции имеющихся отклонений в развитии ребенка с ОВЗ.</a:t>
            </a:r>
            <a:r>
              <a:rPr lang="ru-RU" sz="1600" dirty="0">
                <a:solidFill>
                  <a:schemeClr val="tx2">
                    <a:lumMod val="75000"/>
                  </a:schemeClr>
                </a:solidFill>
              </a:rPr>
              <a:t/>
            </a:r>
            <a:br>
              <a:rPr lang="ru-RU" sz="1600" dirty="0">
                <a:solidFill>
                  <a:schemeClr val="tx2">
                    <a:lumMod val="75000"/>
                  </a:schemeClr>
                </a:solidFill>
              </a:rPr>
            </a:br>
            <a:r>
              <a:rPr lang="ru-RU" sz="1600" b="1" u="sng" dirty="0">
                <a:solidFill>
                  <a:schemeClr val="tx2">
                    <a:lumMod val="75000"/>
                  </a:schemeClr>
                </a:solidFill>
              </a:rPr>
              <a:t>Задачи и направления:</a:t>
            </a:r>
            <a:r>
              <a:rPr lang="ru-RU" sz="1600" dirty="0">
                <a:solidFill>
                  <a:schemeClr val="tx2">
                    <a:lumMod val="75000"/>
                  </a:schemeClr>
                </a:solidFill>
              </a:rPr>
              <a:t/>
            </a:r>
            <a:br>
              <a:rPr lang="ru-RU" sz="1600" dirty="0">
                <a:solidFill>
                  <a:schemeClr val="tx2">
                    <a:lumMod val="75000"/>
                  </a:schemeClr>
                </a:solidFill>
              </a:rPr>
            </a:br>
            <a:r>
              <a:rPr lang="ru-RU" sz="1600" b="1" dirty="0">
                <a:solidFill>
                  <a:schemeClr val="tx2">
                    <a:lumMod val="75000"/>
                  </a:schemeClr>
                </a:solidFill>
              </a:rPr>
              <a:t>А. Развитие и коррекция основных видов движений, серий движений, музыкально-ритмических движений.</a:t>
            </a:r>
            <a:r>
              <a:rPr lang="ru-RU" sz="1600" dirty="0">
                <a:solidFill>
                  <a:schemeClr val="tx2">
                    <a:lumMod val="75000"/>
                  </a:schemeClr>
                </a:solidFill>
              </a:rPr>
              <a:t/>
            </a:r>
            <a:br>
              <a:rPr lang="ru-RU" sz="1600" dirty="0">
                <a:solidFill>
                  <a:schemeClr val="tx2">
                    <a:lumMod val="75000"/>
                  </a:schemeClr>
                </a:solidFill>
              </a:rPr>
            </a:br>
            <a:r>
              <a:rPr lang="ru-RU" sz="1600" dirty="0">
                <a:solidFill>
                  <a:schemeClr val="tx2">
                    <a:lumMod val="75000"/>
                  </a:schemeClr>
                </a:solidFill>
              </a:rPr>
              <a:t>1. Нормализация мышечного тонуса, тренировка отдельных групп мышц, развитие основных видов движений.</a:t>
            </a:r>
            <a:br>
              <a:rPr lang="ru-RU" sz="1600" dirty="0">
                <a:solidFill>
                  <a:schemeClr val="tx2">
                    <a:lumMod val="75000"/>
                  </a:schemeClr>
                </a:solidFill>
              </a:rPr>
            </a:br>
            <a:r>
              <a:rPr lang="ru-RU" sz="1600" dirty="0">
                <a:solidFill>
                  <a:schemeClr val="tx2">
                    <a:lumMod val="75000"/>
                  </a:schemeClr>
                </a:solidFill>
              </a:rPr>
              <a:t>2. Выработка правильной осанки, чувства равновесия.</a:t>
            </a:r>
            <a:br>
              <a:rPr lang="ru-RU" sz="1600" dirty="0">
                <a:solidFill>
                  <a:schemeClr val="tx2">
                    <a:lumMod val="75000"/>
                  </a:schemeClr>
                </a:solidFill>
              </a:rPr>
            </a:br>
            <a:r>
              <a:rPr lang="ru-RU" sz="1600" dirty="0">
                <a:solidFill>
                  <a:schemeClr val="tx2">
                    <a:lumMod val="75000"/>
                  </a:schemeClr>
                </a:solidFill>
              </a:rPr>
              <a:t>3. Развитие точности, координации, плавности, переключаемости движений.</a:t>
            </a:r>
            <a:br>
              <a:rPr lang="ru-RU" sz="1600" dirty="0">
                <a:solidFill>
                  <a:schemeClr val="tx2">
                    <a:lumMod val="75000"/>
                  </a:schemeClr>
                </a:solidFill>
              </a:rPr>
            </a:br>
            <a:r>
              <a:rPr lang="ru-RU" sz="1600" dirty="0">
                <a:solidFill>
                  <a:schemeClr val="tx2">
                    <a:lumMod val="75000"/>
                  </a:schemeClr>
                </a:solidFill>
              </a:rPr>
              <a:t>5. Формирование чувства музыкального темпа, размера, восприятия ритмического рисунка.</a:t>
            </a:r>
            <a:br>
              <a:rPr lang="ru-RU" sz="1600" dirty="0">
                <a:solidFill>
                  <a:schemeClr val="tx2">
                    <a:lumMod val="75000"/>
                  </a:schemeClr>
                </a:solidFill>
              </a:rPr>
            </a:br>
            <a:r>
              <a:rPr lang="ru-RU" sz="1600" dirty="0">
                <a:solidFill>
                  <a:schemeClr val="tx2">
                    <a:lumMod val="75000"/>
                  </a:schemeClr>
                </a:solidFill>
              </a:rPr>
              <a:t>6. Изменение характера движений в соответствии с изменением контрастов звучания (громко – тихо, быстро – медленно, высоко – низко).</a:t>
            </a:r>
            <a:br>
              <a:rPr lang="ru-RU" sz="1600" dirty="0">
                <a:solidFill>
                  <a:schemeClr val="tx2">
                    <a:lumMod val="75000"/>
                  </a:schemeClr>
                </a:solidFill>
              </a:rPr>
            </a:br>
            <a:r>
              <a:rPr lang="ru-RU" sz="1600" dirty="0">
                <a:solidFill>
                  <a:schemeClr val="tx2">
                    <a:lumMod val="75000"/>
                  </a:schemeClr>
                </a:solidFill>
              </a:rPr>
              <a:t>8. Развитие имитационно-подражательных выразительных движений под музыку.</a:t>
            </a:r>
            <a:br>
              <a:rPr lang="ru-RU" sz="1600" dirty="0">
                <a:solidFill>
                  <a:schemeClr val="tx2">
                    <a:lumMod val="75000"/>
                  </a:schemeClr>
                </a:solidFill>
              </a:rPr>
            </a:br>
            <a:r>
              <a:rPr lang="ru-RU" sz="1600" dirty="0">
                <a:solidFill>
                  <a:schemeClr val="tx2">
                    <a:lumMod val="75000"/>
                  </a:schemeClr>
                </a:solidFill>
              </a:rPr>
              <a:t>9. Развитие имитационно-подражательных выразительных движений без музыки.</a:t>
            </a:r>
            <a:br>
              <a:rPr lang="ru-RU" sz="1600" dirty="0">
                <a:solidFill>
                  <a:schemeClr val="tx2">
                    <a:lumMod val="75000"/>
                  </a:schemeClr>
                </a:solidFill>
              </a:rPr>
            </a:br>
            <a:r>
              <a:rPr lang="ru-RU" sz="1600" b="1" dirty="0">
                <a:solidFill>
                  <a:schemeClr val="tx2">
                    <a:lumMod val="75000"/>
                  </a:schemeClr>
                </a:solidFill>
              </a:rPr>
              <a:t>Б. Развитие и коррекция психических функций, компонентов деятельности, совершенствования психомоторики.</a:t>
            </a:r>
            <a:r>
              <a:rPr lang="ru-RU" sz="1600" dirty="0">
                <a:solidFill>
                  <a:schemeClr val="tx2">
                    <a:lumMod val="75000"/>
                  </a:schemeClr>
                </a:solidFill>
              </a:rPr>
              <a:t/>
            </a:r>
            <a:br>
              <a:rPr lang="ru-RU" sz="1600" dirty="0">
                <a:solidFill>
                  <a:schemeClr val="tx2">
                    <a:lumMod val="75000"/>
                  </a:schemeClr>
                </a:solidFill>
              </a:rPr>
            </a:br>
            <a:r>
              <a:rPr lang="ru-RU" sz="1600" dirty="0">
                <a:solidFill>
                  <a:schemeClr val="tx2">
                    <a:lumMod val="75000"/>
                  </a:schemeClr>
                </a:solidFill>
              </a:rPr>
              <a:t>2. Развитие различных качеств внимания (устойчивости, переключения, распределения).</a:t>
            </a:r>
            <a:br>
              <a:rPr lang="ru-RU" sz="1600" dirty="0">
                <a:solidFill>
                  <a:schemeClr val="tx2">
                    <a:lumMod val="75000"/>
                  </a:schemeClr>
                </a:solidFill>
              </a:rPr>
            </a:br>
            <a:r>
              <a:rPr lang="ru-RU" sz="1600" dirty="0">
                <a:solidFill>
                  <a:schemeClr val="tx2">
                    <a:lumMod val="75000"/>
                  </a:schemeClr>
                </a:solidFill>
              </a:rPr>
              <a:t>4. Развитие словесной регуляции действий на основе согласования слова и движений (слово управляет движением).</a:t>
            </a:r>
            <a:br>
              <a:rPr lang="ru-RU" sz="1600" dirty="0">
                <a:solidFill>
                  <a:schemeClr val="tx2">
                    <a:lumMod val="75000"/>
                  </a:schemeClr>
                </a:solidFill>
              </a:rPr>
            </a:br>
            <a:r>
              <a:rPr lang="ru-RU" sz="1600" dirty="0">
                <a:solidFill>
                  <a:schemeClr val="tx2">
                    <a:lumMod val="75000"/>
                  </a:schemeClr>
                </a:solidFill>
              </a:rPr>
              <a:t>5.  Развитие умения реализовывать запрограммированные действия по условному сигналу.</a:t>
            </a:r>
            <a:br>
              <a:rPr lang="ru-RU" sz="1600" dirty="0">
                <a:solidFill>
                  <a:schemeClr val="tx2">
                    <a:lumMod val="75000"/>
                  </a:schemeClr>
                </a:solidFill>
              </a:rPr>
            </a:br>
            <a:r>
              <a:rPr lang="ru-RU" sz="1600" b="1" dirty="0">
                <a:solidFill>
                  <a:schemeClr val="tx2">
                    <a:lumMod val="75000"/>
                  </a:schemeClr>
                </a:solidFill>
              </a:rPr>
              <a:t>В. Развитие способности ориентироваться в пространстве. </a:t>
            </a:r>
            <a:r>
              <a:rPr lang="ru-RU" sz="1600" dirty="0">
                <a:solidFill>
                  <a:schemeClr val="tx2">
                    <a:lumMod val="75000"/>
                  </a:schemeClr>
                </a:solidFill>
              </a:rPr>
              <a:t/>
            </a:r>
            <a:br>
              <a:rPr lang="ru-RU" sz="1600" dirty="0">
                <a:solidFill>
                  <a:schemeClr val="tx2">
                    <a:lumMod val="75000"/>
                  </a:schemeClr>
                </a:solidFill>
              </a:rPr>
            </a:br>
            <a:r>
              <a:rPr lang="ru-RU" sz="1600" dirty="0">
                <a:solidFill>
                  <a:schemeClr val="tx2">
                    <a:lumMod val="75000"/>
                  </a:schemeClr>
                </a:solidFill>
              </a:rPr>
              <a:t>1. Развитие пространственной ориентировки в пространстве зала через движение.</a:t>
            </a:r>
            <a:br>
              <a:rPr lang="ru-RU" sz="1600" dirty="0">
                <a:solidFill>
                  <a:schemeClr val="tx2">
                    <a:lumMod val="75000"/>
                  </a:schemeClr>
                </a:solidFill>
              </a:rPr>
            </a:br>
            <a:r>
              <a:rPr lang="ru-RU" sz="1600" dirty="0">
                <a:solidFill>
                  <a:schemeClr val="tx2">
                    <a:lumMod val="75000"/>
                  </a:schemeClr>
                </a:solidFill>
              </a:rPr>
              <a:t>2. Развитие способности к словесному выражению пространственных отношений (движение влево, вправо, назад, вперед руки вверх – вниз и т.д.).</a:t>
            </a:r>
            <a:br>
              <a:rPr lang="ru-RU" sz="1600" dirty="0">
                <a:solidFill>
                  <a:schemeClr val="tx2">
                    <a:lumMod val="75000"/>
                  </a:schemeClr>
                </a:solidFill>
              </a:rPr>
            </a:br>
            <a:r>
              <a:rPr lang="ru-RU" sz="1600" b="1" dirty="0">
                <a:solidFill>
                  <a:schemeClr val="tx2">
                    <a:lumMod val="75000"/>
                  </a:schemeClr>
                </a:solidFill>
              </a:rPr>
              <a:t>Г. Развитие эмоционально – волевой сферы.</a:t>
            </a:r>
            <a:r>
              <a:rPr lang="ru-RU" sz="1600" dirty="0">
                <a:solidFill>
                  <a:schemeClr val="tx2">
                    <a:lumMod val="75000"/>
                  </a:schemeClr>
                </a:solidFill>
              </a:rPr>
              <a:t/>
            </a:r>
            <a:br>
              <a:rPr lang="ru-RU" sz="1600" dirty="0">
                <a:solidFill>
                  <a:schemeClr val="tx2">
                    <a:lumMod val="75000"/>
                  </a:schemeClr>
                </a:solidFill>
              </a:rPr>
            </a:br>
            <a:r>
              <a:rPr lang="ru-RU" sz="1600" dirty="0">
                <a:solidFill>
                  <a:schemeClr val="tx2">
                    <a:lumMod val="75000"/>
                  </a:schemeClr>
                </a:solidFill>
              </a:rPr>
              <a:t>1. Формирование способности к пониманию различных эмоциональных состояний (мимика, пластика).</a:t>
            </a:r>
            <a:br>
              <a:rPr lang="ru-RU" sz="1600" dirty="0">
                <a:solidFill>
                  <a:schemeClr val="tx2">
                    <a:lumMod val="75000"/>
                  </a:schemeClr>
                </a:solidFill>
              </a:rPr>
            </a:br>
            <a:r>
              <a:rPr lang="ru-RU" sz="1600" dirty="0">
                <a:solidFill>
                  <a:schemeClr val="tx2">
                    <a:lumMod val="75000"/>
                  </a:schemeClr>
                </a:solidFill>
              </a:rPr>
              <a:t>2. Развитие способности к созданию выразительного образа с помощью невербальных средств.</a:t>
            </a:r>
            <a:br>
              <a:rPr lang="ru-RU" sz="1600" dirty="0">
                <a:solidFill>
                  <a:schemeClr val="tx2">
                    <a:lumMod val="75000"/>
                  </a:schemeClr>
                </a:solidFill>
              </a:rPr>
            </a:br>
            <a:r>
              <a:rPr lang="ru-RU" sz="1600" dirty="0">
                <a:solidFill>
                  <a:schemeClr val="tx2">
                    <a:lumMod val="75000"/>
                  </a:schemeClr>
                </a:solidFill>
              </a:rPr>
              <a:t>4. Развитие умения выполнять совместные действия, развитие коммуникативных навыков.</a:t>
            </a:r>
            <a:br>
              <a:rPr lang="ru-RU" sz="1600" dirty="0">
                <a:solidFill>
                  <a:schemeClr val="tx2">
                    <a:lumMod val="75000"/>
                  </a:schemeClr>
                </a:solidFill>
              </a:rPr>
            </a:br>
            <a:r>
              <a:rPr lang="ru-RU" sz="1600" b="1" dirty="0">
                <a:solidFill>
                  <a:schemeClr val="tx2">
                    <a:lumMod val="75000"/>
                  </a:schemeClr>
                </a:solidFill>
              </a:rPr>
              <a:t>Д. Развитие воображения, фантазии. </a:t>
            </a:r>
            <a:r>
              <a:rPr lang="ru-RU" sz="1600" dirty="0">
                <a:solidFill>
                  <a:schemeClr val="tx2">
                    <a:lumMod val="75000"/>
                  </a:schemeClr>
                </a:solidFill>
              </a:rPr>
              <a:t/>
            </a:r>
            <a:br>
              <a:rPr lang="ru-RU" sz="1600" dirty="0">
                <a:solidFill>
                  <a:schemeClr val="tx2">
                    <a:lumMod val="75000"/>
                  </a:schemeClr>
                </a:solidFill>
              </a:rPr>
            </a:br>
            <a:endParaRPr lang="ru-RU" sz="1600" dirty="0">
              <a:solidFill>
                <a:schemeClr val="tx2">
                  <a:lumMod val="75000"/>
                </a:schemeClr>
              </a:solidFill>
            </a:endParaRPr>
          </a:p>
        </p:txBody>
      </p:sp>
    </p:spTree>
    <p:extLst>
      <p:ext uri="{BB962C8B-B14F-4D97-AF65-F5344CB8AC3E}">
        <p14:creationId xmlns:p14="http://schemas.microsoft.com/office/powerpoint/2010/main" val="552375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79468"/>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ru-RU" sz="2800" b="1" i="1" dirty="0" smtClean="0">
                <a:solidFill>
                  <a:schemeClr val="tx2">
                    <a:lumMod val="60000"/>
                    <a:lumOff val="40000"/>
                  </a:schemeClr>
                </a:solidFill>
                <a:latin typeface="Times New Roman" pitchFamily="18" charset="0"/>
                <a:cs typeface="Times New Roman" pitchFamily="18" charset="0"/>
              </a:rPr>
              <a:t>Мир особого ребенка – он закрыт от глаз чужих. Мир особого ребенка – допускает лишь своих. </a:t>
            </a:r>
          </a:p>
          <a:p>
            <a:pPr algn="ctr" fontAlgn="base">
              <a:spcBef>
                <a:spcPct val="0"/>
              </a:spcBef>
              <a:spcAft>
                <a:spcPct val="0"/>
              </a:spcAft>
            </a:pPr>
            <a:r>
              <a:rPr lang="ru-RU" sz="2800" b="1" i="1" dirty="0" smtClean="0">
                <a:solidFill>
                  <a:schemeClr val="tx2">
                    <a:lumMod val="60000"/>
                    <a:lumOff val="40000"/>
                  </a:schemeClr>
                </a:solidFill>
                <a:latin typeface="Times New Roman" pitchFamily="18" charset="0"/>
                <a:cs typeface="Times New Roman" pitchFamily="18" charset="0"/>
              </a:rPr>
              <a:t>Мир особого ребенка интересен и пуглив. Мир особого ребенка безобразен и красив. Неуклюж, порою странен, добродушен и открыт. Мир особого ребенка иногда он нас страшит. Почему он агрессивен? Почему не говорит? Мир особого ребенка – он закрыт от глаз чужих. Мир особого ребенка – допускает лишь своих!</a:t>
            </a:r>
          </a:p>
          <a:p>
            <a:pPr algn="ctr" fontAlgn="base">
              <a:spcBef>
                <a:spcPct val="0"/>
              </a:spcBef>
              <a:spcAft>
                <a:spcPct val="0"/>
              </a:spcAft>
            </a:pPr>
            <a:endParaRPr lang="ru-RU" sz="2800" dirty="0" smtClean="0">
              <a:solidFill>
                <a:srgbClr val="00B0F0"/>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«Человек достигнет результата,</a:t>
            </a:r>
            <a:endParaRPr kumimoji="0" lang="ru-RU" sz="2800" b="1" i="1"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 только делая что-то сам...» </a:t>
            </a:r>
            <a:r>
              <a:rPr kumimoji="0" lang="ru-RU" sz="28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
            </a:r>
            <a:br>
              <a:rPr kumimoji="0" lang="ru-RU" sz="28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br>
            <a:endParaRPr kumimoji="0" lang="ru-RU" sz="28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2000" i="1"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Александр Пятигорский, </a:t>
            </a:r>
            <a:endParaRPr kumimoji="0" lang="ru-RU" sz="2000" i="1"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2000" i="1"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русский философ</a:t>
            </a:r>
            <a:endParaRPr kumimoji="0" lang="ru-RU" sz="2800" i="1" u="none" strike="noStrike" cap="none" normalizeH="0" baseline="0" dirty="0" smtClean="0">
              <a:ln>
                <a:noFill/>
              </a:ln>
              <a:solidFill>
                <a:srgbClr val="00B0F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0"/>
            <a:ext cx="8929718" cy="1154098"/>
          </a:xfrm>
        </p:spPr>
        <p:txBody>
          <a:bodyPr>
            <a:normAutofit/>
          </a:bodyPr>
          <a:lstStyle/>
          <a:p>
            <a:pPr lvl="0"/>
            <a:r>
              <a:rPr lang="ru-RU" sz="2000" b="1" dirty="0">
                <a:solidFill>
                  <a:schemeClr val="tx2">
                    <a:lumMod val="75000"/>
                  </a:schemeClr>
                </a:solidFill>
              </a:rPr>
              <a:t>Упражнение </a:t>
            </a:r>
            <a:r>
              <a:rPr lang="ru-RU" sz="2000" dirty="0">
                <a:solidFill>
                  <a:schemeClr val="tx2">
                    <a:lumMod val="75000"/>
                  </a:schemeClr>
                </a:solidFill>
              </a:rPr>
              <a:t> </a:t>
            </a:r>
            <a:r>
              <a:rPr lang="ru-RU" sz="2000" b="1" dirty="0">
                <a:solidFill>
                  <a:schemeClr val="tx2">
                    <a:lumMod val="75000"/>
                  </a:schemeClr>
                </a:solidFill>
              </a:rPr>
              <a:t>«Ходьба обычная и на носках</a:t>
            </a:r>
            <a:r>
              <a:rPr lang="ru-RU" sz="2000" b="1" dirty="0" smtClean="0">
                <a:solidFill>
                  <a:schemeClr val="tx2">
                    <a:lumMod val="75000"/>
                  </a:schemeClr>
                </a:solidFill>
              </a:rPr>
              <a:t>»</a:t>
            </a:r>
            <a:r>
              <a:rPr lang="ru-RU" sz="2000" dirty="0" smtClean="0">
                <a:solidFill>
                  <a:schemeClr val="tx2">
                    <a:lumMod val="75000"/>
                  </a:schemeClr>
                </a:solidFill>
              </a:rPr>
              <a:t> </a:t>
            </a:r>
            <a:r>
              <a:rPr lang="ru-RU" sz="2000" dirty="0">
                <a:solidFill>
                  <a:schemeClr val="tx2">
                    <a:lumMod val="75000"/>
                  </a:schemeClr>
                </a:solidFill>
              </a:rPr>
              <a:t/>
            </a:r>
            <a:br>
              <a:rPr lang="ru-RU" sz="2000" dirty="0">
                <a:solidFill>
                  <a:schemeClr val="tx2">
                    <a:lumMod val="75000"/>
                  </a:schemeClr>
                </a:solidFill>
              </a:rPr>
            </a:br>
            <a:r>
              <a:rPr lang="ru-RU" sz="2000" i="1" dirty="0">
                <a:solidFill>
                  <a:schemeClr val="tx2">
                    <a:lumMod val="75000"/>
                  </a:schemeClr>
                </a:solidFill>
              </a:rPr>
              <a:t>Цель:</a:t>
            </a:r>
            <a:r>
              <a:rPr lang="ru-RU" sz="2000" dirty="0">
                <a:solidFill>
                  <a:schemeClr val="tx2">
                    <a:lumMod val="75000"/>
                  </a:schemeClr>
                </a:solidFill>
              </a:rPr>
              <a:t> развитие чувства ритма, способности переключать движения</a:t>
            </a:r>
          </a:p>
        </p:txBody>
      </p:sp>
      <p:pic>
        <p:nvPicPr>
          <p:cNvPr id="1027" name="Picture 3" descr="C:\Users\Admin\Desktop\Коррекционная ритмика\IMG_0989.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357422" y="857232"/>
            <a:ext cx="4664518" cy="296391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2" descr="C:\Users\Admin\Desktop\Коррекционная ритмика\IMG_0992.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071942"/>
            <a:ext cx="4692309" cy="27860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2428860" y="3786190"/>
            <a:ext cx="4714908" cy="64294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2">
                    <a:lumMod val="75000"/>
                  </a:schemeClr>
                </a:solidFill>
                <a:effectLst/>
                <a:uLnTx/>
                <a:uFillTx/>
                <a:latin typeface="+mj-lt"/>
                <a:ea typeface="+mj-ea"/>
                <a:cs typeface="+mj-cs"/>
              </a:rPr>
              <a:t>Двигательное упражнение</a:t>
            </a:r>
            <a:r>
              <a:rPr kumimoji="0" lang="ru-RU" sz="2000" b="0" i="0" u="none" strike="noStrike" kern="1200" cap="none" spc="0" normalizeH="0" baseline="0" noProof="0" dirty="0" smtClean="0">
                <a:ln>
                  <a:noFill/>
                </a:ln>
                <a:solidFill>
                  <a:schemeClr val="tx2">
                    <a:lumMod val="75000"/>
                  </a:schemeClr>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2">
                    <a:lumMod val="75000"/>
                  </a:schemeClr>
                </a:solidFill>
                <a:effectLst/>
                <a:uLnTx/>
                <a:uFillTx/>
                <a:latin typeface="+mj-lt"/>
                <a:ea typeface="+mj-ea"/>
                <a:cs typeface="+mj-cs"/>
              </a:rPr>
              <a:t>«Ходьба с хлопками и легкий бег»</a:t>
            </a:r>
            <a:r>
              <a:rPr kumimoji="0" lang="ru-RU" sz="2000" b="0" i="0" u="none" strike="noStrike" kern="1200" cap="none" spc="0" normalizeH="0" baseline="0" noProof="0" dirty="0" smtClean="0">
                <a:ln>
                  <a:noFill/>
                </a:ln>
                <a:solidFill>
                  <a:schemeClr val="tx2">
                    <a:lumMod val="75000"/>
                  </a:schemeClr>
                </a:solidFill>
                <a:effectLst/>
                <a:uLnTx/>
                <a:uFillTx/>
                <a:latin typeface="+mj-lt"/>
                <a:ea typeface="+mj-ea"/>
                <a:cs typeface="+mj-cs"/>
              </a:rPr>
              <a:t> </a:t>
            </a:r>
            <a:r>
              <a:rPr kumimoji="0" lang="ru-RU" sz="2000" b="0" i="0" u="none" strike="noStrike" kern="1200" cap="none" spc="0" normalizeH="0" baseline="0" noProof="0" dirty="0" smtClean="0">
                <a:ln>
                  <a:noFill/>
                </a:ln>
                <a:solidFill>
                  <a:srgbClr val="FFFFFF"/>
                </a:solidFill>
                <a:effectLst/>
                <a:uLnTx/>
                <a:uFillTx/>
                <a:latin typeface="+mj-lt"/>
                <a:ea typeface="+mj-ea"/>
                <a:cs typeface="+mj-cs"/>
              </a:rPr>
              <a:t/>
            </a:r>
            <a:br>
              <a:rPr kumimoji="0" lang="ru-RU" sz="2000" b="0" i="0" u="none" strike="noStrike" kern="1200" cap="none" spc="0" normalizeH="0" baseline="0" noProof="0" dirty="0" smtClean="0">
                <a:ln>
                  <a:noFill/>
                </a:ln>
                <a:solidFill>
                  <a:srgbClr val="FFFFFF"/>
                </a:solidFill>
                <a:effectLst/>
                <a:uLnTx/>
                <a:uFillTx/>
                <a:latin typeface="+mj-lt"/>
                <a:ea typeface="+mj-ea"/>
                <a:cs typeface="+mj-cs"/>
              </a:rPr>
            </a:br>
            <a:endParaRPr kumimoji="0" lang="ru-RU" sz="2000" b="0" i="0" u="none" strike="noStrike" kern="1200" cap="none" spc="0" normalizeH="0" baseline="0" noProof="0" dirty="0">
              <a:ln>
                <a:noFill/>
              </a:ln>
              <a:solidFill>
                <a:srgbClr val="FFFFFF"/>
              </a:solidFill>
              <a:effectLst/>
              <a:uLnTx/>
              <a:uFillTx/>
              <a:latin typeface="+mj-lt"/>
              <a:ea typeface="+mj-ea"/>
              <a:cs typeface="+mj-cs"/>
            </a:endParaRPr>
          </a:p>
        </p:txBody>
      </p:sp>
      <p:pic>
        <p:nvPicPr>
          <p:cNvPr id="6" name="Picture 2" descr="C:\Users\Admin\Desktop\Коррекционная ритмика\IMG_0995.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970101" y="4075401"/>
            <a:ext cx="4173899" cy="27825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13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0"/>
            <a:ext cx="5286380" cy="868346"/>
          </a:xfrm>
        </p:spPr>
        <p:txBody>
          <a:bodyPr>
            <a:normAutofit/>
          </a:bodyPr>
          <a:lstStyle/>
          <a:p>
            <a:r>
              <a:rPr lang="ru-RU" sz="2000" b="1" dirty="0" smtClean="0">
                <a:solidFill>
                  <a:schemeClr val="tx2">
                    <a:lumMod val="75000"/>
                  </a:schemeClr>
                </a:solidFill>
              </a:rPr>
              <a:t>Двигательная пауза «Мы топаем ногами»</a:t>
            </a:r>
            <a:endParaRPr lang="ru-RU" sz="2000" b="1" dirty="0">
              <a:solidFill>
                <a:schemeClr val="tx2">
                  <a:lumMod val="75000"/>
                </a:schemeClr>
              </a:solidFill>
            </a:endParaRPr>
          </a:p>
        </p:txBody>
      </p:sp>
      <p:pic>
        <p:nvPicPr>
          <p:cNvPr id="6146" name="Picture 2" descr="C:\Users\Admin\Desktop\Коррекционная ритмика\IMG_1006.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714356"/>
            <a:ext cx="4643438" cy="30956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3" descr="C:\Users\Admin\Desktop\Коррекционная ритмика\IMG_0999.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43438" y="1571612"/>
            <a:ext cx="4357685" cy="290512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4714844" y="571480"/>
            <a:ext cx="4429156" cy="87628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2">
                    <a:lumMod val="75000"/>
                  </a:schemeClr>
                </a:solidFill>
                <a:effectLst/>
                <a:uLnTx/>
                <a:uFillTx/>
                <a:latin typeface="+mj-lt"/>
                <a:ea typeface="+mj-ea"/>
                <a:cs typeface="+mj-cs"/>
              </a:rPr>
              <a:t>Упражнение-игра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2">
                    <a:lumMod val="75000"/>
                  </a:schemeClr>
                </a:solidFill>
                <a:effectLst/>
                <a:uLnTx/>
                <a:uFillTx/>
                <a:latin typeface="+mj-lt"/>
                <a:ea typeface="+mj-ea"/>
                <a:cs typeface="+mj-cs"/>
              </a:rPr>
              <a:t>«Назови домашних животных»</a:t>
            </a:r>
            <a:endParaRPr kumimoji="0" lang="ru-RU" sz="2000" b="1" i="0" u="none" strike="noStrike" kern="1200" cap="none" spc="0" normalizeH="0" baseline="0" noProof="0" dirty="0">
              <a:ln>
                <a:noFill/>
              </a:ln>
              <a:solidFill>
                <a:schemeClr val="tx2">
                  <a:lumMod val="75000"/>
                </a:schemeClr>
              </a:solidFill>
              <a:effectLst/>
              <a:uLnTx/>
              <a:uFillTx/>
              <a:latin typeface="+mj-lt"/>
              <a:ea typeface="+mj-ea"/>
              <a:cs typeface="+mj-cs"/>
            </a:endParaRPr>
          </a:p>
        </p:txBody>
      </p:sp>
      <p:pic>
        <p:nvPicPr>
          <p:cNvPr id="6" name="Picture 2" descr="C:\Users\Admin\Desktop\Коррекционная ритмика\IMG_1015.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4143356"/>
            <a:ext cx="4422998" cy="271464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Заголовок 1"/>
          <p:cNvSpPr txBox="1">
            <a:spLocks/>
          </p:cNvSpPr>
          <p:nvPr/>
        </p:nvSpPr>
        <p:spPr>
          <a:xfrm>
            <a:off x="4286248" y="5214950"/>
            <a:ext cx="4857752"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smtClean="0">
                <a:ln>
                  <a:noFill/>
                </a:ln>
                <a:solidFill>
                  <a:schemeClr val="tx2">
                    <a:lumMod val="75000"/>
                  </a:schemeClr>
                </a:solidFill>
                <a:effectLst/>
                <a:uLnTx/>
                <a:uFillTx/>
                <a:latin typeface="+mj-lt"/>
                <a:ea typeface="+mj-ea"/>
                <a:cs typeface="+mj-cs"/>
              </a:rPr>
              <a:t>Дыхательное упражнение «Певец»</a:t>
            </a:r>
            <a:endParaRPr kumimoji="0" lang="ru-RU" sz="2000" b="1"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729745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42844" y="-214338"/>
            <a:ext cx="8229600" cy="1143000"/>
          </a:xfrm>
        </p:spPr>
        <p:txBody>
          <a:bodyPr>
            <a:normAutofit/>
          </a:bodyPr>
          <a:lstStyle/>
          <a:p>
            <a:r>
              <a:rPr lang="ru-RU" sz="2000" b="1" dirty="0" smtClean="0">
                <a:solidFill>
                  <a:schemeClr val="tx2">
                    <a:lumMod val="75000"/>
                  </a:schemeClr>
                </a:solidFill>
              </a:rPr>
              <a:t>Подвижная игра «Иголка и нитка»</a:t>
            </a:r>
            <a:endParaRPr lang="ru-RU" sz="2000" b="1" dirty="0">
              <a:solidFill>
                <a:schemeClr val="tx2">
                  <a:lumMod val="75000"/>
                </a:schemeClr>
              </a:solidFill>
            </a:endParaRPr>
          </a:p>
        </p:txBody>
      </p:sp>
      <p:pic>
        <p:nvPicPr>
          <p:cNvPr id="10242" name="Picture 2" descr="C:\Users\Admin\Desktop\Коррекционная ритмика\IMG_1018.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2844" y="500042"/>
            <a:ext cx="4286280" cy="28575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 name="Picture 2" descr="C:\Users\Admin\Desktop\Коррекционная ритмика\IMG_102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00562" y="500042"/>
            <a:ext cx="4357686" cy="29051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2" descr="C:\Users\Admin\Desktop\Коррекционная ритмика\IMG_1025.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28662" y="3693638"/>
            <a:ext cx="4746543" cy="316436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5500694" y="4500570"/>
            <a:ext cx="3500430" cy="101122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smtClean="0">
                <a:ln>
                  <a:noFill/>
                </a:ln>
                <a:solidFill>
                  <a:schemeClr val="tx2">
                    <a:lumMod val="75000"/>
                  </a:schemeClr>
                </a:solidFill>
                <a:effectLst/>
                <a:uLnTx/>
                <a:uFillTx/>
                <a:latin typeface="+mj-lt"/>
                <a:ea typeface="+mj-ea"/>
                <a:cs typeface="+mj-cs"/>
              </a:rPr>
              <a:t>Релаксационное упражнение под музыку</a:t>
            </a:r>
            <a:endParaRPr kumimoji="0" lang="ru-RU" sz="2000" b="1"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Tree>
    <p:extLst>
      <p:ext uri="{BB962C8B-B14F-4D97-AF65-F5344CB8AC3E}">
        <p14:creationId xmlns:p14="http://schemas.microsoft.com/office/powerpoint/2010/main" val="9047966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14348" y="1428736"/>
            <a:ext cx="79296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sz="2400" dirty="0" smtClean="0">
                <a:solidFill>
                  <a:srgbClr val="0070C0"/>
                </a:solidFill>
                <a:latin typeface="Times New Roman" pitchFamily="18" charset="0"/>
                <a:ea typeface="Times New Roman" pitchFamily="18" charset="0"/>
                <a:cs typeface="Times New Roman" pitchFamily="18" charset="0"/>
              </a:rPr>
              <a:t>    В</a:t>
            </a:r>
            <a:r>
              <a:rPr kumimoji="0" lang="ru-RU"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се, что используется в инклюзивной практике: любая коррекционная познавательно-исследовательская деятельность, проектная деятельность, игровая деятельность, коллективные творческие дела – это все то, что направлено на практическое общение, что имеет мотивационную обусловленность и предполагает создание у детей установки на самостоятельность, свободу выбора и готовит их к жизни – социализирует и корректирует недостатки в физическом и психическом здоровье. Это все и есть </a:t>
            </a:r>
            <a:r>
              <a:rPr kumimoji="0" lang="ru-RU"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системно-деятельностный </a:t>
            </a:r>
            <a:r>
              <a:rPr kumimoji="0" lang="ru-RU"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подход, который приносит, несомненно, свои плоды не сразу, но ведет к достижениям.</a:t>
            </a:r>
            <a:endParaRPr kumimoji="0" lang="ru-RU" sz="2400" b="0" i="0" u="none" strike="noStrike" cap="none" normalizeH="0" baseline="0" dirty="0" smtClean="0">
              <a:ln>
                <a:noFill/>
              </a:ln>
              <a:solidFill>
                <a:srgbClr val="0070C0"/>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4738687"/>
          </a:xfrm>
        </p:spPr>
        <p:txBody>
          <a:bodyPr>
            <a:normAutofit/>
          </a:bodyPr>
          <a:lstStyle/>
          <a:p>
            <a:r>
              <a:rPr lang="ru-RU" sz="4000" b="1" dirty="0" smtClean="0">
                <a:solidFill>
                  <a:schemeClr val="tx2">
                    <a:lumMod val="75000"/>
                  </a:schemeClr>
                </a:solidFill>
              </a:rPr>
              <a:t>Спасибо за внимание!</a:t>
            </a:r>
            <a:endParaRPr lang="ru-RU" sz="4000" b="1" dirty="0">
              <a:solidFill>
                <a:schemeClr val="tx2">
                  <a:lumMod val="75000"/>
                </a:schemeClr>
              </a:solidFill>
            </a:endParaRPr>
          </a:p>
        </p:txBody>
      </p:sp>
    </p:spTree>
    <p:extLst>
      <p:ext uri="{BB962C8B-B14F-4D97-AF65-F5344CB8AC3E}">
        <p14:creationId xmlns:p14="http://schemas.microsoft.com/office/powerpoint/2010/main" val="2065682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214282" y="214290"/>
            <a:ext cx="8715436"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Инклюзивная практика</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 </a:t>
            </a:r>
            <a:r>
              <a:rPr kumimoji="0" lang="ru-RU" sz="4000" b="0" i="0" u="none" strike="noStrike" kern="1200" cap="none" spc="0" normalizeH="0" baseline="0" noProof="0" dirty="0" smtClean="0">
                <a:ln>
                  <a:noFill/>
                </a:ln>
                <a:solidFill>
                  <a:schemeClr val="tx2"/>
                </a:solidFill>
                <a:effectLst/>
                <a:uLnTx/>
                <a:uFillTx/>
                <a:latin typeface="+mn-lt"/>
                <a:ea typeface="+mn-ea"/>
                <a:cs typeface="+mn-cs"/>
              </a:rPr>
              <a:t>в дошкольной организации – это</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0" i="0" u="none" strike="noStrike" kern="1200" cap="none" spc="0" normalizeH="0" baseline="0" noProof="0" dirty="0" smtClean="0">
                <a:ln>
                  <a:noFill/>
                </a:ln>
                <a:solidFill>
                  <a:schemeClr val="tx2"/>
                </a:solidFill>
                <a:effectLst/>
                <a:uLnTx/>
                <a:uFillTx/>
                <a:latin typeface="+mn-lt"/>
                <a:ea typeface="+mn-ea"/>
                <a:cs typeface="+mn-cs"/>
              </a:rPr>
              <a:t>главное условие для социализации, устранения</a:t>
            </a:r>
            <a:r>
              <a:rPr kumimoji="0" lang="ru-RU" sz="4000" b="0" i="0" u="none" strike="noStrike" kern="1200" cap="none" spc="0" normalizeH="0" noProof="0" dirty="0" smtClean="0">
                <a:ln>
                  <a:noFill/>
                </a:ln>
                <a:solidFill>
                  <a:schemeClr val="tx2"/>
                </a:solidFill>
                <a:effectLst/>
                <a:uLnTx/>
                <a:uFillTx/>
                <a:latin typeface="+mn-lt"/>
                <a:ea typeface="+mn-ea"/>
                <a:cs typeface="+mn-cs"/>
              </a:rPr>
              <a:t> психологических и физиологических барьеров,</a:t>
            </a:r>
            <a:r>
              <a:rPr kumimoji="0" lang="ru-RU" sz="4000" b="0" i="0" u="none" strike="noStrike" kern="1200" cap="none" spc="0" normalizeH="0" baseline="0" noProof="0" dirty="0" smtClean="0">
                <a:ln>
                  <a:noFill/>
                </a:ln>
                <a:solidFill>
                  <a:schemeClr val="tx2"/>
                </a:solidFill>
                <a:effectLst/>
                <a:uLnTx/>
                <a:uFillTx/>
                <a:latin typeface="+mn-lt"/>
                <a:ea typeface="+mn-ea"/>
                <a:cs typeface="+mn-cs"/>
              </a:rPr>
              <a:t> а также подготовки ребенка с ОВЗ к обучению в школе</a:t>
            </a:r>
            <a:endParaRPr kumimoji="0" lang="ru-RU" sz="4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357158" y="214290"/>
            <a:ext cx="8280920" cy="6429420"/>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МДОУ</a:t>
            </a:r>
            <a:r>
              <a:rPr kumimoji="0" lang="ru-RU" sz="4000" b="1" i="0" u="none" strike="noStrike" kern="1200" cap="none" spc="0" normalizeH="0" noProof="0" dirty="0" smtClean="0">
                <a:ln>
                  <a:noFill/>
                </a:ln>
                <a:solidFill>
                  <a:schemeClr val="tx2"/>
                </a:solidFill>
                <a:effectLst/>
                <a:uLnTx/>
                <a:uFillTx/>
                <a:latin typeface="+mn-lt"/>
                <a:ea typeface="+mn-ea"/>
                <a:cs typeface="+mn-cs"/>
              </a:rPr>
              <a:t> №16 «Ягодка» ЯМР</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lang="ru-RU" sz="2800" dirty="0" smtClean="0">
                <a:solidFill>
                  <a:schemeClr val="tx2"/>
                </a:solidFill>
              </a:rPr>
              <a:t>на 2016-2017 уч.год</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800" i="0" u="none" strike="noStrike" kern="1200" cap="none" spc="0" normalizeH="0" noProof="0" dirty="0" smtClean="0">
                <a:ln>
                  <a:noFill/>
                </a:ln>
                <a:solidFill>
                  <a:schemeClr val="tx2"/>
                </a:solidFill>
                <a:effectLst/>
                <a:uLnTx/>
                <a:uFillTx/>
                <a:latin typeface="+mn-lt"/>
                <a:ea typeface="+mn-ea"/>
                <a:cs typeface="+mn-cs"/>
              </a:rPr>
              <a:t>23 ребенка с ОВЗ из 125 воспитанников</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lang="ru-RU" sz="2800" dirty="0" smtClean="0">
                <a:solidFill>
                  <a:schemeClr val="tx2"/>
                </a:solidFill>
              </a:rPr>
              <a:t>12 – ЗПР (1 из них с расстройством аутистического спектра), 1 – инвалид (ДЦП),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lang="ru-RU" sz="2800" dirty="0" smtClean="0">
                <a:solidFill>
                  <a:schemeClr val="tx2"/>
                </a:solidFill>
              </a:rPr>
              <a:t>10 – тяжелые нарушения речи.</a:t>
            </a:r>
            <a:r>
              <a:rPr kumimoji="0" lang="ru-RU" sz="2800" i="0" u="none" strike="noStrike" kern="1200" cap="none" spc="0" normalizeH="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lang="ru-RU" sz="2800" baseline="0" dirty="0" smtClean="0">
                <a:solidFill>
                  <a:schemeClr val="tx2"/>
                </a:solidFill>
              </a:rPr>
              <a:t>3 комбинированные группы, в которых осуществляется инклюзивный образовательный и воспитательный процесс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800" i="0" u="none" strike="noStrike" kern="1200" cap="none" spc="0" normalizeH="0" noProof="0" dirty="0" smtClean="0">
                <a:ln>
                  <a:noFill/>
                </a:ln>
                <a:solidFill>
                  <a:schemeClr val="tx2"/>
                </a:solidFill>
                <a:effectLst/>
                <a:uLnTx/>
                <a:uFillTx/>
                <a:latin typeface="+mn-lt"/>
                <a:ea typeface="+mn-ea"/>
                <a:cs typeface="+mn-cs"/>
              </a:rPr>
              <a:t>средняя (4-5 лет), старшая (5-6), подготовительная(6-7).</a:t>
            </a:r>
            <a:endParaRPr kumimoji="0" lang="ru-RU" sz="280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p:cNvGraphicFramePr>
            <a:graphicFrameLocks/>
          </p:cNvGraphicFramePr>
          <p:nvPr/>
        </p:nvGraphicFramePr>
        <p:xfrm>
          <a:off x="500034" y="809923"/>
          <a:ext cx="8229600" cy="6048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Содержимое 2"/>
          <p:cNvSpPr txBox="1">
            <a:spLocks/>
          </p:cNvSpPr>
          <p:nvPr/>
        </p:nvSpPr>
        <p:spPr>
          <a:xfrm>
            <a:off x="428564" y="142852"/>
            <a:ext cx="8715436" cy="785818"/>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r>
              <a:rPr kumimoji="0" lang="ru-RU" sz="3600" b="1" i="0" u="none" strike="noStrike" kern="1200" cap="none" spc="0" normalizeH="0" baseline="0" noProof="0" dirty="0" smtClean="0">
                <a:ln>
                  <a:noFill/>
                </a:ln>
                <a:solidFill>
                  <a:schemeClr val="tx2"/>
                </a:solidFill>
                <a:effectLst/>
                <a:uLnTx/>
                <a:uFillTx/>
                <a:latin typeface="+mn-lt"/>
                <a:ea typeface="+mn-ea"/>
                <a:cs typeface="+mn-cs"/>
              </a:rPr>
              <a:t>Обеспечение права на образование</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36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1538" y="1428736"/>
            <a:ext cx="7072362" cy="4118050"/>
          </a:xfrm>
          <a:prstGeom prst="rect">
            <a:avLst/>
          </a:prstGeom>
        </p:spPr>
        <p:txBody>
          <a:bodyPr wrap="square">
            <a:spAutoFit/>
          </a:bodyPr>
          <a:lstStyle/>
          <a:p>
            <a:pPr marL="274320" lvl="0" indent="-274320" algn="ctr">
              <a:spcBef>
                <a:spcPct val="20000"/>
              </a:spcBef>
              <a:buClr>
                <a:schemeClr val="accent1"/>
              </a:buClr>
              <a:buSzPct val="100000"/>
              <a:defRPr/>
            </a:pPr>
            <a:r>
              <a:rPr lang="ru-RU" sz="4000" b="1" i="1" dirty="0" smtClean="0">
                <a:solidFill>
                  <a:schemeClr val="tx2"/>
                </a:solidFill>
              </a:rPr>
              <a:t>3 комбинированные группы</a:t>
            </a:r>
            <a:r>
              <a:rPr lang="ru-RU" sz="3200" dirty="0" smtClean="0">
                <a:solidFill>
                  <a:schemeClr val="tx2"/>
                </a:solidFill>
              </a:rPr>
              <a:t>,</a:t>
            </a:r>
          </a:p>
          <a:p>
            <a:pPr marL="274320" lvl="0" indent="-274320" algn="ctr">
              <a:spcBef>
                <a:spcPct val="20000"/>
              </a:spcBef>
              <a:buClr>
                <a:schemeClr val="accent1"/>
              </a:buClr>
              <a:buSzPct val="100000"/>
              <a:defRPr/>
            </a:pPr>
            <a:r>
              <a:rPr lang="ru-RU" sz="3200" dirty="0" smtClean="0">
                <a:solidFill>
                  <a:schemeClr val="tx2"/>
                </a:solidFill>
              </a:rPr>
              <a:t> в которых осуществляется инклюзивный образовательный и воспитательный процесс в рамках реализации ФГОС ДО :</a:t>
            </a:r>
          </a:p>
          <a:p>
            <a:pPr marL="274320" lvl="0" indent="-274320" algn="ctr">
              <a:spcBef>
                <a:spcPct val="20000"/>
              </a:spcBef>
              <a:buClr>
                <a:schemeClr val="accent1"/>
              </a:buClr>
              <a:buSzPct val="100000"/>
              <a:defRPr/>
            </a:pPr>
            <a:endParaRPr lang="ru-RU" sz="1400" dirty="0" smtClean="0">
              <a:solidFill>
                <a:schemeClr val="tx2"/>
              </a:solidFill>
            </a:endParaRPr>
          </a:p>
          <a:p>
            <a:pPr marL="274320" lvl="0" indent="-274320" algn="ctr">
              <a:spcBef>
                <a:spcPct val="20000"/>
              </a:spcBef>
              <a:buClr>
                <a:schemeClr val="accent1"/>
              </a:buClr>
              <a:buSzPct val="100000"/>
              <a:defRPr/>
            </a:pPr>
            <a:r>
              <a:rPr lang="ru-RU" sz="3200" dirty="0" smtClean="0">
                <a:solidFill>
                  <a:schemeClr val="tx2"/>
                </a:solidFill>
              </a:rPr>
              <a:t>средняя (4-5 лет), старшая (5-6), подготовительная(6-7).</a:t>
            </a:r>
            <a:endParaRPr lang="ru-RU" sz="3200"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214282" y="214290"/>
            <a:ext cx="8715436"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Специальные условия</a:t>
            </a:r>
          </a:p>
          <a:p>
            <a:pPr marL="274320" indent="-274320" algn="just">
              <a:spcBef>
                <a:spcPct val="20000"/>
              </a:spcBef>
              <a:buClr>
                <a:schemeClr val="accent1"/>
              </a:buClr>
              <a:buSzPct val="100000"/>
            </a:pPr>
            <a:r>
              <a:rPr lang="ru-RU" altLang="ru-RU" sz="2000" dirty="0" smtClean="0">
                <a:latin typeface="Times New Roman" pitchFamily="18" charset="0"/>
              </a:rPr>
              <a:t>          </a:t>
            </a:r>
            <a:r>
              <a:rPr lang="ru-RU" altLang="ru-RU" sz="2000" dirty="0" smtClean="0">
                <a:solidFill>
                  <a:srgbClr val="00B0F0"/>
                </a:solidFill>
                <a:latin typeface="Times New Roman" pitchFamily="18" charset="0"/>
              </a:rPr>
              <a:t>Под </a:t>
            </a:r>
            <a:r>
              <a:rPr lang="ru-RU" altLang="ru-RU" sz="2000" b="1" dirty="0" smtClean="0">
                <a:solidFill>
                  <a:srgbClr val="00B0F0"/>
                </a:solidFill>
                <a:latin typeface="Times New Roman" pitchFamily="18" charset="0"/>
              </a:rPr>
              <a:t>специальными условиями </a:t>
            </a:r>
            <a:r>
              <a:rPr lang="ru-RU" altLang="ru-RU" sz="2000" dirty="0" smtClean="0">
                <a:solidFill>
                  <a:srgbClr val="00B0F0"/>
                </a:solidFill>
                <a:latin typeface="Times New Roman" pitchFamily="18" charset="0"/>
              </a:rPr>
              <a:t>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a:t>
            </a:r>
            <a:r>
              <a:rPr lang="ru-RU" altLang="ru-RU" sz="2000" b="1" dirty="0" smtClean="0">
                <a:solidFill>
                  <a:srgbClr val="00B0F0"/>
                </a:solidFill>
                <a:latin typeface="Times New Roman" pitchFamily="18" charset="0"/>
              </a:rPr>
              <a:t>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a:t>
            </a:r>
            <a:r>
              <a:rPr lang="ru-RU" altLang="ru-RU" sz="2000" dirty="0" smtClean="0">
                <a:solidFill>
                  <a:srgbClr val="00B0F0"/>
                </a:solidFill>
                <a:latin typeface="Times New Roman" pitchFamily="18" charset="0"/>
              </a:rPr>
              <a:t> условия, без которых невозможно или затруднено освоение образовательных программ обучающимися с ограниченными возможностями здоровья.</a:t>
            </a:r>
            <a:endParaRPr lang="ru-RU" sz="2000" dirty="0" smtClean="0">
              <a:solidFill>
                <a:srgbClr val="00B0F0"/>
              </a:solidFill>
            </a:endParaRP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40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 </a:t>
            </a:r>
            <a:endParaRPr kumimoji="0" lang="ru-RU" sz="4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214282" y="1142984"/>
            <a:ext cx="8715436"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r>
              <a:rPr kumimoji="0" lang="ru-RU" sz="4000" b="1" i="0" u="none" strike="noStrike" kern="1200" cap="none" spc="0" normalizeH="0" baseline="0" noProof="0" dirty="0" smtClean="0">
                <a:ln>
                  <a:noFill/>
                </a:ln>
                <a:solidFill>
                  <a:schemeClr val="tx2"/>
                </a:solidFill>
                <a:effectLst/>
                <a:uLnTx/>
                <a:uFillTx/>
                <a:latin typeface="+mn-lt"/>
                <a:ea typeface="+mn-ea"/>
                <a:cs typeface="+mn-cs"/>
              </a:rPr>
              <a:t>Ресурсы инклюзивного образования:</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40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4000" b="1" dirty="0" smtClean="0">
                <a:solidFill>
                  <a:schemeClr val="tx2"/>
                </a:solidFill>
              </a:rPr>
              <a:t>Кадровое</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Материально-техническое</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4000" b="1" dirty="0" smtClean="0">
                <a:solidFill>
                  <a:schemeClr val="tx2"/>
                </a:solidFill>
              </a:rPr>
              <a:t>Методическое</a:t>
            </a:r>
          </a:p>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4000" b="1" dirty="0" smtClean="0">
                <a:solidFill>
                  <a:schemeClr val="tx2"/>
                </a:solidFill>
              </a:rPr>
              <a:t>Ф</a:t>
            </a:r>
            <a:r>
              <a:rPr kumimoji="0" lang="ru-RU" sz="4000" b="1" i="0" u="none" strike="noStrike" kern="1200" cap="none" spc="0" normalizeH="0" baseline="0" noProof="0" dirty="0" err="1" smtClean="0">
                <a:ln>
                  <a:noFill/>
                </a:ln>
                <a:solidFill>
                  <a:schemeClr val="tx2"/>
                </a:solidFill>
                <a:effectLst/>
                <a:uLnTx/>
                <a:uFillTx/>
                <a:latin typeface="+mn-lt"/>
                <a:ea typeface="+mn-ea"/>
                <a:cs typeface="+mn-cs"/>
              </a:rPr>
              <a:t>инансовое</a:t>
            </a:r>
            <a:endParaRPr kumimoji="0" lang="ru-RU" sz="40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just" defTabSz="914400" rtl="0" eaLnBrk="1" fontAlgn="auto" latinLnBrk="0" hangingPunct="1">
              <a:lnSpc>
                <a:spcPct val="100000"/>
              </a:lnSpc>
              <a:spcBef>
                <a:spcPct val="20000"/>
              </a:spcBef>
              <a:spcAft>
                <a:spcPts val="0"/>
              </a:spcAft>
              <a:buClr>
                <a:schemeClr val="accent1"/>
              </a:buClr>
              <a:buSzPct val="100000"/>
              <a:tabLst/>
              <a:defRPr/>
            </a:pPr>
            <a:r>
              <a:rPr lang="ru-RU" sz="4000" b="1" dirty="0" smtClean="0">
                <a:solidFill>
                  <a:schemeClr val="tx2"/>
                </a:solidFill>
              </a:rPr>
              <a:t>                           обеспечение</a:t>
            </a:r>
            <a:endParaRPr kumimoji="0" lang="ru-RU" sz="4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txBox="1">
            <a:spLocks/>
          </p:cNvSpPr>
          <p:nvPr/>
        </p:nvSpPr>
        <p:spPr>
          <a:xfrm>
            <a:off x="0" y="214290"/>
            <a:ext cx="9144000" cy="5572164"/>
          </a:xfrm>
          <a:prstGeom prst="rect">
            <a:avLst/>
          </a:prstGeom>
        </p:spPr>
        <p:txBody>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2400" b="0" i="0" u="none" strike="noStrike" kern="1200" cap="none" spc="0" normalizeH="0" baseline="0" noProof="0" dirty="0" smtClean="0">
                <a:ln>
                  <a:noFill/>
                </a:ln>
                <a:solidFill>
                  <a:schemeClr val="tx2"/>
                </a:solidFill>
                <a:effectLst/>
                <a:uLnTx/>
                <a:uFillTx/>
                <a:latin typeface="+mn-lt"/>
                <a:ea typeface="+mn-ea"/>
                <a:cs typeface="+mn-cs"/>
              </a:rPr>
              <a:t>    </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r>
              <a:rPr kumimoji="0" lang="ru-RU" sz="4000" b="1" i="0" u="none" strike="noStrike" kern="1200" cap="none" spc="0" normalizeH="0" baseline="0" noProof="0" dirty="0" smtClean="0">
                <a:ln>
                  <a:noFill/>
                </a:ln>
                <a:solidFill>
                  <a:schemeClr val="tx2"/>
                </a:solidFill>
                <a:effectLst/>
                <a:uLnTx/>
                <a:uFillTx/>
                <a:latin typeface="+mn-lt"/>
                <a:ea typeface="+mn-ea"/>
                <a:cs typeface="+mn-cs"/>
              </a:rPr>
              <a:t>Трудности:</a:t>
            </a: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14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2400" b="1" dirty="0" smtClean="0">
                <a:solidFill>
                  <a:schemeClr val="tx2"/>
                </a:solidFill>
              </a:rPr>
              <a:t>Профессиональная и психологическая неготовность педагога к реализации инклюзивной практики</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kumimoji="0" lang="ru-RU" sz="2400" b="1" i="0" u="none" strike="noStrike" kern="1200" cap="none" spc="0" normalizeH="0" baseline="0" noProof="0" dirty="0" smtClean="0">
                <a:ln>
                  <a:noFill/>
                </a:ln>
                <a:solidFill>
                  <a:schemeClr val="tx2"/>
                </a:solidFill>
                <a:effectLst/>
                <a:uLnTx/>
                <a:uFillTx/>
                <a:latin typeface="+mn-lt"/>
                <a:ea typeface="+mn-ea"/>
                <a:cs typeface="+mn-cs"/>
              </a:rPr>
              <a:t>Архитектурные</a:t>
            </a:r>
            <a:r>
              <a:rPr kumimoji="0" lang="ru-RU" sz="2400" b="1" i="0" u="none" strike="noStrike" kern="1200" cap="none" spc="0" normalizeH="0" noProof="0" dirty="0" smtClean="0">
                <a:ln>
                  <a:noFill/>
                </a:ln>
                <a:solidFill>
                  <a:schemeClr val="tx2"/>
                </a:solidFill>
                <a:effectLst/>
                <a:uLnTx/>
                <a:uFillTx/>
                <a:latin typeface="+mn-lt"/>
                <a:ea typeface="+mn-ea"/>
                <a:cs typeface="+mn-cs"/>
              </a:rPr>
              <a:t> сложности в создании безбарьерной среды</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2400" b="1" baseline="0" dirty="0" smtClean="0">
                <a:solidFill>
                  <a:schemeClr val="tx2"/>
                </a:solidFill>
              </a:rPr>
              <a:t>Создание специальной коррекционной предметно-развивающей среды</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kumimoji="0" lang="ru-RU" sz="2400" b="1" i="0" u="none" strike="noStrike" kern="1200" cap="none" spc="0" normalizeH="0" noProof="0" dirty="0" smtClean="0">
                <a:ln>
                  <a:noFill/>
                </a:ln>
                <a:solidFill>
                  <a:schemeClr val="tx2"/>
                </a:solidFill>
                <a:effectLst/>
                <a:uLnTx/>
                <a:uFillTx/>
                <a:latin typeface="+mn-lt"/>
                <a:ea typeface="+mn-ea"/>
                <a:cs typeface="+mn-cs"/>
              </a:rPr>
              <a:t>Ограничение финансового обеспечения</a:t>
            </a:r>
          </a:p>
          <a:p>
            <a:pPr marL="274320" marR="0" lvl="0" indent="-274320" defTabSz="914400" rtl="0" eaLnBrk="1" fontAlgn="auto" latinLnBrk="0" hangingPunct="1">
              <a:lnSpc>
                <a:spcPct val="100000"/>
              </a:lnSpc>
              <a:spcBef>
                <a:spcPct val="20000"/>
              </a:spcBef>
              <a:spcAft>
                <a:spcPts val="0"/>
              </a:spcAft>
              <a:buClr>
                <a:schemeClr val="accent1"/>
              </a:buClr>
              <a:buSzPct val="100000"/>
              <a:buFont typeface="Arial" pitchFamily="34" charset="0"/>
              <a:buChar char="•"/>
              <a:tabLst/>
              <a:defRPr/>
            </a:pPr>
            <a:r>
              <a:rPr lang="ru-RU" sz="2400" b="1" dirty="0" smtClean="0">
                <a:solidFill>
                  <a:schemeClr val="tx2"/>
                </a:solidFill>
              </a:rPr>
              <a:t>Р</a:t>
            </a:r>
            <a:r>
              <a:rPr lang="ru-RU" sz="2400" b="1" baseline="0" dirty="0" smtClean="0">
                <a:solidFill>
                  <a:schemeClr val="tx2"/>
                </a:solidFill>
              </a:rPr>
              <a:t>азработка  АОП</a:t>
            </a:r>
            <a:r>
              <a:rPr lang="ru-RU" sz="2400" b="1" dirty="0" smtClean="0">
                <a:solidFill>
                  <a:schemeClr val="tx2"/>
                </a:solidFill>
              </a:rPr>
              <a:t> и ИОМ</a:t>
            </a:r>
            <a:endParaRPr kumimoji="0" lang="ru-RU" sz="2400" b="1"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1"/>
              </a:buClr>
              <a:buSzPct val="100000"/>
              <a:buFont typeface="Symbol" pitchFamily="18" charset="2"/>
              <a:buNone/>
              <a:tabLst/>
              <a:defRPr/>
            </a:pPr>
            <a:endParaRPr kumimoji="0" lang="ru-RU"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372</TotalTime>
  <Words>827</Words>
  <Application>Microsoft Office PowerPoint</Application>
  <PresentationFormat>Экран (4:3)</PresentationFormat>
  <Paragraphs>143</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Candara</vt:lpstr>
      <vt:lpstr>Symbol</vt:lpstr>
      <vt:lpstr>Times New Roman</vt:lpstr>
      <vt:lpstr>Wingdings 2</vt: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Цель:  Создать условия для профилактики и коррекции имеющихся отклонений в развитии ребенка с ОВЗ. Задачи и направления: А. Развитие и коррекция основных видов движений, серий движений, музыкально-ритмических движений. 1. Нормализация мышечного тонуса, тренировка отдельных групп мышц, развитие основных видов движений. 2. Выработка правильной осанки, чувства равновесия. 3. Развитие точности, координации, плавности, переключаемости движений. 5. Формирование чувства музыкального темпа, размера, восприятия ритмического рисунка. 6. Изменение характера движений в соответствии с изменением контрастов звучания (громко – тихо, быстро – медленно, высоко – низко). 8. Развитие имитационно-подражательных выразительных движений под музыку. 9. Развитие имитационно-подражательных выразительных движений без музыки. Б. Развитие и коррекция психических функций, компонентов деятельности, совершенствования психомоторики. 2. Развитие различных качеств внимания (устойчивости, переключения, распределения). 4. Развитие словесной регуляции действий на основе согласования слова и движений (слово управляет движением). 5.  Развитие умения реализовывать запрограммированные действия по условному сигналу. В. Развитие способности ориентироваться в пространстве.  1. Развитие пространственной ориентировки в пространстве зала через движение. 2. Развитие способности к словесному выражению пространственных отношений (движение влево, вправо, назад, вперед руки вверх – вниз и т.д.). Г. Развитие эмоционально – волевой сферы. 1. Формирование способности к пониманию различных эмоциональных состояний (мимика, пластика). 2. Развитие способности к созданию выразительного образа с помощью невербальных средств. 4. Развитие умения выполнять совместные действия, развитие коммуникативных навыков. Д. Развитие воображения, фантазии.  </vt:lpstr>
      <vt:lpstr>Упражнение  «Ходьба обычная и на носках»  Цель: развитие чувства ритма, способности переключать движения</vt:lpstr>
      <vt:lpstr>Двигательная пауза «Мы топаем ногами»</vt:lpstr>
      <vt:lpstr>Подвижная игра «Иголка и нитка»</vt:lpstr>
      <vt:lpstr>Презентация PowerPoint</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дошкольное образовательное учреждение №16 «Ягодка» ЯМР   Коррекционная ритмика   Цель:  Создать условия для профилактики и коррекции имеющихся отклонений в развитии ребенка с ОВЗ. Задачи и направления: А. Развитие и коррекция основных видов движений, серий движений, музыкально-ритмических движений. 1. Нормализация мышечного тонуса, тренировка отдельных групп мышц, развитие основных видов движений. 2. Выработка правильной осанки, чувства равновесия. 3. Развитие точности, координации, плавности, переключаемости движений. 5. Формирование чувства музыкального темпа, размера, восприятия ритмического рисунка. 6. Изменение характера движений в соответствии с изменением контрастов звучания (громко – тихо, быстро – медленно, высоко – низко). 8. Развитие имитационно-подражательных выразительных движений под музыку. 9. Развитие имитационно-подражательных выразительных движений без музыки. Б. Развитие и коррекция психических функций, компонентов деятельности, совершенствования психомоторики. 2. Развитие различных качеств внимания (устойчивости, переключения, распределения). 4. Развитие словесной регуляции действий на основе согласования слова и движений (слово управляет движением). 5.  Развитие умения реализовывать запрограммированные действия по условному сигналу. В. Развитие способности ориентироваться в пространстве.  1. Развитие пространственной ориентировки в пространстве зала через движение. 2. Развитие способности к словесному выражению пространственных отношений (движение влево, вправо, назад, вперед руки вверх – вниз и т.д.). Г. Развитие эмоционально – волевой сферы. 1. Формирование способности к пониманию различных эмоциональных состояний (мимика, пластика). 2. Развитие способности к созданию выразительного образа с помощью невербальных средств. 4. Развитие умения выполнять совместные действия, развитие коммуникативных навыков. Д. Развитие воображения, фантазии.</dc:title>
  <dc:creator>Admin</dc:creator>
  <cp:lastModifiedBy>Светлана Юрьевна Белянчева</cp:lastModifiedBy>
  <cp:revision>47</cp:revision>
  <dcterms:created xsi:type="dcterms:W3CDTF">2016-01-22T09:58:31Z</dcterms:created>
  <dcterms:modified xsi:type="dcterms:W3CDTF">2016-11-09T09:27:56Z</dcterms:modified>
</cp:coreProperties>
</file>