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9"/>
  </p:notesMasterIdLst>
  <p:sldIdLst>
    <p:sldId id="352" r:id="rId2"/>
    <p:sldId id="355" r:id="rId3"/>
    <p:sldId id="340" r:id="rId4"/>
    <p:sldId id="350" r:id="rId5"/>
    <p:sldId id="341" r:id="rId6"/>
    <p:sldId id="353" r:id="rId7"/>
    <p:sldId id="35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62E34DB-B588-43AC-9090-42035C76BD7D}">
          <p14:sldIdLst>
            <p14:sldId id="352"/>
            <p14:sldId id="355"/>
            <p14:sldId id="340"/>
            <p14:sldId id="350"/>
            <p14:sldId id="341"/>
            <p14:sldId id="353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9" autoAdjust="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1CF77-80BB-46BB-8DA3-414738E65984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141DA-E881-4015-A82F-BB04F255A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630616" cy="48965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Сопровождение семьи ребенка с ОВЗ ( Формирование родительской позиции)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Олег Николаевич </a:t>
            </a:r>
            <a:r>
              <a:rPr lang="ru-RU" b="1" i="1" dirty="0" smtClean="0"/>
              <a:t>Посысоев</a:t>
            </a:r>
            <a:br>
              <a:rPr lang="ru-RU" b="1" i="1" dirty="0" smtClean="0"/>
            </a:br>
            <a:r>
              <a:rPr lang="ru-RU" sz="3100" b="1" i="1" dirty="0" smtClean="0"/>
              <a:t>профессор кафедры инклюзивного образования Институт развития образования  г. Ярославль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5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семьи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деятельность, направленная на актуализацию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семьи, обеспечивающих эффективность ее функционирования, особенно в периоды кризисов, связанных с воспитанием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развитием особого ребенка.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33868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0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/>
          <a:p>
            <a:r>
              <a:rPr lang="ru-RU" dirty="0" smtClean="0"/>
              <a:t>Задачи сопровождения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algn="just" fontAlgn="auto"/>
            <a:r>
              <a:rPr lang="ru-RU" sz="2800" dirty="0" smtClean="0"/>
              <a:t> </a:t>
            </a:r>
            <a:r>
              <a:rPr lang="ru-RU" sz="3000" b="1" dirty="0" smtClean="0"/>
              <a:t>Развитие </a:t>
            </a:r>
            <a:r>
              <a:rPr lang="ru-RU" sz="3000" b="1" dirty="0"/>
              <a:t>мотивации родителей к конструктивному взаимодействию со специалистами, </a:t>
            </a:r>
            <a:endParaRPr lang="ru-RU" sz="3000" b="1" dirty="0" smtClean="0"/>
          </a:p>
          <a:p>
            <a:pPr fontAlgn="auto"/>
            <a:r>
              <a:rPr lang="ru-RU" sz="3000" b="1" dirty="0" smtClean="0"/>
              <a:t>Привлечения </a:t>
            </a:r>
            <a:r>
              <a:rPr lang="ru-RU" sz="3000" b="1" dirty="0"/>
              <a:t>родителей к участию в разработке и реализации СИПР </a:t>
            </a:r>
            <a:endParaRPr lang="ru-RU" sz="3000" b="1" dirty="0" smtClean="0"/>
          </a:p>
          <a:p>
            <a:pPr fontAlgn="auto"/>
            <a:r>
              <a:rPr lang="ru-RU" sz="3000" b="1" dirty="0" smtClean="0"/>
              <a:t> Преодоления </a:t>
            </a:r>
            <a:r>
              <a:rPr lang="ru-RU" sz="3000" b="1" dirty="0"/>
              <a:t>психологических проблем семьи.</a:t>
            </a:r>
          </a:p>
          <a:p>
            <a:pPr algn="just" fontAlgn="auto"/>
            <a:r>
              <a:rPr lang="ru-RU" sz="3000" b="1" dirty="0"/>
              <a:t> </a:t>
            </a:r>
            <a:r>
              <a:rPr lang="ru-RU" sz="3000" b="1" dirty="0" smtClean="0"/>
              <a:t>Восстановление  и усиление  коррекционно-развивающих ресурсов семьи</a:t>
            </a:r>
          </a:p>
          <a:p>
            <a:pPr algn="just" fontAlgn="auto"/>
            <a:r>
              <a:rPr lang="ru-RU" sz="3000" b="1" dirty="0" smtClean="0">
                <a:solidFill>
                  <a:srgbClr val="C00000"/>
                </a:solidFill>
              </a:rPr>
              <a:t>Формирование адекватной родительской позиции</a:t>
            </a:r>
          </a:p>
          <a:p>
            <a:pPr algn="just" fontAlgn="auto"/>
            <a:r>
              <a:rPr lang="ru-RU" sz="3000" b="1" dirty="0" smtClean="0"/>
              <a:t>Повышение </a:t>
            </a:r>
            <a:r>
              <a:rPr lang="ru-RU" sz="3000" b="1" dirty="0"/>
              <a:t>информированности семьи об образовании ребенка</a:t>
            </a:r>
            <a:endParaRPr lang="ru-RU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/>
              <a:t>Р</a:t>
            </a:r>
            <a:r>
              <a:rPr lang="de-DE" b="1" dirty="0" err="1"/>
              <a:t>одительская</a:t>
            </a:r>
            <a:r>
              <a:rPr lang="de-DE" b="1" dirty="0"/>
              <a:t> </a:t>
            </a:r>
            <a:r>
              <a:rPr lang="de-DE" b="1" dirty="0" err="1"/>
              <a:t>позиция</a:t>
            </a:r>
            <a:r>
              <a:rPr lang="de-DE" b="1" dirty="0"/>
              <a:t> </a:t>
            </a:r>
            <a:r>
              <a:rPr lang="ru-RU" b="1" dirty="0" smtClean="0"/>
              <a:t>( установка )- </a:t>
            </a:r>
            <a:r>
              <a:rPr lang="de-DE" dirty="0" err="1" smtClean="0"/>
              <a:t>обуславливает</a:t>
            </a:r>
            <a:r>
              <a:rPr lang="de-DE" dirty="0" smtClean="0"/>
              <a:t>  </a:t>
            </a:r>
            <a:r>
              <a:rPr lang="de-DE" dirty="0" err="1" smtClean="0"/>
              <a:t>направленность</a:t>
            </a:r>
            <a:r>
              <a:rPr lang="de-DE" dirty="0" smtClean="0"/>
              <a:t> </a:t>
            </a:r>
            <a:r>
              <a:rPr lang="de-DE" dirty="0" err="1"/>
              <a:t>воспитательной</a:t>
            </a:r>
            <a:r>
              <a:rPr lang="de-DE" dirty="0"/>
              <a:t> </a:t>
            </a:r>
            <a:r>
              <a:rPr lang="de-DE" dirty="0" err="1"/>
              <a:t>деятельности</a:t>
            </a:r>
            <a:r>
              <a:rPr lang="de-DE" dirty="0"/>
              <a:t> </a:t>
            </a:r>
            <a:r>
              <a:rPr lang="de-DE" dirty="0" err="1" smtClean="0"/>
              <a:t>родителей</a:t>
            </a:r>
            <a:r>
              <a:rPr lang="ru-RU" dirty="0" smtClean="0"/>
              <a:t>. В </a:t>
            </a:r>
            <a:r>
              <a:rPr lang="ru-RU" dirty="0"/>
              <a:t>основе </a:t>
            </a:r>
            <a:r>
              <a:rPr lang="ru-RU" dirty="0" smtClean="0"/>
              <a:t>лежит </a:t>
            </a:r>
            <a:r>
              <a:rPr lang="ru-RU" dirty="0"/>
              <a:t>сознательная или бессознательная оценка ребенка, выражающаяся в способах и формах взаимодействия с </a:t>
            </a:r>
            <a:r>
              <a:rPr lang="ru-RU" dirty="0" smtClean="0"/>
              <a:t>детьми. Определяет ( в конечном итоге)  перспективу развития личности ребенка.</a:t>
            </a:r>
            <a:r>
              <a:rPr lang="de-DE" dirty="0" smtClean="0"/>
              <a:t> 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/>
              <a:t>Под мишенями воздействия</a:t>
            </a:r>
            <a:r>
              <a:rPr lang="ru-RU" dirty="0"/>
              <a:t> мы понимаем то содержание работы с семьей в целом,  с родителями, на котором в самом начале  необходимо сфокусировать усилия в первую очередь при организации взаимодействия</a:t>
            </a:r>
          </a:p>
          <a:p>
            <a:pPr marL="0" indent="0"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395645"/>
              </p:ext>
            </p:extLst>
          </p:nvPr>
        </p:nvGraphicFramePr>
        <p:xfrm>
          <a:off x="755576" y="548680"/>
          <a:ext cx="7968585" cy="5703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5112568"/>
                <a:gridCol w="1080120"/>
                <a:gridCol w="983809"/>
              </a:tblGrid>
              <a:tr h="269853">
                <a:tc row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№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</a:endParaRPr>
                    </a:p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150" dirty="0">
                          <a:effectLst/>
                        </a:rPr>
                        <a:t> Характеристика  позиции</a:t>
                      </a:r>
                      <a:endParaRPr lang="ru-RU" sz="28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Вариант отношения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kern="150" dirty="0">
                          <a:effectLst/>
                        </a:rPr>
                        <a:t>+</a:t>
                      </a:r>
                      <a:endParaRPr lang="ru-RU" sz="4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kern="150" dirty="0" smtClean="0">
                          <a:effectLst/>
                        </a:rPr>
                        <a:t>-</a:t>
                      </a:r>
                      <a:endParaRPr lang="ru-RU" sz="5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846096"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1 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Отношение к себе, как родителю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  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557975"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2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Отношение к ребенку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69853">
                <a:tc row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3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Отношение к дефекту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 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096"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4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Отношение к </a:t>
                      </a:r>
                      <a:r>
                        <a:rPr lang="ru-RU" sz="2000" b="1" kern="150" dirty="0" smtClean="0">
                          <a:effectLst/>
                        </a:rPr>
                        <a:t>помощи, </a:t>
                      </a:r>
                      <a:r>
                        <a:rPr lang="ru-RU" sz="2000" b="1" kern="150" dirty="0">
                          <a:effectLst/>
                        </a:rPr>
                        <a:t>к сотрудничеству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557975"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5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Отношение к будущему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900267"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50" dirty="0">
                          <a:effectLst/>
                        </a:rPr>
                        <a:t>Направление работы с семьей</a:t>
                      </a:r>
                      <a:endParaRPr lang="ru-RU" sz="2000" b="1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180340" indent="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76056" y="91530"/>
            <a:ext cx="2131754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5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Главное условие ( без чего работа педагога с семьей будет бесполезной) –  формирование доверия, т.е. установление  на этапе первичного контакта доверительных отношений.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33868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2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1165</TotalTime>
  <Words>194</Words>
  <Application>Microsoft Office PowerPoint</Application>
  <PresentationFormat>Экран (4:3)</PresentationFormat>
  <Paragraphs>48</Paragraphs>
  <Slides>7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ＭＳ Ｐゴシック</vt:lpstr>
      <vt:lpstr>Andale Sans UI</vt:lpstr>
      <vt:lpstr>Arial</vt:lpstr>
      <vt:lpstr>Calibri</vt:lpstr>
      <vt:lpstr>Tahoma</vt:lpstr>
      <vt:lpstr>Times New Roman</vt:lpstr>
      <vt:lpstr>Тема Office</vt:lpstr>
      <vt:lpstr> Сопровождение семьи ребенка с ОВЗ ( Формирование родительской позиции)  Олег Николаевич Посысоев профессор кафедры инклюзивного образования Институт развития образования  г. Ярославль </vt:lpstr>
      <vt:lpstr>Презентация PowerPoint</vt:lpstr>
      <vt:lpstr>Задачи сопровождения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Пандусы</dc:title>
  <dc:creator>User2</dc:creator>
  <cp:lastModifiedBy>Светлана Юрьевна Белянчева</cp:lastModifiedBy>
  <cp:revision>96</cp:revision>
  <dcterms:modified xsi:type="dcterms:W3CDTF">2016-11-09T09:51:09Z</dcterms:modified>
</cp:coreProperties>
</file>