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1" r:id="rId3"/>
    <p:sldId id="278" r:id="rId4"/>
    <p:sldId id="279" r:id="rId5"/>
    <p:sldId id="280" r:id="rId6"/>
    <p:sldId id="293" r:id="rId7"/>
    <p:sldId id="295" r:id="rId8"/>
    <p:sldId id="296" r:id="rId9"/>
    <p:sldId id="271" r:id="rId10"/>
    <p:sldId id="305" r:id="rId11"/>
    <p:sldId id="299" r:id="rId12"/>
    <p:sldId id="286" r:id="rId13"/>
    <p:sldId id="288" r:id="rId14"/>
    <p:sldId id="287" r:id="rId15"/>
    <p:sldId id="302" r:id="rId16"/>
    <p:sldId id="300" r:id="rId17"/>
    <p:sldId id="303" r:id="rId18"/>
    <p:sldId id="304" r:id="rId19"/>
    <p:sldId id="290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0B0"/>
    <a:srgbClr val="99FF66"/>
    <a:srgbClr val="FFFF99"/>
    <a:srgbClr val="3111EF"/>
    <a:srgbClr val="FF9933"/>
    <a:srgbClr val="FF00FF"/>
    <a:srgbClr val="3E006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2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818E-035F-4668-9629-1872CBE62CBE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1302-73F9-439D-91DC-45452CDCA8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0C6F-4E13-42DF-9DA5-48E9501D6FEF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5AAF-4149-4E11-A204-9999B1B845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C314-32AE-4460-AD98-8C36613F1B69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49EF-5FD9-4B4D-90E8-593168015D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5E31-A59A-4504-9977-9EE7D1496C1E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6698-1656-47C3-BCA1-AB8017A38B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02A9-1C0B-4DEC-8BEA-904E9B12B24D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BAEF2-06B9-4283-A657-D376556496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6BC9-B11F-4A90-8AF6-1AF885B45E49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285F-4667-43F8-8AD3-8E69DB9A7F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518C8-A9A0-4D45-BCAB-CF31318448AB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A8D5-8991-4518-B458-494CC33BD2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6D8B-1B2F-4209-9BCD-00F7FBDBA55A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A448-47ED-4067-A0C8-2BE002CB77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560B-5646-4B35-A4AB-AFBB3BB269E5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3A7A-FCE5-48A8-A5D8-DB5F424796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CFB0-EB7C-4CD8-BB03-4C749792D4A0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52F1-0E4B-431A-9E8F-8659BE2C0A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4911-8A17-4539-9120-AB4D0E1C346F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786F-92DC-42FB-8576-07BEB82A56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F1B1-70B2-471D-A6DD-60E05B9CB2BB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CFAA-65B6-472B-99C8-44C0AF006D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1690-670E-40F2-B21E-0063046B9E14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9102-2167-4386-807F-B2D6F659D9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471E94E1-CBE2-4A63-9947-10B98108727B}" type="datetimeFigureOut">
              <a:rPr lang="ru-RU"/>
              <a:pPr>
                <a:defRPr/>
              </a:pPr>
              <a:t>09.11.2016</a:t>
            </a:fld>
            <a:endParaRPr lang="ru-RU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11C9064-7A32-41BD-994D-062E9CB9815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550" y="2276475"/>
            <a:ext cx="7777163" cy="2447925"/>
          </a:xfrm>
        </p:spPr>
        <p:txBody>
          <a:bodyPr anchor="ctr"/>
          <a:lstStyle/>
          <a:p>
            <a:pPr algn="ctr" eaLnBrk="1" hangingPunct="1"/>
            <a:r>
              <a:rPr lang="ru-RU" sz="3200" smtClean="0">
                <a:solidFill>
                  <a:srgbClr val="3E0064"/>
                </a:solidFill>
                <a:latin typeface="Times New Roman" pitchFamily="18" charset="0"/>
                <a:cs typeface="Times New Roman" pitchFamily="18" charset="0"/>
              </a:rPr>
              <a:t>Использование «метода замещающего онтогенеза» в развитии детей 5-7 лет с ОВЗ на коррекционно-развивающих занятиях в ДОУ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27525" y="5300663"/>
            <a:ext cx="4429125" cy="865187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Кожохина Людмила Владимировна, 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педагог-психолог МДОУ д/с №4 «Олимпийский» Угличского МР, 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pic>
        <p:nvPicPr>
          <p:cNvPr id="15363" name="Picture 4" descr="http://psy-ol-save.ru/wp-content/uploads/2013/10/mandala-ves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65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Основные направления программы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7180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Развитие стволовых структур и вестибюлярно-моторных координаций (основа работоспособности, телесного здоровья и иммунитета);</a:t>
            </a:r>
          </a:p>
          <a:p>
            <a:r>
              <a:rPr lang="ru-RU" sz="2400" smtClean="0">
                <a:latin typeface="Times New Roman" pitchFamily="18" charset="0"/>
              </a:rPr>
              <a:t>развитие крупной и мелкой моторики;</a:t>
            </a:r>
          </a:p>
          <a:p>
            <a:r>
              <a:rPr lang="ru-RU" sz="2400" smtClean="0">
                <a:latin typeface="Times New Roman" pitchFamily="18" charset="0"/>
              </a:rPr>
              <a:t>развитие соматогнозиса (восприятие тела);</a:t>
            </a:r>
          </a:p>
          <a:p>
            <a:r>
              <a:rPr lang="ru-RU" sz="2400" smtClean="0">
                <a:latin typeface="Times New Roman" pitchFamily="18" charset="0"/>
              </a:rPr>
              <a:t>развитие сенсорных систем (зрение, слух, обоняние, осязание, вкус);</a:t>
            </a:r>
          </a:p>
          <a:p>
            <a:r>
              <a:rPr lang="ru-RU" sz="2400" smtClean="0">
                <a:latin typeface="Times New Roman" pitchFamily="18" charset="0"/>
              </a:rPr>
              <a:t>развитие когнитивной сферы (память, внимание, мышление, восприятие, самоконтроль и саморегуляция);</a:t>
            </a:r>
          </a:p>
          <a:p>
            <a:r>
              <a:rPr lang="ru-RU" sz="2400" smtClean="0">
                <a:latin typeface="Times New Roman" pitchFamily="18" charset="0"/>
              </a:rPr>
              <a:t>развитие коммуникативной сферы (общение</a:t>
            </a:r>
            <a:r>
              <a:rPr lang="ru-RU" sz="2600" smtClean="0">
                <a:latin typeface="Times New Roman" pitchFamily="18" charset="0"/>
              </a:rPr>
              <a:t>).</a:t>
            </a:r>
          </a:p>
          <a:p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Структура занятия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Ритуал приветствия и начала занятий.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Разминка.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 упражнений, направленных на формирование психомоторных координаций.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Блок упражнений,  направленных на формирование познавательных компетентностей.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Подвижная игра.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Обсуждение занятий.</a:t>
            </a:r>
          </a:p>
          <a:p>
            <a:pPr eaLnBrk="1" hangingPunct="1">
              <a:lnSpc>
                <a:spcPct val="90000"/>
              </a:lnSpc>
              <a:buClr>
                <a:srgbClr val="3313A9"/>
              </a:buClr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Ритуал завершения занятий, подведение итогов  и прощание.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2736850" cy="6477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Разминка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1484313"/>
            <a:ext cx="5773738" cy="4556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Цель - стимуляция моторных и речевых зон мозга, развитие пространственных представлений, самоконтроля, межполушарного взаимодействия.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растяжки ( однонаправленные и разнонаправленные 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пальчиковая гимнастика;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упражнения на укрепление вестибулярного аппарата;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упражнения на чередование напряжения-расслабления.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5" descr="&amp;Zcy;&amp;dcy;&amp;ocy;&amp;rcy;&amp;ocy;&amp;vcy;&amp;ycy;&amp;iecy; &amp;scy;&amp;pcy;&amp;icy;&amp;ncy;&amp;kcy;&amp;icy;. &amp;Dcy;&amp;ycy;&amp;khcy;&amp;acy;&amp;tcy;&amp;iecy;&amp;lcy;&amp;softcy;&amp;ncy;&amp;acy;&amp;yacy; &amp;icy; &amp;dcy;&amp;vcy;&amp;icy;&amp;gcy;&amp;acy;&amp;tcy;&amp;iecy;&amp;lcy;&amp;softcy;&amp;ncy;&amp;acy;&amp;yacy; &amp;gcy;&amp;icy;&amp;mcy;&amp;ncy;&amp;acy;&amp;scy;&amp;tcy;&amp;icy;&amp;kcy;&amp;acy; &amp;dcy;&amp;lcy;&amp;yacy; &amp;dcy;&amp;iecy;&amp;tcy;&amp;iecy;&amp;jcy; &amp;ocy;&amp;tcy; 6 &amp;dcy;&amp;ocy; 9 &amp;lcy;&amp;iecy;&amp;tcy; (2007, DVDRi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997200"/>
            <a:ext cx="32067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77975"/>
          </a:xfrm>
        </p:spPr>
        <p:txBody>
          <a:bodyPr/>
          <a:lstStyle/>
          <a:p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Блок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психомоторные координации: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435975" cy="48688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Цель - снабжение мозга и других органов и тканей организма кислородом, снижение возбудимости, повышение концентрации внимания, развитие произвольной саморегуляции.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поверхностное дыхание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глубокое дыхание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чередование глубокого 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поверхностного дыхания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чередование частого дыхания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 долгой задержкой дыхания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5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3024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57467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Глазодвигательные упражнения</a:t>
            </a:r>
          </a:p>
        </p:txBody>
      </p:sp>
      <p:pic>
        <p:nvPicPr>
          <p:cNvPr id="28674" name="Picture 2" descr="http://www.neuro-psychol.ru/site/images/stories/dscn000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2784475" cy="3275013"/>
          </a:xfrm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419475" y="1268413"/>
            <a:ext cx="55451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Цель - активизация коры головного мозга, улучшение подкорко-корковых связей, расширение поля зрительного восприятия, прекращение  содружественных движений.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Однонаправленные и разнонаправленные движения глаз и языка развивают межполушарное взаимодействие и повышают энергизацию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Растяжки</a:t>
            </a:r>
          </a:p>
        </p:txBody>
      </p:sp>
      <p:pic>
        <p:nvPicPr>
          <p:cNvPr id="29698" name="Picture 9" descr="YyRpixDag8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260350"/>
            <a:ext cx="4067175" cy="2736850"/>
          </a:xfrm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68313" y="3397250"/>
            <a:ext cx="7991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	Растяжки направлены на нормализацию и оптимизацию.тонуса во всех группах мышц. Они снимают тоническое напряжение и таким образом активизируют необходимые подкорковые структуры мозга.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Познавательные компетентности</a:t>
            </a:r>
          </a:p>
        </p:txBody>
      </p:sp>
      <p:pic>
        <p:nvPicPr>
          <p:cNvPr id="30722" name="Picture 4" descr="schoo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349500"/>
            <a:ext cx="3382963" cy="2736850"/>
          </a:xfrm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95288" y="2281238"/>
            <a:ext cx="46815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На каждом занятии выполняются упражнения на все виды психических процессов (восприятие во всех модальностях, пространственные представления, речь, мышление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2800" b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1844675"/>
          <a:ext cx="464343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44675"/>
                        <a:ext cx="4643437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0" y="549275"/>
            <a:ext cx="8101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Результаты работы </a:t>
            </a:r>
            <a:br>
              <a:rPr lang="ru-RU" sz="32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(дети с задержкой психического развития 2015 г.)</a:t>
            </a:r>
          </a:p>
        </p:txBody>
      </p:sp>
      <p:graphicFrame>
        <p:nvGraphicFramePr>
          <p:cNvPr id="3584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9388" y="2133600"/>
          <a:ext cx="4464050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Диаграмма" r:id="rId5" imgW="6096000" imgH="4067251" progId="MSGraph.Chart.8">
                  <p:embed followColorScheme="full"/>
                </p:oleObj>
              </mc:Choice>
              <mc:Fallback>
                <p:oleObj name="Диаграмма" r:id="rId5" imgW="6096000" imgH="4067251" progId="MSGraph.Chart.8">
                  <p:embed followColorScheme="full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4464050" cy="338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2238"/>
            <a:ext cx="7821612" cy="12954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smtClean="0">
                <a:latin typeface="Times New Roman" pitchFamily="18" charset="0"/>
                <a:cs typeface="Times New Roman" pitchFamily="18" charset="0"/>
              </a:rPr>
              <a:t>(дети с задержкой психического развития 2016 г.)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844675"/>
          <a:ext cx="4392613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4392613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50056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Диаграмма" r:id="rId5" imgW="6096000" imgH="4067251" progId="MSGraph.Chart.8">
                  <p:embed followColorScheme="full"/>
                </p:oleObj>
              </mc:Choice>
              <mc:Fallback>
                <p:oleObj name="Диаграмма" r:id="rId5" imgW="6096000" imgH="4067251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500562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7283450" cy="725488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1944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Нейропсихологическая коррекция – одна из наиболее эффективных технологий работы, позволяющая получить результат и в познавательном развитии, и в развитии регулятивных функций, а также способствует эмоциональному, личностному и коммуникативному развитию детей.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22238"/>
            <a:ext cx="4868862" cy="12954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review-image" descr="imgpreview?key=46c62cd985ad7181&amp;mb=imgdb_preview_3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2324100" cy="1543050"/>
          </a:xfrm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68313" y="2300288"/>
            <a:ext cx="83518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Коррекционная работа и/или инклюзивное образование должны быть направлены на: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освоение детьми с ограниченными возможностями здоровья Программы, их разностороннее развитие с учётом возрастных и индивидуальных особенностей и особых образовательных потребностей, социальной адаптации.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44675"/>
            <a:ext cx="6119812" cy="863600"/>
          </a:xfrm>
        </p:spPr>
        <p:txBody>
          <a:bodyPr/>
          <a:lstStyle/>
          <a:p>
            <a:r>
              <a:rPr lang="ru-RU" smtClean="0">
                <a:solidFill>
                  <a:srgbClr val="6D00B0"/>
                </a:solidFill>
              </a:rPr>
              <a:t> 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0962" name="Picture 2" descr="C:\Users\Владелец\Desktop\Дети\82439f8c2abc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3" b="5853"/>
          <a:stretch>
            <a:fillRect/>
          </a:stretch>
        </p:blipFill>
        <p:spPr bwMode="auto">
          <a:xfrm>
            <a:off x="2484438" y="2997200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779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Цель работы дошкольного учреждения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7715250" cy="1223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   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Создание условий для включения  детей с ограниченными возможностями здоровья в образовательное пространство.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Специалисты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 работе с детьми ОВЗ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педагог-психолог,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учитель-логопед,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музыкальный руководитель,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воспитатель по физическому развитию,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воспитатели групп.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Психологическое сопровождение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002588" cy="3638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Коррекционно-развивающие занятия по нейропсихологической программе «В диалоге с мозгом» (автор  А. В. Семенович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Онтогенез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859713" cy="4357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solidFill>
                  <a:srgbClr val="3111EF"/>
                </a:solidFill>
              </a:rPr>
              <a:t>   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Онтогенез – индивидуальное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 организма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зарождения до конца жизни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Онтогенез человека – это целостный непрерывный процесс количественных и качественных изменений, который охватывает становление человека в биологическом, психическом и социальном плане, это становление человека как организма, как сознательного  общественного существа и как личности; это развитие, формирование, дозревание, становление – необходимые последовательные прогрессивные изменения.</a:t>
            </a:r>
          </a:p>
        </p:txBody>
      </p:sp>
      <p:pic>
        <p:nvPicPr>
          <p:cNvPr id="20483" name="Picture 4" descr="image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28082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95250"/>
            <a:ext cx="7543800" cy="159702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Блочная структура мозга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(теория Лурии А.Р.)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36838"/>
            <a:ext cx="8229600" cy="2541587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519588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843213" y="5219700"/>
            <a:ext cx="51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2-3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468938" y="5233988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7-8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8299450" y="5260975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12-15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Теоретические основы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0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17638"/>
            <a:ext cx="7345363" cy="5106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16800" cy="12954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Что дает метод замещающего онтогенеза?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6192837" cy="489585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озволяет восполнить пробелы моторного развития, допущенные в раннем детстве;</a:t>
            </a:r>
          </a:p>
          <a:p>
            <a:pPr marL="571500" indent="-571500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оптимизирует работу мозга и повышает качество реализации психической деятельности;</a:t>
            </a:r>
          </a:p>
          <a:p>
            <a:pPr marL="571500" indent="-571500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повышает работоспособность, произвольность деятельности, стабилизирует эмоциональное состояние;</a:t>
            </a:r>
          </a:p>
          <a:p>
            <a:pPr marL="571500" indent="-571500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помогает развивать когнитивные функции:  память, мышление, внимание и т.д.</a:t>
            </a:r>
          </a:p>
        </p:txBody>
      </p:sp>
      <p:pic>
        <p:nvPicPr>
          <p:cNvPr id="23555" name="Picture 4" descr="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141663"/>
            <a:ext cx="28082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">
      <a:dk1>
        <a:srgbClr val="000000"/>
      </a:dk1>
      <a:lt1>
        <a:srgbClr val="CCFF66"/>
      </a:lt1>
      <a:dk2>
        <a:srgbClr val="3313A9"/>
      </a:dk2>
      <a:lt2>
        <a:srgbClr val="808080"/>
      </a:lt2>
      <a:accent1>
        <a:srgbClr val="CCCC00"/>
      </a:accent1>
      <a:accent2>
        <a:srgbClr val="669999"/>
      </a:accent2>
      <a:accent3>
        <a:srgbClr val="E2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CC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E2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CC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E2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CCFF99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E2FFC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еть 11">
    <a:dk1>
      <a:srgbClr val="000000"/>
    </a:dk1>
    <a:lt1>
      <a:srgbClr val="FFFFCC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E2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1344</TotalTime>
  <Words>436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Сеть</vt:lpstr>
      <vt:lpstr>Диаграмма</vt:lpstr>
      <vt:lpstr>Использование «метода замещающего онтогенеза» в развитии детей 5-7 лет с ОВЗ на коррекционно-развивающих занятиях в ДОУ</vt:lpstr>
      <vt:lpstr>Требования ФГОС ДО </vt:lpstr>
      <vt:lpstr>Цель работы дошкольного учреждения</vt:lpstr>
      <vt:lpstr>Специалисты  по работе с детьми ОВЗ</vt:lpstr>
      <vt:lpstr>    Психологическое сопровождение</vt:lpstr>
      <vt:lpstr>Онтогенез</vt:lpstr>
      <vt:lpstr>Блочная структура мозга  (теория Лурии А.Р.)</vt:lpstr>
      <vt:lpstr>Теоретические основы </vt:lpstr>
      <vt:lpstr>Что дает метод замещающего онтогенеза?</vt:lpstr>
      <vt:lpstr>Основные направления программы</vt:lpstr>
      <vt:lpstr>Структура занятия</vt:lpstr>
      <vt:lpstr> Разминка</vt:lpstr>
      <vt:lpstr> Блок  психомоторные координации: Дыхательные упражнения</vt:lpstr>
      <vt:lpstr>Глазодвигательные упражнения</vt:lpstr>
      <vt:lpstr>Растяжки</vt:lpstr>
      <vt:lpstr>Познавательные компетентности</vt:lpstr>
      <vt:lpstr>    </vt:lpstr>
      <vt:lpstr>Результаты работы  (дети с задержкой психического развития 2016 г.)</vt:lpstr>
      <vt:lpstr>Вывод</vt:lpstr>
      <vt:lpstr>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«Замещающего онтогенеза»  для решения проблем детей с ОВЗ</dc:title>
  <dc:creator>Владелец</dc:creator>
  <cp:lastModifiedBy>Светлана Юрьевна Белянчева</cp:lastModifiedBy>
  <cp:revision>91</cp:revision>
  <dcterms:created xsi:type="dcterms:W3CDTF">2015-03-03T09:53:11Z</dcterms:created>
  <dcterms:modified xsi:type="dcterms:W3CDTF">2016-11-09T09:33:10Z</dcterms:modified>
</cp:coreProperties>
</file>