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6" r:id="rId18"/>
    <p:sldId id="277" r:id="rId19"/>
    <p:sldId id="278" r:id="rId20"/>
    <p:sldId id="27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FEB436-1485-426B-91D0-0AAB061D030E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9145F4-2BF0-4DE0-9213-6AC8F3616E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302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067908-B537-436E-8D96-D54AE52F5234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812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0A2D0E-BF24-4EA2-9679-9FDD22C7FBF0}" type="datetimeFigureOut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68B14-6902-402B-845B-7952BF4E17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1645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C4CAB-B4D4-4564-86FF-C811F3A24B1A}" type="datetimeFigureOut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64024-BC0D-4A29-AB83-2B50FC90D8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224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569B-8216-4DDD-9930-8359F8FA2D28}" type="datetimeFigureOut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3AD92-1CE0-4CEB-8477-FE4E32BE7CA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57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A742E-3C2F-4DAE-99E8-55E0CB092295}" type="datetimeFigureOut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F2931-8043-4F04-A5B4-6B8E35B7ECD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864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AC56B7-6214-4D64-81DE-963FB549C674}" type="datetimeFigureOut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82A0B-7AE0-40C4-9B1A-3C0CC8CEC7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9404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22B6-3DEB-4AC6-B207-5ADDCB5DF46B}" type="datetimeFigureOut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331A1-52A4-4754-95AE-F0B760B3662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333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08252E-5B42-46DD-9130-40C073B7F3C6}" type="datetimeFigureOut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9C056-52DB-4502-BB3E-6D3D762973F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9910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CE0BC-2475-40E0-9195-A979B534AA06}" type="datetimeFigureOut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0A09F-504E-452C-8C95-9C38397BA14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884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A3A364-9911-4A66-A38D-D2AF14354DD0}" type="datetimeFigureOut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F9E40-70FF-42A2-BB80-5D2C1E3740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0519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B2D453-527C-4E63-8A0D-7464A4F69586}" type="datetimeFigureOut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513E6-E66B-42CA-95CF-D6DDDD7B340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647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989D3B-19A7-41F6-AE70-90AE5C48CFE6}" type="datetimeFigureOut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D732D-6CDE-4778-B4CB-C5C42208139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7711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5FF7161-5E05-4F92-82CD-40931E80907F}" type="datetimeFigureOut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fld id="{FC6D4354-445C-45B1-9F2D-C26B4B84233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9" r:id="rId2"/>
    <p:sldLayoutId id="2147483985" r:id="rId3"/>
    <p:sldLayoutId id="2147483980" r:id="rId4"/>
    <p:sldLayoutId id="2147483986" r:id="rId5"/>
    <p:sldLayoutId id="2147483981" r:id="rId6"/>
    <p:sldLayoutId id="2147483987" r:id="rId7"/>
    <p:sldLayoutId id="2147483988" r:id="rId8"/>
    <p:sldLayoutId id="2147483989" r:id="rId9"/>
    <p:sldLayoutId id="2147483982" r:id="rId10"/>
    <p:sldLayoutId id="21474839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667000"/>
            <a:ext cx="7772400" cy="13954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/>
              <a:t>Обучение детей с ОВЗ </a:t>
            </a:r>
            <a:br>
              <a:rPr lang="ru-RU" sz="4800" b="1" dirty="0" smtClean="0"/>
            </a:br>
            <a:r>
              <a:rPr lang="ru-RU" sz="4800" b="1" dirty="0" smtClean="0"/>
              <a:t>в условиях введения ФГОС</a:t>
            </a:r>
            <a:endParaRPr lang="ru-RU" sz="4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800600"/>
            <a:ext cx="42830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МОУ «Средняя школа №72»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Бучина</a:t>
            </a:r>
            <a:r>
              <a:rPr lang="ru-RU" dirty="0" smtClean="0"/>
              <a:t> О.В.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Мачулина Н.В.</a:t>
            </a:r>
            <a:endParaRPr lang="ru-RU" dirty="0"/>
          </a:p>
        </p:txBody>
      </p:sp>
      <p:pic>
        <p:nvPicPr>
          <p:cNvPr id="8196" name="Picture 6" descr="ravnyiestartovyievoz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2438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vid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7432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143000" y="304800"/>
            <a:ext cx="7791450" cy="59436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800" smtClean="0"/>
              <a:t>12. Сотрудничество с социальными партнерами. Взаимодействие с внешними организациями и родителями. </a:t>
            </a:r>
          </a:p>
        </p:txBody>
      </p:sp>
      <p:pic>
        <p:nvPicPr>
          <p:cNvPr id="17411" name="Picture 4" descr="IMG_14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4191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IMG_144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6671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IMG_155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37338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066800" y="304800"/>
            <a:ext cx="5943600" cy="62484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600" smtClean="0"/>
              <a:t>13. Развитие инклюзивной культуры. Сплочение ученического коллектива, развитие навыков сотрудничества, взаимодействия и взаимопомощи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600" smtClean="0"/>
              <a:t>14. Ориентация воспитательной системы учреждения на формирование и развитие толерантного восприятия и отношений участников образовательного процесса.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  <p:pic>
        <p:nvPicPr>
          <p:cNvPr id="18435" name="Picture 2" descr="IMG_158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495800"/>
            <a:ext cx="36623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495800"/>
            <a:ext cx="35814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2065338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4800600"/>
            <a:ext cx="7499350" cy="9144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Методы, приемы, технологии обучения детей с ОВЗ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9" name="Picture 2" descr="hello_html_m2fc5d7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59142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7921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 smtClean="0"/>
              <a:t>Использование наглядности и зрительных стимулов</a:t>
            </a:r>
            <a:endParaRPr lang="ru-RU" sz="3200" b="1" dirty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9718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639050" cy="26209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900" b="1" dirty="0" smtClean="0"/>
              <a:t>Использование сигнальных карточек при выполнении заданий</a:t>
            </a:r>
            <a:br>
              <a:rPr lang="ru-RU" sz="2900" b="1" dirty="0" smtClean="0"/>
            </a:br>
            <a:r>
              <a:rPr lang="ru-RU" sz="2900" b="1" dirty="0" smtClean="0"/>
              <a:t>Деление крупного материала на мелкие, связанные между собой части</a:t>
            </a:r>
            <a:br>
              <a:rPr lang="ru-RU" sz="2900" b="1" dirty="0" smtClean="0"/>
            </a:br>
            <a:r>
              <a:rPr lang="ru-RU" sz="2900" b="1" dirty="0" smtClean="0"/>
              <a:t>Узелки на память </a:t>
            </a:r>
          </a:p>
        </p:txBody>
      </p:sp>
      <p:pic>
        <p:nvPicPr>
          <p:cNvPr id="21507" name="Picture 5" descr="DSC005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35814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3581400" cy="23669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683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/>
              <a:t>Внедрение современных компьютерных технологий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22531" name="Picture 2" descr="IMG_07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38100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4267200"/>
            <a:ext cx="427513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683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b="1" dirty="0" smtClean="0"/>
              <a:t>Использование сюрпризных моментов</a:t>
            </a:r>
            <a:endParaRPr lang="ru-RU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522788"/>
            <a:ext cx="38862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23622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7733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397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/>
              <a:t>Активные методы рефлексии</a:t>
            </a:r>
            <a:endParaRPr lang="ru-RU" sz="3600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219200" y="990600"/>
            <a:ext cx="7499350" cy="5334000"/>
          </a:xfrm>
        </p:spPr>
        <p:txBody>
          <a:bodyPr/>
          <a:lstStyle/>
          <a:p>
            <a:pPr marL="596900" indent="-514350">
              <a:buFont typeface="Wingdings 2" panose="05020102010507070707" pitchFamily="18" charset="2"/>
              <a:buNone/>
              <a:defRPr/>
            </a:pPr>
            <a:r>
              <a:rPr lang="ru-RU" sz="2800" dirty="0" smtClean="0"/>
              <a:t>рефлексия настроения и эмоционального состояния;</a:t>
            </a:r>
          </a:p>
          <a:p>
            <a:pPr marL="596900" indent="-514350">
              <a:buFont typeface="Wingdings 2" panose="05020102010507070707" pitchFamily="18" charset="2"/>
              <a:buNone/>
              <a:defRPr/>
            </a:pPr>
            <a:endParaRPr lang="ru-RU" sz="2800" dirty="0" smtClean="0"/>
          </a:p>
          <a:p>
            <a:pPr marL="596900" indent="-514350">
              <a:buFont typeface="Wingdings 2" panose="05020102010507070707" pitchFamily="18" charset="2"/>
              <a:buNone/>
              <a:defRPr/>
            </a:pPr>
            <a:endParaRPr lang="ru-RU" sz="2800" dirty="0" smtClean="0"/>
          </a:p>
          <a:p>
            <a:pPr marL="596900" indent="-514350">
              <a:buFont typeface="Wingdings 2" panose="05020102010507070707" pitchFamily="18" charset="2"/>
              <a:buNone/>
              <a:defRPr/>
            </a:pPr>
            <a:r>
              <a:rPr lang="ru-RU" sz="2800" dirty="0" smtClean="0"/>
              <a:t>рефлексия содержания учебного материала;</a:t>
            </a:r>
          </a:p>
          <a:p>
            <a:pPr algn="r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800" b="1" dirty="0" smtClean="0"/>
              <a:t>1.  </a:t>
            </a:r>
            <a:r>
              <a:rPr lang="ru-RU" sz="1800" b="1" i="1" dirty="0" smtClean="0"/>
              <a:t>сегодня   я     узнал…</a:t>
            </a:r>
            <a:endParaRPr lang="ru-RU" sz="1800" b="1" dirty="0" smtClean="0"/>
          </a:p>
          <a:p>
            <a:pPr algn="r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800" b="1" dirty="0" smtClean="0"/>
              <a:t>2.  </a:t>
            </a:r>
            <a:r>
              <a:rPr lang="ru-RU" sz="1800" b="1" i="1" dirty="0" smtClean="0"/>
              <a:t>было  интересно…</a:t>
            </a:r>
            <a:endParaRPr lang="ru-RU" sz="1800" b="1" dirty="0" smtClean="0"/>
          </a:p>
          <a:p>
            <a:pPr algn="r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800" b="1" dirty="0" smtClean="0"/>
              <a:t>3.  </a:t>
            </a:r>
            <a:r>
              <a:rPr lang="ru-RU" sz="1800" b="1" i="1" dirty="0" smtClean="0"/>
              <a:t>было   трудно…</a:t>
            </a:r>
            <a:endParaRPr lang="ru-RU" sz="1800" dirty="0" smtClean="0"/>
          </a:p>
          <a:p>
            <a:pPr marL="596900" indent="-514350">
              <a:buFont typeface="Wingdings 2" panose="05020102010507070707" pitchFamily="18" charset="2"/>
              <a:buNone/>
              <a:defRPr/>
            </a:pPr>
            <a:r>
              <a:rPr lang="ru-RU" sz="2800" dirty="0" smtClean="0"/>
              <a:t>рефлексия деятельности.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12192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11668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" descr="C:\Users\Елена\Downloads\дере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800600"/>
            <a:ext cx="16002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5257800"/>
            <a:ext cx="4953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257800"/>
            <a:ext cx="5334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5143500"/>
            <a:ext cx="5334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92162"/>
          </a:xfrm>
        </p:spPr>
        <p:txBody>
          <a:bodyPr/>
          <a:lstStyle/>
          <a:p>
            <a:pPr algn="ctr">
              <a:defRPr/>
            </a:pPr>
            <a:r>
              <a:rPr lang="ru-RU" sz="3600" b="1" dirty="0" err="1" smtClean="0"/>
              <a:t>Здоровьесберегающие</a:t>
            </a:r>
            <a:r>
              <a:rPr lang="ru-RU" sz="3600" b="1" dirty="0" smtClean="0"/>
              <a:t> технологии</a:t>
            </a:r>
            <a:endParaRPr lang="ru-RU" sz="3600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2860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572000"/>
            <a:ext cx="40179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276600"/>
            <a:ext cx="2438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52400"/>
            <a:ext cx="7499350" cy="1371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/>
              <a:t>При проведении коррекционной работы следует применять следующие требования:</a:t>
            </a:r>
            <a:endParaRPr lang="ru-RU" sz="3200" dirty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1143000" y="1600200"/>
            <a:ext cx="7791450" cy="4876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ru-RU" altLang="ru-RU" sz="2400" smtClean="0"/>
              <a:t>использовать приёмы активизации работы учащихся;</a:t>
            </a:r>
          </a:p>
          <a:p>
            <a:pPr>
              <a:buClr>
                <a:schemeClr val="tx2"/>
              </a:buClr>
            </a:pPr>
            <a:r>
              <a:rPr lang="ru-RU" altLang="ru-RU" sz="2400" smtClean="0"/>
              <a:t>обеспечить возможность последовательного продвижения от лёгкого к трудному;</a:t>
            </a:r>
          </a:p>
          <a:p>
            <a:pPr>
              <a:buClr>
                <a:schemeClr val="tx2"/>
              </a:buClr>
            </a:pPr>
            <a:r>
              <a:rPr lang="ru-RU" altLang="ru-RU" sz="2400" smtClean="0"/>
              <a:t>дать возможность обучающимся достигать более высоких целей обучения, помогая раскрыть потенциальные возможности ребёнка;</a:t>
            </a:r>
          </a:p>
          <a:p>
            <a:pPr>
              <a:buClr>
                <a:schemeClr val="tx2"/>
              </a:buClr>
            </a:pPr>
            <a:r>
              <a:rPr lang="ru-RU" altLang="ru-RU" sz="2400" smtClean="0"/>
              <a:t>создавать необходимый психологический микроклимат на уроках.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  <p:pic>
        <p:nvPicPr>
          <p:cNvPr id="26628" name="Picture 5" descr="http://www.planetaznaniy.astrel.ru/upload/iblock/49b/header_0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35814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1219200" y="228600"/>
            <a:ext cx="7467600" cy="36576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ru-RU" altLang="ru-RU" sz="2800" smtClean="0"/>
              <a:t>нарушения слуха</a:t>
            </a:r>
          </a:p>
          <a:p>
            <a:pPr eaLnBrk="1" hangingPunct="1">
              <a:buClr>
                <a:schemeClr val="tx2"/>
              </a:buClr>
            </a:pPr>
            <a:r>
              <a:rPr lang="ru-RU" altLang="ru-RU" sz="2800" smtClean="0"/>
              <a:t>нарушения зрения</a:t>
            </a:r>
          </a:p>
          <a:p>
            <a:pPr eaLnBrk="1" hangingPunct="1">
              <a:buClr>
                <a:schemeClr val="tx2"/>
              </a:buClr>
            </a:pPr>
            <a:r>
              <a:rPr lang="ru-RU" altLang="ru-RU" sz="2800" smtClean="0"/>
              <a:t>нарушения речи</a:t>
            </a:r>
          </a:p>
          <a:p>
            <a:pPr eaLnBrk="1" hangingPunct="1">
              <a:buClr>
                <a:schemeClr val="tx2"/>
              </a:buClr>
            </a:pPr>
            <a:r>
              <a:rPr lang="ru-RU" altLang="ru-RU" sz="2800" smtClean="0"/>
              <a:t>нарушения опорно-двигательного аппарата, в том числе с врожденной патологией верхних конечностей</a:t>
            </a:r>
          </a:p>
          <a:p>
            <a:pPr eaLnBrk="1" hangingPunct="1">
              <a:buClr>
                <a:schemeClr val="tx2"/>
              </a:buClr>
            </a:pPr>
            <a:r>
              <a:rPr lang="ru-RU" altLang="ru-RU" sz="2800" smtClean="0"/>
              <a:t>нарушения интеллекта</a:t>
            </a:r>
          </a:p>
          <a:p>
            <a:pPr eaLnBrk="1" hangingPunct="1">
              <a:buClr>
                <a:schemeClr val="tx2"/>
              </a:buClr>
            </a:pPr>
            <a:r>
              <a:rPr lang="ru-RU" altLang="ru-RU" sz="2800" smtClean="0"/>
              <a:t>нарушения в эмоционально-волевой сфере и др.</a:t>
            </a:r>
          </a:p>
        </p:txBody>
      </p:sp>
      <p:pic>
        <p:nvPicPr>
          <p:cNvPr id="9219" name="Picture 4" descr="deti-ravny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38862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pic>
        <p:nvPicPr>
          <p:cNvPr id="27651" name="Picture 2" descr="http://www.voi.ru/images/content/1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71135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9145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Обучение представлено следующими вариантами:</a:t>
            </a:r>
            <a:endParaRPr lang="ru-RU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219200" y="1219200"/>
            <a:ext cx="7715250" cy="27432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ru-RU" altLang="ru-RU" sz="2800" smtClean="0"/>
              <a:t>инклюзивное обучение в общеобразовательном классе по адаптированным общеобразовательным программам;</a:t>
            </a:r>
          </a:p>
          <a:p>
            <a:pPr eaLnBrk="1" hangingPunct="1">
              <a:buClr>
                <a:schemeClr val="tx2"/>
              </a:buClr>
            </a:pPr>
            <a:r>
              <a:rPr lang="ru-RU" altLang="ru-RU" sz="2800" smtClean="0"/>
              <a:t>класс, обучающийся по адаптированным общеобразовательным программам;</a:t>
            </a:r>
          </a:p>
          <a:p>
            <a:pPr eaLnBrk="1" hangingPunct="1">
              <a:buClr>
                <a:schemeClr val="tx2"/>
              </a:buClr>
            </a:pPr>
            <a:r>
              <a:rPr lang="ru-RU" altLang="ru-RU" sz="2800" smtClean="0"/>
              <a:t>обучение на дому.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4495800"/>
            <a:ext cx="38100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373856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63905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Инклюзивное образование в условиях введения ФГОС</a:t>
            </a:r>
            <a:endParaRPr lang="ru-RU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143000" y="1371600"/>
            <a:ext cx="7791450" cy="48768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800" smtClean="0"/>
              <a:t>Инклюзивное  образование – это  процесс совместного воспитания и обучения лиц с ОВЗ и нормально развивающихся сверстников. Задачей инклюзивного обучения  является осуществление индивидуального и дифференцированного подхода к учащимся с ограниченными возможностями здоровья.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  <p:pic>
        <p:nvPicPr>
          <p:cNvPr id="11268" name="Picture 7" descr="http://dg-sosh3.ru/sites/default/files/Mx_fwN0brf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5250" cy="8683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Содержательные и организационные подходы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219200" y="1524000"/>
            <a:ext cx="7715250" cy="47244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800" smtClean="0"/>
              <a:t>1. Наличие психолого-педагогического консилиума в образовательном  учреждении.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800" smtClean="0"/>
              <a:t>2. Разработка нормативно-правовой базы, финансово-экономических условий.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800" smtClean="0"/>
              <a:t>3. Согласие родителей (законных представителей) на обучение ребенка по адаптированной образовательной программе.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52400"/>
            <a:ext cx="749935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Кадровое обеспечение </a:t>
            </a:r>
            <a:endParaRPr lang="ru-RU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990600" y="1143000"/>
            <a:ext cx="7467600" cy="28956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ru-RU" altLang="ru-RU" sz="2800" smtClean="0"/>
              <a:t>социальный педагог</a:t>
            </a:r>
          </a:p>
          <a:p>
            <a:pPr eaLnBrk="1" hangingPunct="1">
              <a:buClr>
                <a:schemeClr val="tx2"/>
              </a:buClr>
            </a:pPr>
            <a:r>
              <a:rPr lang="ru-RU" altLang="ru-RU" sz="2800" smtClean="0"/>
              <a:t>педагог-психолог</a:t>
            </a:r>
          </a:p>
          <a:p>
            <a:pPr eaLnBrk="1" hangingPunct="1">
              <a:buClr>
                <a:schemeClr val="tx2"/>
              </a:buClr>
            </a:pPr>
            <a:r>
              <a:rPr lang="ru-RU" altLang="ru-RU" sz="2800" smtClean="0"/>
              <a:t>учитель-логопед</a:t>
            </a:r>
          </a:p>
          <a:p>
            <a:pPr eaLnBrk="1" hangingPunct="1">
              <a:buClr>
                <a:schemeClr val="tx2"/>
              </a:buClr>
            </a:pPr>
            <a:r>
              <a:rPr lang="ru-RU" altLang="ru-RU" sz="2800" smtClean="0"/>
              <a:t>медицинские работники</a:t>
            </a:r>
          </a:p>
          <a:p>
            <a:pPr eaLnBrk="1" hangingPunct="1">
              <a:buClr>
                <a:schemeClr val="tx2"/>
              </a:buClr>
            </a:pPr>
            <a:r>
              <a:rPr lang="ru-RU" altLang="ru-RU" sz="2800" smtClean="0"/>
              <a:t>педагоги дополнительного образования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5814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4816475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219200" y="152400"/>
            <a:ext cx="7715250" cy="64008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800" smtClean="0"/>
              <a:t>5. Составление индивидуального учебного плана . Организация коррекционной работы.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120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800" smtClean="0"/>
              <a:t>6. Разработка индивидуальной адаптированной общеобразовательной программы учащегося – ребенка с ОВЗ в соответствии с образовательными стандартами.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120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800" smtClean="0"/>
              <a:t>7. Адаптация методик обучения и воспитания к особым образовательным потребностям обучающихся и воспитанников с ОВЗ.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120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800" smtClean="0"/>
              <a:t> 8.Комплексное психолого-педагогическое сопровождение ребенка с ОВЗ в процессе обучения и социализации.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219200" y="304800"/>
            <a:ext cx="7715250" cy="59436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800" smtClean="0"/>
              <a:t>9. Портфолио учащегося – ребенка с ОВЗ.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80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800" smtClean="0"/>
              <a:t>10. Тьюторское сопровождение ребенка с ОВЗ в процессе обучения.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80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60198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143000" y="228600"/>
            <a:ext cx="7791450" cy="60198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</a:rPr>
              <a:t>11. </a:t>
            </a:r>
            <a:r>
              <a:rPr lang="ru-RU" sz="2800" dirty="0" smtClean="0"/>
              <a:t>Адаптивная образовательная среда. </a:t>
            </a:r>
            <a:endParaRPr lang="ru-RU" sz="2800" dirty="0" smtClean="0">
              <a:solidFill>
                <a:schemeClr val="tx2">
                  <a:satMod val="130000"/>
                </a:schemeClr>
              </a:solidFill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632075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428307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42084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212</TotalTime>
  <Words>388</Words>
  <Application>Microsoft Office PowerPoint</Application>
  <PresentationFormat>Экран (4:3)</PresentationFormat>
  <Paragraphs>62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Corbel</vt:lpstr>
      <vt:lpstr>Gill Sans MT</vt:lpstr>
      <vt:lpstr>Verdana</vt:lpstr>
      <vt:lpstr>Wingdings 2</vt:lpstr>
      <vt:lpstr>Солнцестояние</vt:lpstr>
      <vt:lpstr>Обучение детей с ОВЗ  в условиях введения ФГОС</vt:lpstr>
      <vt:lpstr>Презентация PowerPoint</vt:lpstr>
      <vt:lpstr>Обучение представлено следующими вариантами:</vt:lpstr>
      <vt:lpstr>Инклюзивное образование в условиях введения ФГОС</vt:lpstr>
      <vt:lpstr>Содержательные и организационные подходы</vt:lpstr>
      <vt:lpstr>Кадровое обеспечение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наглядности и зрительных стимулов</vt:lpstr>
      <vt:lpstr>Использование сигнальных карточек при выполнении заданий Деление крупного материала на мелкие, связанные между собой части Узелки на память </vt:lpstr>
      <vt:lpstr>Внедрение современных компьютерных технологий </vt:lpstr>
      <vt:lpstr>Использование сюрпризных моментов</vt:lpstr>
      <vt:lpstr>Активные методы рефлексии</vt:lpstr>
      <vt:lpstr>Здоровьесберегающие технологии</vt:lpstr>
      <vt:lpstr>При проведении коррекционной работы следует применять следующие требования: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Светлана Юрьевна Белянчева</cp:lastModifiedBy>
  <cp:revision>26</cp:revision>
  <dcterms:created xsi:type="dcterms:W3CDTF">2016-10-23T14:53:27Z</dcterms:created>
  <dcterms:modified xsi:type="dcterms:W3CDTF">2016-11-09T09:22:34Z</dcterms:modified>
</cp:coreProperties>
</file>